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849" r:id="rId2"/>
    <p:sldId id="257" r:id="rId3"/>
    <p:sldId id="321" r:id="rId4"/>
    <p:sldId id="322" r:id="rId5"/>
    <p:sldId id="1932" r:id="rId6"/>
    <p:sldId id="261" r:id="rId7"/>
    <p:sldId id="1900" r:id="rId8"/>
    <p:sldId id="1901" r:id="rId9"/>
    <p:sldId id="1938" r:id="rId10"/>
    <p:sldId id="274" r:id="rId11"/>
    <p:sldId id="1902" r:id="rId12"/>
    <p:sldId id="1903" r:id="rId13"/>
    <p:sldId id="1904" r:id="rId14"/>
    <p:sldId id="1875" r:id="rId15"/>
    <p:sldId id="1886" r:id="rId16"/>
    <p:sldId id="1935" r:id="rId17"/>
    <p:sldId id="1936" r:id="rId18"/>
    <p:sldId id="1937" r:id="rId19"/>
    <p:sldId id="1924" r:id="rId20"/>
    <p:sldId id="271" r:id="rId21"/>
    <p:sldId id="1933" r:id="rId22"/>
    <p:sldId id="1934" r:id="rId23"/>
    <p:sldId id="1927" r:id="rId24"/>
    <p:sldId id="1928" r:id="rId25"/>
    <p:sldId id="1929" r:id="rId26"/>
  </p:sldIdLst>
  <p:sldSz cx="12196763" cy="6858000"/>
  <p:notesSz cx="6718300" cy="9855200"/>
  <p:custDataLst>
    <p:tags r:id="rId29"/>
  </p:custDataLst>
  <p:defaultTextStyle>
    <a:defPPr>
      <a:defRPr lang="en-US"/>
    </a:defPPr>
    <a:lvl1pPr marL="0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6DA0C779-91E0-CA42-B3A2-750E3F6696AC}">
          <p14:sldIdLst>
            <p14:sldId id="1849"/>
          </p14:sldIdLst>
        </p14:section>
        <p14:section name="目录页" id="{8D9EEC9B-FBBC-D44B-AAEC-4ADCDB68434F}">
          <p14:sldIdLst>
            <p14:sldId id="257"/>
          </p14:sldIdLst>
        </p14:section>
        <p14:section name="章节分隔页" id="{5871C2EA-762F-2541-8F16-BDC1989E50FC}">
          <p14:sldIdLst/>
        </p14:section>
        <p14:section name="正文内容页" id="{1A3BB9D5-75F0-9E40-9641-FD86AFBC19E9}">
          <p14:sldIdLst>
            <p14:sldId id="321"/>
            <p14:sldId id="322"/>
            <p14:sldId id="1932"/>
            <p14:sldId id="261"/>
            <p14:sldId id="1900"/>
            <p14:sldId id="1901"/>
            <p14:sldId id="1938"/>
            <p14:sldId id="274"/>
            <p14:sldId id="1902"/>
            <p14:sldId id="1903"/>
            <p14:sldId id="1904"/>
            <p14:sldId id="1875"/>
            <p14:sldId id="1886"/>
            <p14:sldId id="1935"/>
            <p14:sldId id="1936"/>
            <p14:sldId id="1937"/>
            <p14:sldId id="1924"/>
            <p14:sldId id="271"/>
            <p14:sldId id="1933"/>
            <p14:sldId id="1934"/>
            <p14:sldId id="1927"/>
            <p14:sldId id="1928"/>
            <p14:sldId id="1929"/>
          </p14:sldIdLst>
        </p14:section>
        <p14:section name="结束页" id="{B2053907-94EA-9F4F-98A7-3616CADE9188}">
          <p14:sldIdLst/>
        </p14:section>
      </p14:sectionLst>
    </p:ext>
    <p:ext uri="{EFAFB233-063F-42B5-8137-9DF3F51BA10A}">
      <p15:sldGuideLst xmlns:p15="http://schemas.microsoft.com/office/powerpoint/2012/main">
        <p15:guide id="1" pos="394">
          <p15:clr>
            <a:srgbClr val="A4A3A4"/>
          </p15:clr>
        </p15:guide>
        <p15:guide id="2" pos="7289" userDrawn="1">
          <p15:clr>
            <a:srgbClr val="A4A3A4"/>
          </p15:clr>
        </p15:guide>
        <p15:guide id="3" orient="horz" pos="2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60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ojialei" initials="T" lastIdx="3" clrIdx="0"/>
  <p:cmAuthor id="2" name="admina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8"/>
    <a:srgbClr val="E60012"/>
    <a:srgbClr val="F1F2F5"/>
    <a:srgbClr val="BFBFBF"/>
    <a:srgbClr val="00B0F0"/>
    <a:srgbClr val="E60011"/>
    <a:srgbClr val="A0DAEE"/>
    <a:srgbClr val="E50012"/>
    <a:srgbClr val="B6AF99"/>
    <a:srgbClr val="42B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D073F8-1565-44D7-B386-08B59EADF2EE}" styleName="PwC Table">
    <a:wholeTbl>
      <a:tcTxStyle>
        <a:fontRef idx="maj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38100" cmpd="sng">
              <a:noFill/>
            </a:ln>
          </a:bottom>
        </a:tcBdr>
      </a:tcStyle>
    </a:band1H>
    <a:band2H>
      <a:tcStyle>
        <a:tcBdr>
          <a:bottom>
            <a:ln w="38100" cmpd="sng">
              <a:noFill/>
            </a:ln>
          </a:bottom>
        </a:tcBdr>
      </a:tcStyle>
    </a:band2H>
    <a:firstCol>
      <a:tcTxStyle i="on">
        <a:fontRef idx="major">
          <a:prstClr val="black"/>
        </a:fontRef>
        <a:schemeClr val="dk1"/>
      </a:tcTxStyle>
      <a:tcStyle>
        <a:tcBdr/>
        <a:fill>
          <a:noFill/>
        </a:fill>
      </a:tcStyle>
    </a:firstCol>
    <a:firstRow>
      <a:tcTxStyle b="on">
        <a:fontRef idx="major">
          <a:prstClr val="black"/>
        </a:fontRef>
        <a:schemeClr val="dk2"/>
      </a:tcTxStyle>
      <a:tcStyle>
        <a:tcBdr>
          <a:bottom>
            <a:ln w="38100" cmpd="sng">
              <a:noFill/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6238" autoAdjust="0"/>
  </p:normalViewPr>
  <p:slideViewPr>
    <p:cSldViewPr snapToObjects="1">
      <p:cViewPr varScale="1">
        <p:scale>
          <a:sx n="82" d="100"/>
          <a:sy n="82" d="100"/>
        </p:scale>
        <p:origin x="624" y="72"/>
      </p:cViewPr>
      <p:guideLst>
        <p:guide pos="394"/>
        <p:guide pos="7289"/>
        <p:guide orient="horz" pos="2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18144"/>
    </p:cViewPr>
  </p:sorterViewPr>
  <p:notesViewPr>
    <p:cSldViewPr snapToObjects="1">
      <p:cViewPr varScale="1">
        <p:scale>
          <a:sx n="82" d="100"/>
          <a:sy n="82" d="100"/>
        </p:scale>
        <p:origin x="3138" y="96"/>
      </p:cViewPr>
      <p:guideLst>
        <p:guide orient="horz" pos="2760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5483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E0E5718D-064E-42C1-91CB-2226096DD678}" type="datetimeFigureOut">
              <a:rPr lang="en-GB" smtClean="0"/>
              <a:t>06/07/2023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5483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2995C830-A674-400F-82FB-0D3756ACD8F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483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416B9FA3-0B3D-4699-8696-1174BE157FCC}" type="datetimeFigureOut">
              <a:rPr lang="en-GB" smtClean="0"/>
              <a:t>26/06/2023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39775"/>
            <a:ext cx="657225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71" tIns="45235" rIns="90471" bIns="4523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vert="horz" lIns="90471" tIns="45235" rIns="90471" bIns="45235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483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6B2C06E8-48A6-4E03-8711-C45C0018F498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98794-A359-46EA-AE12-00B35C39EC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46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8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6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98794-A359-46EA-AE12-00B35C39ECB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78375" y="1006475"/>
            <a:ext cx="4832350" cy="27178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B435-C906-4EE3-A955-ECF7DD2F49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2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778375" y="1006475"/>
            <a:ext cx="4832350" cy="27178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30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：时间：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：目的：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全面介绍鼎桥高效运作的组织架构；</a:t>
            </a:r>
            <a:endParaRPr lang="zh-C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：关键点：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为了更好的服务于各类客户，鼎桥目前在全球设立了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个区域组织，贴近客户需求，为客户提供服务。四个产品线，三个研发中心专注技术突破的同时，支撑好客户需求的落地。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：补充详细信息</a:t>
            </a: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海外：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北部非洲，北非区域业务拓展；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南部非洲，南非区域业务拓展；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亚太，亚太区域业务拓展；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中东，中东地区业务拓展；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多国，中亚、东北欧、俄罗斯、拉美业务拓展；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，欧盟、北美、日韩、澳新印等国家业务拓展；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中国区：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华北片区，京津冀、河南、山东、山西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省两市的业务拓展；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华东片区，上海、江苏等华东五省一市的业务拓展；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华南片区，广东、福建等五省的业务拓展；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西南片区，四川、重庆等四省一市的业务拓展；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西北片区，新疆、陕西等五省的业务拓展；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东北片区，东北三省及内蒙古的业务拓展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B435-C906-4EE3-A955-ECF7DD2F49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C06E8-48A6-4E03-8711-C45C0018F498}" type="slidenum">
              <a:rPr lang="en-GB" smtClean="0"/>
              <a:t>7</a:t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C06E8-48A6-4E03-8711-C45C0018F498}" type="slidenum">
              <a:rPr lang="en-GB" smtClean="0"/>
              <a:t>8</a:t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C06E8-48A6-4E03-8711-C45C0018F49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286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C06E8-48A6-4E03-8711-C45C0018F498}" type="slidenum">
              <a:rPr lang="en-GB" smtClean="0"/>
              <a:t>11</a:t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鼎桥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2"/>
            <a:ext cx="12196763" cy="5602265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 rot="16200000">
            <a:off x="3297250" y="-3297253"/>
            <a:ext cx="5602267" cy="12196764"/>
          </a:xfrm>
          <a:prstGeom prst="rect">
            <a:avLst/>
          </a:prstGeom>
          <a:gradFill>
            <a:gsLst>
              <a:gs pos="38000">
                <a:schemeClr val="bg1"/>
              </a:gs>
              <a:gs pos="72000">
                <a:schemeClr val="bg1">
                  <a:alpha val="26000"/>
                </a:schemeClr>
              </a:gs>
              <a:gs pos="96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517173" y="6387354"/>
            <a:ext cx="2032793" cy="134471"/>
          </a:xfrm>
        </p:spPr>
        <p:txBody>
          <a:bodyPr/>
          <a:lstStyle>
            <a:lvl1pPr>
              <a:defRPr sz="900"/>
            </a:lvl1pPr>
          </a:lstStyle>
          <a:p>
            <a:fld id="{FEBD7F86-1881-4698-8703-FB80B080099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654001" y="6387355"/>
            <a:ext cx="7010004" cy="134470"/>
          </a:xfrm>
        </p:spPr>
        <p:txBody>
          <a:bodyPr/>
          <a:lstStyle>
            <a:lvl1pPr>
              <a:defRPr sz="900"/>
            </a:lvl1pPr>
          </a:lstStyle>
          <a:p>
            <a:endParaRPr lang="en-GB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404813"/>
            <a:ext cx="6535842" cy="43088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分割页-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6763" cy="6858000"/>
            <a:chOff x="0" y="0"/>
            <a:chExt cx="12196763" cy="6858000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6763" cy="6858000"/>
            </a:xfrm>
            <a:prstGeom prst="rect">
              <a:avLst/>
            </a:prstGeom>
          </p:spPr>
        </p:pic>
        <p:sp>
          <p:nvSpPr>
            <p:cNvPr id="2" name="矩形 1"/>
            <p:cNvSpPr/>
            <p:nvPr userDrawn="1"/>
          </p:nvSpPr>
          <p:spPr bwMode="ltGray">
            <a:xfrm>
              <a:off x="265733" y="276127"/>
              <a:ext cx="2160240" cy="702449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err="1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ltGray">
            <a:xfrm>
              <a:off x="0" y="2582005"/>
              <a:ext cx="690465" cy="1951252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err="1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8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646113" y="3812087"/>
            <a:ext cx="4684955" cy="5556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单击此处添加章节副标题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646113" y="3038475"/>
            <a:ext cx="5367933" cy="6913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 i="0">
                <a:solidFill>
                  <a:srgbClr val="E500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4400" dirty="0"/>
              <a:t>单击此处添加章节标题</a:t>
            </a:r>
          </a:p>
        </p:txBody>
      </p:sp>
      <p:sp>
        <p:nvSpPr>
          <p:cNvPr id="20" name="任意形状 19"/>
          <p:cNvSpPr/>
          <p:nvPr userDrawn="1"/>
        </p:nvSpPr>
        <p:spPr bwMode="ltGray">
          <a:xfrm>
            <a:off x="6682880" y="276127"/>
            <a:ext cx="5513883" cy="6609240"/>
          </a:xfrm>
          <a:custGeom>
            <a:avLst/>
            <a:gdLst>
              <a:gd name="connsiteX0" fmla="*/ 3304619 w 5513883"/>
              <a:gd name="connsiteY0" fmla="*/ 0 h 6609240"/>
              <a:gd name="connsiteX1" fmla="*/ 5513883 w 5513883"/>
              <a:gd name="connsiteY1" fmla="*/ 2209264 h 6609240"/>
              <a:gd name="connsiteX2" fmla="*/ 5513883 w 5513883"/>
              <a:gd name="connsiteY2" fmla="*/ 4399976 h 6609240"/>
              <a:gd name="connsiteX3" fmla="*/ 3304619 w 5513883"/>
              <a:gd name="connsiteY3" fmla="*/ 6609240 h 6609240"/>
              <a:gd name="connsiteX4" fmla="*/ 0 w 5513883"/>
              <a:gd name="connsiteY4" fmla="*/ 3304620 h 6609240"/>
              <a:gd name="connsiteX5" fmla="*/ 3304619 w 5513883"/>
              <a:gd name="connsiteY5" fmla="*/ 0 h 660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13883" h="6609240">
                <a:moveTo>
                  <a:pt x="3304619" y="0"/>
                </a:moveTo>
                <a:lnTo>
                  <a:pt x="5513883" y="2209264"/>
                </a:lnTo>
                <a:lnTo>
                  <a:pt x="5513883" y="4399976"/>
                </a:lnTo>
                <a:lnTo>
                  <a:pt x="3304619" y="6609240"/>
                </a:lnTo>
                <a:lnTo>
                  <a:pt x="0" y="3304620"/>
                </a:lnTo>
                <a:lnTo>
                  <a:pt x="3304619" y="0"/>
                </a:lnTo>
                <a:close/>
              </a:path>
            </a:pathLst>
          </a:custGeom>
          <a:solidFill>
            <a:srgbClr val="FFFFFF">
              <a:alpha val="4392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 err="1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6824155"/>
            <a:ext cx="12196763" cy="45719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rgbClr val="FF0000">
                  <a:alpha val="45153"/>
                </a:srgbClr>
              </a:gs>
              <a:gs pos="100000">
                <a:srgbClr val="C0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113" y="404813"/>
            <a:ext cx="1720028" cy="609286"/>
          </a:xfrm>
          <a:prstGeom prst="rect">
            <a:avLst/>
          </a:prstGeom>
        </p:spPr>
      </p:pic>
      <p:sp>
        <p:nvSpPr>
          <p:cNvPr id="26" name="文本框 25"/>
          <p:cNvSpPr txBox="1"/>
          <p:nvPr userDrawn="1"/>
        </p:nvSpPr>
        <p:spPr>
          <a:xfrm>
            <a:off x="-1411705" y="243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kumimoji="1" lang="zh-CN" altLang="en-US" sz="20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7496003" y="2736825"/>
            <a:ext cx="4675217" cy="2769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dirty="0"/>
              <a:t>©2022 鼎桥通信技术有限公司</a:t>
            </a:r>
            <a:r>
              <a:rPr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dirty="0"/>
              <a:t>版权所有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7496002" y="3051537"/>
            <a:ext cx="4534322" cy="161582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The information in this document may contain predictive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statements including, without limitation, statements regarding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the future ﬁnancial and operating results, future product portfolio,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new technology, etc. There are a number of factors that could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cause actual results and developments to differ materially from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those expressed or implied in the predictive statements. Therefore,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such information is provided for reference purpose only and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constitutes neither an offer nor an acceptance. T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lang="en-US" dirty="0"/>
              <a:t> may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change the information at any time without notice.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dirty="0"/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dirty="0"/>
              <a:t> Conﬁdential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471063" y="1816741"/>
            <a:ext cx="3739886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/>
              <a:t>以联接见世界深广</a:t>
            </a:r>
          </a:p>
        </p:txBody>
      </p:sp>
      <p:sp>
        <p:nvSpPr>
          <p:cNvPr id="12" name="文本框 6"/>
          <p:cNvSpPr txBox="1"/>
          <p:nvPr userDrawn="1"/>
        </p:nvSpPr>
        <p:spPr>
          <a:xfrm>
            <a:off x="662940" y="1583985"/>
            <a:ext cx="4675218" cy="70815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4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Thank you.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31855" y="206271"/>
            <a:ext cx="1720028" cy="60928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flipV="1">
            <a:off x="0" y="6824155"/>
            <a:ext cx="12196763" cy="45719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rgbClr val="FF0000">
                  <a:alpha val="45153"/>
                </a:srgbClr>
              </a:gs>
              <a:gs pos="100000">
                <a:srgbClr val="C0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7496003" y="2736825"/>
            <a:ext cx="4675217" cy="2769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dirty="0"/>
              <a:t>©2022 鼎桥通信技术有限公司</a:t>
            </a:r>
            <a:r>
              <a:rPr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dirty="0"/>
              <a:t>版权所有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7496002" y="3051537"/>
            <a:ext cx="4534322" cy="161582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The information in this document may contain predictive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statements including, without limitation, statements regarding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the future ﬁnancial and operating results, future product portfolio,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new technology, etc. There are a number of factors that could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cause actual results and developments to differ materially from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those expressed or implied in the predictive statements. Therefore,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such information is provided for reference purpose only and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constitutes neither an offer nor an acceptance. T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lang="en-US" dirty="0"/>
              <a:t> may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change the information at any time without notice.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dirty="0"/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dirty="0"/>
              <a:t> Conﬁdential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471063" y="1816741"/>
            <a:ext cx="3739886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/>
              <a:t>以联接见世界深广</a:t>
            </a:r>
          </a:p>
        </p:txBody>
      </p:sp>
      <p:sp>
        <p:nvSpPr>
          <p:cNvPr id="12" name="文本框 6"/>
          <p:cNvSpPr txBox="1"/>
          <p:nvPr userDrawn="1"/>
        </p:nvSpPr>
        <p:spPr>
          <a:xfrm>
            <a:off x="662940" y="1583985"/>
            <a:ext cx="4675218" cy="70815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4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Thank you.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31855" y="206271"/>
            <a:ext cx="1720028" cy="60928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flipV="1">
            <a:off x="0" y="6824155"/>
            <a:ext cx="12196763" cy="45719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rgbClr val="FF0000">
                  <a:alpha val="45153"/>
                </a:srgbClr>
              </a:gs>
              <a:gs pos="100000">
                <a:srgbClr val="C0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0965" y="314675"/>
            <a:ext cx="10973562" cy="7056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7" y="0"/>
            <a:ext cx="1218401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301549" y="334010"/>
            <a:ext cx="1270463" cy="35496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33594" y="403225"/>
            <a:ext cx="10519434" cy="449580"/>
          </a:xfr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93" b="1" i="0">
                <a:solidFill>
                  <a:srgbClr val="3B3B3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646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 descr="P3-二十年耕耘 助力千行百业-陈琦-03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255"/>
            <a:ext cx="12196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使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1" descr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5602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矩形 10"/>
          <p:cNvSpPr/>
          <p:nvPr userDrawn="1"/>
        </p:nvSpPr>
        <p:spPr>
          <a:xfrm rot="16200000">
            <a:off x="3297247" y="-3297248"/>
            <a:ext cx="5602267" cy="12196764"/>
          </a:xfrm>
          <a:prstGeom prst="rect">
            <a:avLst/>
          </a:prstGeom>
          <a:gradFill>
            <a:gsLst>
              <a:gs pos="20000">
                <a:schemeClr val="bg1"/>
              </a:gs>
              <a:gs pos="30000">
                <a:schemeClr val="bg1">
                  <a:alpha val="26000"/>
                </a:schemeClr>
              </a:gs>
              <a:gs pos="75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 descr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65" y="2954"/>
            <a:ext cx="12208628" cy="55993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 12"/>
          <p:cNvSpPr/>
          <p:nvPr userDrawn="1"/>
        </p:nvSpPr>
        <p:spPr>
          <a:xfrm rot="16200000">
            <a:off x="3297250" y="-3297253"/>
            <a:ext cx="5602267" cy="12196764"/>
          </a:xfrm>
          <a:prstGeom prst="rect">
            <a:avLst/>
          </a:prstGeom>
          <a:gradFill>
            <a:gsLst>
              <a:gs pos="38000">
                <a:schemeClr val="bg1"/>
              </a:gs>
              <a:gs pos="72000">
                <a:schemeClr val="bg1">
                  <a:alpha val="26000"/>
                </a:schemeClr>
              </a:gs>
              <a:gs pos="96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975076" y="63253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kumimoji="1"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5" descr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55181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 12"/>
          <p:cNvSpPr/>
          <p:nvPr userDrawn="1"/>
        </p:nvSpPr>
        <p:spPr>
          <a:xfrm rot="16200000">
            <a:off x="3339308" y="-3339308"/>
            <a:ext cx="5518151" cy="12196764"/>
          </a:xfrm>
          <a:prstGeom prst="rect">
            <a:avLst/>
          </a:prstGeom>
          <a:gradFill>
            <a:gsLst>
              <a:gs pos="38000">
                <a:schemeClr val="bg1"/>
              </a:gs>
              <a:gs pos="72000">
                <a:schemeClr val="bg1">
                  <a:alpha val="26000"/>
                </a:schemeClr>
              </a:gs>
              <a:gs pos="96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975076" y="63253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kumimoji="1"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共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55181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 12"/>
          <p:cNvSpPr/>
          <p:nvPr userDrawn="1"/>
        </p:nvSpPr>
        <p:spPr>
          <a:xfrm rot="16200000">
            <a:off x="3339305" y="-3339308"/>
            <a:ext cx="5518151" cy="12196764"/>
          </a:xfrm>
          <a:prstGeom prst="rect">
            <a:avLst/>
          </a:prstGeom>
          <a:gradFill>
            <a:gsLst>
              <a:gs pos="11000">
                <a:schemeClr val="bg1"/>
              </a:gs>
              <a:gs pos="71000">
                <a:schemeClr val="bg1">
                  <a:alpha val="26000"/>
                </a:schemeClr>
              </a:gs>
              <a:gs pos="96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975076" y="63253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kumimoji="1"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进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8" descr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55181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 12"/>
          <p:cNvSpPr/>
          <p:nvPr userDrawn="1"/>
        </p:nvSpPr>
        <p:spPr>
          <a:xfrm rot="16200000">
            <a:off x="3339305" y="-3339308"/>
            <a:ext cx="5518151" cy="12196764"/>
          </a:xfrm>
          <a:prstGeom prst="rect">
            <a:avLst/>
          </a:prstGeom>
          <a:gradFill>
            <a:gsLst>
              <a:gs pos="38000">
                <a:schemeClr val="bg1"/>
              </a:gs>
              <a:gs pos="72000">
                <a:schemeClr val="bg1">
                  <a:alpha val="26000"/>
                </a:schemeClr>
              </a:gs>
              <a:gs pos="96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975076" y="63253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kumimoji="1"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信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 descr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55181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 12"/>
          <p:cNvSpPr/>
          <p:nvPr userDrawn="1"/>
        </p:nvSpPr>
        <p:spPr>
          <a:xfrm rot="16200000">
            <a:off x="3336924" y="-3339306"/>
            <a:ext cx="5518151" cy="12196764"/>
          </a:xfrm>
          <a:prstGeom prst="rect">
            <a:avLst/>
          </a:prstGeom>
          <a:gradFill>
            <a:gsLst>
              <a:gs pos="15000">
                <a:schemeClr val="bg1"/>
              </a:gs>
              <a:gs pos="45000">
                <a:schemeClr val="bg1">
                  <a:alpha val="26000"/>
                </a:schemeClr>
              </a:gs>
              <a:gs pos="96000">
                <a:schemeClr val="bg1">
                  <a:alpha val="38464"/>
                </a:schemeClr>
              </a:gs>
              <a:gs pos="100000">
                <a:schemeClr val="bg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94007" y="5915643"/>
            <a:ext cx="2304256" cy="609703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647267" y="6092425"/>
            <a:ext cx="3786734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b="0" spc="300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成为行业联接解决方案的全球领导者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975076" y="63253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kumimoji="1"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47267" y="404813"/>
            <a:ext cx="5543983" cy="134471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www.td-tech.com</a:t>
            </a:r>
            <a:endParaRPr lang="en-GB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7267" y="2132856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点击此处添加副标题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47267" y="1287928"/>
            <a:ext cx="6535842" cy="64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点击此处添加主标题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 flipH="1">
            <a:off x="-1" y="1"/>
            <a:ext cx="5749904" cy="6849534"/>
          </a:xfrm>
          <a:prstGeom prst="rect">
            <a:avLst/>
          </a:prstGeom>
          <a:blipFill>
            <a:blip r:embed="rId2" cstate="screen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95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6824155"/>
            <a:ext cx="12196763" cy="45719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rgbClr val="FF0000">
                  <a:alpha val="45153"/>
                </a:srgbClr>
              </a:gs>
              <a:gs pos="100000">
                <a:srgbClr val="C0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46113" y="404813"/>
            <a:ext cx="169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4000" b="1" kern="1200" dirty="0">
                <a:solidFill>
                  <a:srgbClr val="E500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目录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495550" y="1268413"/>
            <a:ext cx="9047211" cy="4939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-228600">
              <a:defRPr sz="2000">
                <a:solidFill>
                  <a:schemeClr val="tx1"/>
                </a:solidFill>
              </a:defRPr>
            </a:lvl2pPr>
            <a:lvl3pPr marL="538480" indent="-228600">
              <a:buFont typeface="微软雅黑" panose="020B0503020204020204" pitchFamily="34" charset="-122"/>
              <a:buChar char="◦"/>
              <a:defRPr sz="2000">
                <a:solidFill>
                  <a:schemeClr val="tx1"/>
                </a:solidFill>
              </a:defRPr>
            </a:lvl3pPr>
            <a:lvl4pPr marL="800100" indent="-228600">
              <a:buFont typeface="微软雅黑" panose="020B0503020204020204" pitchFamily="34" charset="-122"/>
              <a:buChar char="－"/>
              <a:defRPr sz="2000">
                <a:solidFill>
                  <a:schemeClr val="tx1"/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单击此处编辑目录文本样式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5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517173" y="6387354"/>
            <a:ext cx="2032793" cy="134471"/>
          </a:xfrm>
        </p:spPr>
        <p:txBody>
          <a:bodyPr/>
          <a:lstStyle>
            <a:lvl1pPr>
              <a:defRPr sz="900"/>
            </a:lvl1pPr>
          </a:lstStyle>
          <a:p>
            <a:fld id="{FEBD7F86-1881-4698-8703-FB80B080099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12"/>
          </p:nvPr>
        </p:nvSpPr>
        <p:spPr>
          <a:xfrm>
            <a:off x="654001" y="6387355"/>
            <a:ext cx="7010004" cy="134470"/>
          </a:xfrm>
        </p:spPr>
        <p:txBody>
          <a:bodyPr/>
          <a:lstStyle>
            <a:lvl1pPr>
              <a:defRPr sz="900"/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信息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" descr="图片 2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079" y="-22987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17173" y="6387354"/>
            <a:ext cx="2032793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14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BD7F86-1881-4698-8703-FB80B080099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PwCFirm"/>
          <p:cNvSpPr txBox="1"/>
          <p:nvPr userDrawn="1"/>
        </p:nvSpPr>
        <p:spPr>
          <a:xfrm>
            <a:off x="553765" y="6387354"/>
            <a:ext cx="3511189" cy="13447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GB" sz="114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882857" y="405691"/>
            <a:ext cx="7743233" cy="78229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357783" y="1411943"/>
            <a:ext cx="7192181" cy="46093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点击此处编辑关键信息</a:t>
            </a:r>
          </a:p>
        </p:txBody>
      </p:sp>
      <p:sp>
        <p:nvSpPr>
          <p:cNvPr id="22" name="矩形 21"/>
          <p:cNvSpPr/>
          <p:nvPr userDrawn="1"/>
        </p:nvSpPr>
        <p:spPr>
          <a:xfrm flipV="1">
            <a:off x="0" y="6824155"/>
            <a:ext cx="12196763" cy="45719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rgbClr val="FF0000">
                  <a:alpha val="45153"/>
                </a:srgbClr>
              </a:gs>
              <a:gs pos="100000">
                <a:srgbClr val="C0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29938" y="404813"/>
            <a:ext cx="1720028" cy="6092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799" y="1008530"/>
            <a:ext cx="10903167" cy="806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798" y="1949825"/>
            <a:ext cx="10903167" cy="3899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17173" y="6387354"/>
            <a:ext cx="2032793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14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BD7F86-1881-4698-8703-FB80B080099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2"/>
          </p:nvPr>
        </p:nvSpPr>
        <p:spPr>
          <a:xfrm>
            <a:off x="9517173" y="6252882"/>
            <a:ext cx="2032793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14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2022</a:t>
            </a:r>
            <a:r>
              <a:rPr lang="zh-CN" altLang="en-US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endParaRPr lang="en-GB" dirty="0"/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4001" y="6252884"/>
            <a:ext cx="7010004" cy="13447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14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8" r:id="rId18"/>
  </p:sldLayoutIdLst>
  <p:hf hdr="0"/>
  <p:txStyles>
    <p:titleStyle>
      <a:lvl1pPr algn="l" defTabSz="1162050" rtl="0" eaLnBrk="1" latinLnBrk="0" hangingPunct="1">
        <a:lnSpc>
          <a:spcPct val="100000"/>
        </a:lnSpc>
        <a:spcBef>
          <a:spcPct val="0"/>
        </a:spcBef>
        <a:buNone/>
        <a:defRPr sz="228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-260985" algn="l" defTabSz="1162050" rtl="0" eaLnBrk="1" fontAlgn="auto" latinLnBrk="0" hangingPunct="1">
        <a:lnSpc>
          <a:spcPct val="100000"/>
        </a:lnSpc>
        <a:spcBef>
          <a:spcPts val="0"/>
        </a:spcBef>
        <a:spcAft>
          <a:spcPts val="685"/>
        </a:spcAft>
        <a:buClr>
          <a:schemeClr val="tx1"/>
        </a:buClr>
        <a:buSzTx/>
        <a:buFontTx/>
        <a:buNone/>
        <a:defRPr sz="1255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260985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Clr>
          <a:schemeClr val="tx1"/>
        </a:buClr>
        <a:buFont typeface="Georgia" panose="02040502050405020303" pitchFamily="18" charset="0"/>
        <a:buChar char="•"/>
        <a:defRPr sz="1255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521335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Clr>
          <a:schemeClr val="tx1"/>
        </a:buClr>
        <a:buFont typeface="Georgia" panose="02040502050405020303" pitchFamily="18" charset="0"/>
        <a:buChar char="-"/>
        <a:defRPr sz="1255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782320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Clr>
          <a:schemeClr val="tx1"/>
        </a:buClr>
        <a:buFont typeface="Georgia" panose="02040502050405020303" pitchFamily="18" charset="0"/>
        <a:buChar char="◦"/>
        <a:defRPr sz="1255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1042670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Clr>
          <a:schemeClr val="tx1"/>
        </a:buClr>
        <a:buFont typeface="Georgia" panose="02040502050405020303" pitchFamily="18" charset="0"/>
        <a:buChar char="›"/>
        <a:defRPr sz="1255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60985" marR="0" indent="-260985" algn="l" defTabSz="1162050" rtl="0" eaLnBrk="1" fontAlgn="auto" latinLnBrk="0" hangingPunct="1">
        <a:lnSpc>
          <a:spcPct val="100000"/>
        </a:lnSpc>
        <a:spcBef>
          <a:spcPts val="0"/>
        </a:spcBef>
        <a:spcAft>
          <a:spcPts val="685"/>
        </a:spcAft>
        <a:buClr>
          <a:schemeClr val="tx1"/>
        </a:buClr>
        <a:buSzPct val="100000"/>
        <a:buFont typeface="+mj-lt"/>
        <a:buAutoNum type="arabicPeriod"/>
        <a:defRPr sz="1255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6pPr>
      <a:lvl7pPr marL="521335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SzPct val="100000"/>
        <a:buFont typeface="+mj-lt"/>
        <a:buAutoNum type="alphaLcPeriod"/>
        <a:defRPr sz="1255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7pPr>
      <a:lvl8pPr marL="782320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SzPct val="100000"/>
        <a:buFont typeface="+mj-lt"/>
        <a:buAutoNum type="romanLcPeriod"/>
        <a:defRPr sz="1255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8pPr>
      <a:lvl9pPr marL="0" indent="-260985" algn="l" defTabSz="1162050" rtl="0" eaLnBrk="1" latinLnBrk="0" hangingPunct="1">
        <a:lnSpc>
          <a:spcPct val="100000"/>
        </a:lnSpc>
        <a:spcBef>
          <a:spcPts val="0"/>
        </a:spcBef>
        <a:spcAft>
          <a:spcPts val="685"/>
        </a:spcAft>
        <a:buFont typeface="Arial" panose="020B0604020202020204" pitchFamily="34" charset="0"/>
        <a:buNone/>
        <a:defRPr sz="1255" b="1" kern="1200" baseline="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1pPr>
      <a:lvl2pPr marL="581025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162050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3pPr>
      <a:lvl4pPr marL="1743075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4pPr>
      <a:lvl5pPr marL="2324100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5pPr>
      <a:lvl6pPr marL="2905125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6pPr>
      <a:lvl7pPr marL="3485515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7pPr>
      <a:lvl8pPr marL="4066540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8pPr>
      <a:lvl9pPr marL="4647565" algn="l" defTabSz="1162050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22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22.png"/><Relationship Id="rId10" Type="http://schemas.openxmlformats.org/officeDocument/2006/relationships/image" Target="../media/image64.png"/><Relationship Id="rId4" Type="http://schemas.openxmlformats.org/officeDocument/2006/relationships/image" Target="../media/image41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10.xml"/><Relationship Id="rId21" Type="http://schemas.openxmlformats.org/officeDocument/2006/relationships/image" Target="../media/image78.png"/><Relationship Id="rId7" Type="http://schemas.openxmlformats.org/officeDocument/2006/relationships/image" Target="../media/image41.png"/><Relationship Id="rId12" Type="http://schemas.openxmlformats.org/officeDocument/2006/relationships/image" Target="../media/image69.png"/><Relationship Id="rId17" Type="http://schemas.openxmlformats.org/officeDocument/2006/relationships/image" Target="../media/image74.jpeg"/><Relationship Id="rId2" Type="http://schemas.openxmlformats.org/officeDocument/2006/relationships/tags" Target="../tags/tag9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tags" Target="../tags/tag8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jpeg"/><Relationship Id="rId4" Type="http://schemas.openxmlformats.org/officeDocument/2006/relationships/tags" Target="../tags/tag11.xml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emf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2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jpeg"/><Relationship Id="rId2" Type="http://schemas.openxmlformats.org/officeDocument/2006/relationships/image" Target="../media/image41.png"/><Relationship Id="rId16" Type="http://schemas.openxmlformats.org/officeDocument/2006/relationships/image" Target="../media/image101.jpeg"/><Relationship Id="rId20" Type="http://schemas.openxmlformats.org/officeDocument/2006/relationships/image" Target="../media/image10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3" Type="http://schemas.openxmlformats.org/officeDocument/2006/relationships/image" Target="../media/image22.png"/><Relationship Id="rId7" Type="http://schemas.openxmlformats.org/officeDocument/2006/relationships/image" Target="../media/image109.png"/><Relationship Id="rId12" Type="http://schemas.microsoft.com/office/2007/relationships/hdphoto" Target="../media/hdphoto1.wdp"/><Relationship Id="rId17" Type="http://schemas.openxmlformats.org/officeDocument/2006/relationships/image" Target="../media/image118.png"/><Relationship Id="rId2" Type="http://schemas.openxmlformats.org/officeDocument/2006/relationships/image" Target="../media/image4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8.jpeg"/><Relationship Id="rId11" Type="http://schemas.openxmlformats.org/officeDocument/2006/relationships/image" Target="../media/image113.png"/><Relationship Id="rId5" Type="http://schemas.openxmlformats.org/officeDocument/2006/relationships/image" Target="../media/image107.jpeg"/><Relationship Id="rId15" Type="http://schemas.openxmlformats.org/officeDocument/2006/relationships/image" Target="../media/image116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22.png"/><Relationship Id="rId10" Type="http://schemas.openxmlformats.org/officeDocument/2006/relationships/image" Target="../media/image135.png"/><Relationship Id="rId4" Type="http://schemas.openxmlformats.org/officeDocument/2006/relationships/image" Target="../media/image50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47267" y="1287928"/>
            <a:ext cx="10902698" cy="6436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鼎桥</a:t>
            </a:r>
            <a:r>
              <a:rPr kumimoji="1" lang="en-US" altLang="zh-CN" dirty="0"/>
              <a:t>5G</a:t>
            </a:r>
            <a:r>
              <a:rPr kumimoji="1" lang="zh-CN" altLang="en-US" dirty="0"/>
              <a:t>模组</a:t>
            </a:r>
            <a:r>
              <a:rPr kumimoji="1" lang="en-US" altLang="zh-CN" dirty="0"/>
              <a:t>MT5700</a:t>
            </a:r>
            <a:r>
              <a:rPr kumimoji="1" lang="zh-CN" altLang="en-US" dirty="0"/>
              <a:t>系列主打胶片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298645" y="3253930"/>
            <a:ext cx="2306700" cy="2509949"/>
          </a:xfrm>
          <a:prstGeom prst="rect">
            <a:avLst/>
          </a:prstGeom>
          <a:solidFill>
            <a:schemeClr val="bg1"/>
          </a:solidFill>
          <a:ln w="3175">
            <a:solidFill>
              <a:srgbClr val="E60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6"/>
          </a:p>
        </p:txBody>
      </p:sp>
      <p:sp>
        <p:nvSpPr>
          <p:cNvPr id="55" name="矩形 54"/>
          <p:cNvSpPr/>
          <p:nvPr/>
        </p:nvSpPr>
        <p:spPr>
          <a:xfrm>
            <a:off x="1593456" y="3251529"/>
            <a:ext cx="6724105" cy="2509949"/>
          </a:xfrm>
          <a:prstGeom prst="rect">
            <a:avLst/>
          </a:prstGeom>
          <a:solidFill>
            <a:schemeClr val="bg1"/>
          </a:solidFill>
          <a:ln w="3175">
            <a:solidFill>
              <a:srgbClr val="E60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6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9928" y="3012877"/>
            <a:ext cx="2497289" cy="30727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2305" y="4755038"/>
            <a:ext cx="887357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行业价值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6855" y="4679970"/>
            <a:ext cx="1057809" cy="335368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2096" b="1" spc="-65">
                <a:latin typeface="微软雅黑" panose="020B0503020204020204" charset="-122"/>
                <a:ea typeface="微软雅黑" panose="020B0503020204020204" charset="-122"/>
              </a:rPr>
              <a:t>特色功能</a:t>
            </a:r>
            <a:endParaRPr sz="2096" b="1" spc="-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4457" y="4755039"/>
            <a:ext cx="873413" cy="273179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80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公司介绍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9825" y="2628865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1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4885" y="2998884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4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1" name="object 11"/>
          <p:cNvSpPr txBox="1"/>
          <p:nvPr/>
        </p:nvSpPr>
        <p:spPr>
          <a:xfrm>
            <a:off x="9145682" y="2628865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4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90949" y="2998884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3" name="object 13"/>
          <p:cNvSpPr/>
          <p:nvPr/>
        </p:nvSpPr>
        <p:spPr>
          <a:xfrm>
            <a:off x="3801395" y="3928375"/>
            <a:ext cx="0" cy="1110464"/>
          </a:xfrm>
          <a:custGeom>
            <a:avLst/>
            <a:gdLst/>
            <a:ahLst/>
            <a:cxnLst/>
            <a:rect l="l" t="t" r="r" b="b"/>
            <a:pathLst>
              <a:path h="1112520">
                <a:moveTo>
                  <a:pt x="0" y="1112418"/>
                </a:moveTo>
                <a:lnTo>
                  <a:pt x="0" y="0"/>
                </a:lnTo>
              </a:path>
            </a:pathLst>
          </a:custGeom>
          <a:ln w="6350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4" name="object 14"/>
          <p:cNvSpPr/>
          <p:nvPr/>
        </p:nvSpPr>
        <p:spPr>
          <a:xfrm>
            <a:off x="7072996" y="2809167"/>
            <a:ext cx="261136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581" y="0"/>
                </a:lnTo>
              </a:path>
            </a:pathLst>
          </a:custGeom>
          <a:ln w="19050">
            <a:solidFill>
              <a:srgbClr val="E60008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5" name="object 15"/>
          <p:cNvSpPr txBox="1"/>
          <p:nvPr/>
        </p:nvSpPr>
        <p:spPr>
          <a:xfrm>
            <a:off x="6814550" y="2347036"/>
            <a:ext cx="803692" cy="375225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2296" b="1" spc="-40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2296" b="1" spc="-190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296" b="1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3</a:t>
            </a:r>
            <a:endParaRPr sz="2296" dirty="0">
              <a:solidFill>
                <a:srgbClr val="E60008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19667" y="4762840"/>
            <a:ext cx="1602313" cy="273927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 algn="ctr">
              <a:spcBef>
                <a:spcPts val="100"/>
              </a:spcBef>
            </a:pPr>
            <a:r>
              <a:rPr lang="zh-CN" altLang="en-US" sz="1697" spc="-80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</a:rPr>
              <a:t>模组产品</a:t>
            </a:r>
            <a:endParaRPr sz="1697" spc="-80" dirty="0">
              <a:solidFill>
                <a:srgbClr val="3B3B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object 9"/>
          <p:cNvSpPr txBox="1"/>
          <p:nvPr/>
        </p:nvSpPr>
        <p:spPr>
          <a:xfrm>
            <a:off x="4589803" y="2622526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 </a:t>
            </a:r>
            <a:r>
              <a:rPr lang="en-US"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2</a:t>
            </a:r>
            <a:endParaRPr sz="1996" b="1" spc="-35" dirty="0">
              <a:solidFill>
                <a:srgbClr val="3B3B3B">
                  <a:alpha val="50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7" name="object 10"/>
          <p:cNvSpPr/>
          <p:nvPr/>
        </p:nvSpPr>
        <p:spPr>
          <a:xfrm>
            <a:off x="4834862" y="2992545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C90A7EDF-B2DA-E4D9-F8BC-BF11FDB8DF66}"/>
              </a:ext>
            </a:extLst>
          </p:cNvPr>
          <p:cNvSpPr txBox="1"/>
          <p:nvPr/>
        </p:nvSpPr>
        <p:spPr>
          <a:xfrm>
            <a:off x="4168065" y="1015583"/>
            <a:ext cx="3898665" cy="924752"/>
          </a:xfrm>
          <a:prstGeom prst="rect">
            <a:avLst/>
          </a:prstGeom>
        </p:spPr>
        <p:txBody>
          <a:bodyPr vert="horz" wrap="square" lIns="0" tIns="13944" rIns="0" bIns="0" rtlCol="0">
            <a:spAutoFit/>
          </a:bodyPr>
          <a:lstStyle/>
          <a:p>
            <a:pPr marL="12677">
              <a:spcBef>
                <a:spcPts val="110"/>
              </a:spcBef>
            </a:pPr>
            <a:r>
              <a:rPr sz="5889" spc="-299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5889" spc="-1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50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-2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0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endParaRPr sz="5889" dirty="0">
              <a:solidFill>
                <a:schemeClr val="bg2">
                  <a:lumMod val="9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DE2CFC74-C687-4159-7323-B96B476CE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841" y="860493"/>
            <a:ext cx="1327866" cy="698477"/>
          </a:xfrm>
          <a:prstGeom prst="rect">
            <a:avLst/>
          </a:prstGeom>
        </p:spPr>
        <p:txBody>
          <a:bodyPr vert="horz" wrap="square" lIns="0" tIns="15212" rIns="0" bIns="0" rtlCol="0" anchor="t" anchorCtr="0">
            <a:spAutoFit/>
          </a:bodyPr>
          <a:lstStyle/>
          <a:p>
            <a:pPr marL="12677">
              <a:spcBef>
                <a:spcPts val="120"/>
              </a:spcBef>
            </a:pP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目</a:t>
            </a:r>
            <a:r>
              <a:rPr sz="4442" spc="-90" dirty="0">
                <a:solidFill>
                  <a:srgbClr val="FF0000"/>
                </a:solidFill>
                <a:ea typeface="微软雅黑" panose="020B0503020204020204" charset="-122"/>
              </a:rPr>
              <a:t> </a:t>
            </a: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录</a:t>
            </a:r>
            <a:endParaRPr sz="4442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FFCE553-082C-173A-9D6C-72C896339E2F}"/>
              </a:ext>
            </a:extLst>
          </p:cNvPr>
          <p:cNvGrpSpPr/>
          <p:nvPr/>
        </p:nvGrpSpPr>
        <p:grpSpPr>
          <a:xfrm>
            <a:off x="2430344" y="3952431"/>
            <a:ext cx="503075" cy="506920"/>
            <a:chOff x="1300163" y="-1976438"/>
            <a:chExt cx="1246188" cy="1255713"/>
          </a:xfrm>
          <a:solidFill>
            <a:srgbClr val="E60008"/>
          </a:solidFill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F3A3614-49FF-56F1-FA19-8A0A8F0B0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close/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close/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close/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close/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close/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close/>
                  <a:moveTo>
                    <a:pt x="707" y="712"/>
                  </a:moveTo>
                  <a:lnTo>
                    <a:pt x="707" y="7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5EB4E47-DBA6-54C9-E73E-FA40B7C33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moveTo>
                    <a:pt x="707" y="712"/>
                  </a:moveTo>
                  <a:lnTo>
                    <a:pt x="707" y="7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A92089-D3B5-D693-53D5-53879EBFB064}"/>
              </a:ext>
            </a:extLst>
          </p:cNvPr>
          <p:cNvGrpSpPr/>
          <p:nvPr/>
        </p:nvGrpSpPr>
        <p:grpSpPr>
          <a:xfrm>
            <a:off x="4654727" y="3920346"/>
            <a:ext cx="547409" cy="539005"/>
            <a:chOff x="3830638" y="7356475"/>
            <a:chExt cx="723900" cy="71278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0B1BD8AF-F4AB-C066-899C-E979702E3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8453B845-3BBF-11BA-4368-215286B27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6635F6C9-453C-641C-2982-2CEBA4025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4F95607-7861-97BE-EF18-BF09FD340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90DFFCD-5418-1CAF-78A4-F5F7C661CD9E}"/>
              </a:ext>
            </a:extLst>
          </p:cNvPr>
          <p:cNvGrpSpPr/>
          <p:nvPr/>
        </p:nvGrpSpPr>
        <p:grpSpPr>
          <a:xfrm>
            <a:off x="9136371" y="3930296"/>
            <a:ext cx="569212" cy="562423"/>
            <a:chOff x="10144126" y="7315200"/>
            <a:chExt cx="798512" cy="788988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C62A2B4-2C9A-DE1C-D3F9-915B6247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394575"/>
              <a:ext cx="211138" cy="492125"/>
            </a:xfrm>
            <a:custGeom>
              <a:avLst/>
              <a:gdLst>
                <a:gd name="T0" fmla="*/ 9 w 56"/>
                <a:gd name="T1" fmla="*/ 129 h 129"/>
                <a:gd name="T2" fmla="*/ 0 w 56"/>
                <a:gd name="T3" fmla="*/ 87 h 129"/>
                <a:gd name="T4" fmla="*/ 52 w 56"/>
                <a:gd name="T5" fmla="*/ 0 h 129"/>
                <a:gd name="T6" fmla="*/ 56 w 56"/>
                <a:gd name="T7" fmla="*/ 8 h 129"/>
                <a:gd name="T8" fmla="*/ 8 w 56"/>
                <a:gd name="T9" fmla="*/ 87 h 129"/>
                <a:gd name="T10" fmla="*/ 17 w 56"/>
                <a:gd name="T11" fmla="*/ 125 h 129"/>
                <a:gd name="T12" fmla="*/ 9 w 56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29">
                  <a:moveTo>
                    <a:pt x="9" y="129"/>
                  </a:moveTo>
                  <a:cubicBezTo>
                    <a:pt x="3" y="116"/>
                    <a:pt x="0" y="102"/>
                    <a:pt x="0" y="87"/>
                  </a:cubicBezTo>
                  <a:cubicBezTo>
                    <a:pt x="0" y="51"/>
                    <a:pt x="20" y="17"/>
                    <a:pt x="52" y="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27" y="23"/>
                    <a:pt x="8" y="54"/>
                    <a:pt x="8" y="87"/>
                  </a:cubicBezTo>
                  <a:cubicBezTo>
                    <a:pt x="8" y="101"/>
                    <a:pt x="11" y="113"/>
                    <a:pt x="17" y="125"/>
                  </a:cubicBezTo>
                  <a:lnTo>
                    <a:pt x="9" y="12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C4ACDB27-E810-BA52-948F-B9DFEFA7A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101" y="7920038"/>
              <a:ext cx="501650" cy="184150"/>
            </a:xfrm>
            <a:custGeom>
              <a:avLst/>
              <a:gdLst>
                <a:gd name="T0" fmla="*/ 51 w 133"/>
                <a:gd name="T1" fmla="*/ 48 h 48"/>
                <a:gd name="T2" fmla="*/ 0 w 133"/>
                <a:gd name="T3" fmla="*/ 34 h 48"/>
                <a:gd name="T4" fmla="*/ 4 w 133"/>
                <a:gd name="T5" fmla="*/ 27 h 48"/>
                <a:gd name="T6" fmla="*/ 51 w 133"/>
                <a:gd name="T7" fmla="*/ 40 h 48"/>
                <a:gd name="T8" fmla="*/ 126 w 133"/>
                <a:gd name="T9" fmla="*/ 0 h 48"/>
                <a:gd name="T10" fmla="*/ 133 w 133"/>
                <a:gd name="T11" fmla="*/ 4 h 48"/>
                <a:gd name="T12" fmla="*/ 51 w 133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8">
                  <a:moveTo>
                    <a:pt x="51" y="48"/>
                  </a:moveTo>
                  <a:cubicBezTo>
                    <a:pt x="33" y="48"/>
                    <a:pt x="15" y="43"/>
                    <a:pt x="0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8" y="35"/>
                    <a:pt x="34" y="40"/>
                    <a:pt x="51" y="40"/>
                  </a:cubicBezTo>
                  <a:cubicBezTo>
                    <a:pt x="81" y="40"/>
                    <a:pt x="109" y="25"/>
                    <a:pt x="126" y="0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14" y="32"/>
                    <a:pt x="84" y="48"/>
                    <a:pt x="51" y="4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E1C19C95-1810-B13D-C536-C7BEA94CE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7351" y="7353300"/>
              <a:ext cx="338138" cy="373063"/>
            </a:xfrm>
            <a:custGeom>
              <a:avLst/>
              <a:gdLst>
                <a:gd name="T0" fmla="*/ 90 w 90"/>
                <a:gd name="T1" fmla="*/ 98 h 98"/>
                <a:gd name="T2" fmla="*/ 82 w 90"/>
                <a:gd name="T3" fmla="*/ 98 h 98"/>
                <a:gd name="T4" fmla="*/ 0 w 90"/>
                <a:gd name="T5" fmla="*/ 9 h 98"/>
                <a:gd name="T6" fmla="*/ 1 w 90"/>
                <a:gd name="T7" fmla="*/ 0 h 98"/>
                <a:gd name="T8" fmla="*/ 90 w 9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8">
                  <a:moveTo>
                    <a:pt x="90" y="98"/>
                  </a:moveTo>
                  <a:cubicBezTo>
                    <a:pt x="82" y="98"/>
                    <a:pt x="82" y="98"/>
                    <a:pt x="82" y="98"/>
                  </a:cubicBezTo>
                  <a:cubicBezTo>
                    <a:pt x="82" y="52"/>
                    <a:pt x="47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2" y="5"/>
                    <a:pt x="90" y="47"/>
                    <a:pt x="90" y="9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B2C2530A-8FB8-D6B2-0063-7C21BD3E92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25101" y="7315200"/>
              <a:ext cx="146050" cy="144463"/>
            </a:xfrm>
            <a:custGeom>
              <a:avLst/>
              <a:gdLst>
                <a:gd name="T0" fmla="*/ 19 w 39"/>
                <a:gd name="T1" fmla="*/ 38 h 38"/>
                <a:gd name="T2" fmla="*/ 0 w 39"/>
                <a:gd name="T3" fmla="*/ 19 h 38"/>
                <a:gd name="T4" fmla="*/ 19 w 39"/>
                <a:gd name="T5" fmla="*/ 0 h 38"/>
                <a:gd name="T6" fmla="*/ 39 w 39"/>
                <a:gd name="T7" fmla="*/ 19 h 38"/>
                <a:gd name="T8" fmla="*/ 19 w 39"/>
                <a:gd name="T9" fmla="*/ 38 h 38"/>
                <a:gd name="T10" fmla="*/ 19 w 39"/>
                <a:gd name="T11" fmla="*/ 8 h 38"/>
                <a:gd name="T12" fmla="*/ 9 w 39"/>
                <a:gd name="T13" fmla="*/ 19 h 38"/>
                <a:gd name="T14" fmla="*/ 19 w 39"/>
                <a:gd name="T15" fmla="*/ 30 h 38"/>
                <a:gd name="T16" fmla="*/ 30 w 39"/>
                <a:gd name="T17" fmla="*/ 19 h 38"/>
                <a:gd name="T18" fmla="*/ 19 w 39"/>
                <a:gd name="T1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8"/>
                    <a:pt x="19" y="38"/>
                  </a:cubicBezTo>
                  <a:close/>
                  <a:moveTo>
                    <a:pt x="19" y="8"/>
                  </a:moveTo>
                  <a:cubicBezTo>
                    <a:pt x="13" y="8"/>
                    <a:pt x="9" y="13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8"/>
                    <a:pt x="19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9C5B2B27-A86F-568D-AABF-A902363EF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8738" y="7927975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9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9" y="14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4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212DD168-9551-9F42-6E55-CD392CC34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9763" y="7710488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8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4B677B70-4172-976E-70B5-9B4540082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3663" y="7462838"/>
              <a:ext cx="523875" cy="530225"/>
            </a:xfrm>
            <a:custGeom>
              <a:avLst/>
              <a:gdLst>
                <a:gd name="T0" fmla="*/ 70 w 139"/>
                <a:gd name="T1" fmla="*/ 0 h 139"/>
                <a:gd name="T2" fmla="*/ 0 w 139"/>
                <a:gd name="T3" fmla="*/ 69 h 139"/>
                <a:gd name="T4" fmla="*/ 70 w 139"/>
                <a:gd name="T5" fmla="*/ 139 h 139"/>
                <a:gd name="T6" fmla="*/ 139 w 139"/>
                <a:gd name="T7" fmla="*/ 69 h 139"/>
                <a:gd name="T8" fmla="*/ 70 w 139"/>
                <a:gd name="T9" fmla="*/ 0 h 139"/>
                <a:gd name="T10" fmla="*/ 76 w 139"/>
                <a:gd name="T11" fmla="*/ 36 h 139"/>
                <a:gd name="T12" fmla="*/ 85 w 139"/>
                <a:gd name="T13" fmla="*/ 59 h 139"/>
                <a:gd name="T14" fmla="*/ 85 w 139"/>
                <a:gd name="T15" fmla="*/ 59 h 139"/>
                <a:gd name="T16" fmla="*/ 54 w 139"/>
                <a:gd name="T17" fmla="*/ 59 h 139"/>
                <a:gd name="T18" fmla="*/ 63 w 139"/>
                <a:gd name="T19" fmla="*/ 36 h 139"/>
                <a:gd name="T20" fmla="*/ 76 w 139"/>
                <a:gd name="T21" fmla="*/ 36 h 139"/>
                <a:gd name="T22" fmla="*/ 38 w 139"/>
                <a:gd name="T23" fmla="*/ 36 h 139"/>
                <a:gd name="T24" fmla="*/ 57 w 139"/>
                <a:gd name="T25" fmla="*/ 36 h 139"/>
                <a:gd name="T26" fmla="*/ 47 w 139"/>
                <a:gd name="T27" fmla="*/ 59 h 139"/>
                <a:gd name="T28" fmla="*/ 24 w 139"/>
                <a:gd name="T29" fmla="*/ 59 h 139"/>
                <a:gd name="T30" fmla="*/ 38 w 139"/>
                <a:gd name="T31" fmla="*/ 36 h 139"/>
                <a:gd name="T32" fmla="*/ 58 w 139"/>
                <a:gd name="T33" fmla="*/ 107 h 139"/>
                <a:gd name="T34" fmla="*/ 41 w 139"/>
                <a:gd name="T35" fmla="*/ 86 h 139"/>
                <a:gd name="T36" fmla="*/ 25 w 139"/>
                <a:gd name="T37" fmla="*/ 65 h 139"/>
                <a:gd name="T38" fmla="*/ 47 w 139"/>
                <a:gd name="T39" fmla="*/ 65 h 139"/>
                <a:gd name="T40" fmla="*/ 60 w 139"/>
                <a:gd name="T41" fmla="*/ 106 h 139"/>
                <a:gd name="T42" fmla="*/ 58 w 139"/>
                <a:gd name="T43" fmla="*/ 107 h 139"/>
                <a:gd name="T44" fmla="*/ 69 w 139"/>
                <a:gd name="T45" fmla="*/ 118 h 139"/>
                <a:gd name="T46" fmla="*/ 53 w 139"/>
                <a:gd name="T47" fmla="*/ 65 h 139"/>
                <a:gd name="T48" fmla="*/ 86 w 139"/>
                <a:gd name="T49" fmla="*/ 65 h 139"/>
                <a:gd name="T50" fmla="*/ 71 w 139"/>
                <a:gd name="T51" fmla="*/ 118 h 139"/>
                <a:gd name="T52" fmla="*/ 69 w 139"/>
                <a:gd name="T53" fmla="*/ 118 h 139"/>
                <a:gd name="T54" fmla="*/ 98 w 139"/>
                <a:gd name="T55" fmla="*/ 86 h 139"/>
                <a:gd name="T56" fmla="*/ 81 w 139"/>
                <a:gd name="T57" fmla="*/ 107 h 139"/>
                <a:gd name="T58" fmla="*/ 79 w 139"/>
                <a:gd name="T59" fmla="*/ 106 h 139"/>
                <a:gd name="T60" fmla="*/ 92 w 139"/>
                <a:gd name="T61" fmla="*/ 65 h 139"/>
                <a:gd name="T62" fmla="*/ 114 w 139"/>
                <a:gd name="T63" fmla="*/ 65 h 139"/>
                <a:gd name="T64" fmla="*/ 98 w 139"/>
                <a:gd name="T65" fmla="*/ 86 h 139"/>
                <a:gd name="T66" fmla="*/ 92 w 139"/>
                <a:gd name="T67" fmla="*/ 59 h 139"/>
                <a:gd name="T68" fmla="*/ 82 w 139"/>
                <a:gd name="T69" fmla="*/ 36 h 139"/>
                <a:gd name="T70" fmla="*/ 82 w 139"/>
                <a:gd name="T71" fmla="*/ 36 h 139"/>
                <a:gd name="T72" fmla="*/ 101 w 139"/>
                <a:gd name="T73" fmla="*/ 36 h 139"/>
                <a:gd name="T74" fmla="*/ 116 w 139"/>
                <a:gd name="T75" fmla="*/ 59 h 139"/>
                <a:gd name="T76" fmla="*/ 92 w 139"/>
                <a:gd name="T77" fmla="*/ 5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108" y="139"/>
                    <a:pt x="139" y="108"/>
                    <a:pt x="139" y="69"/>
                  </a:cubicBezTo>
                  <a:cubicBezTo>
                    <a:pt x="139" y="31"/>
                    <a:pt x="108" y="0"/>
                    <a:pt x="70" y="0"/>
                  </a:cubicBezTo>
                  <a:close/>
                  <a:moveTo>
                    <a:pt x="76" y="36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63" y="36"/>
                    <a:pt x="63" y="36"/>
                    <a:pt x="63" y="36"/>
                  </a:cubicBezTo>
                  <a:lnTo>
                    <a:pt x="76" y="36"/>
                  </a:lnTo>
                  <a:close/>
                  <a:moveTo>
                    <a:pt x="38" y="36"/>
                  </a:moveTo>
                  <a:cubicBezTo>
                    <a:pt x="57" y="36"/>
                    <a:pt x="57" y="36"/>
                    <a:pt x="57" y="36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38" y="36"/>
                  </a:lnTo>
                  <a:close/>
                  <a:moveTo>
                    <a:pt x="58" y="107"/>
                  </a:moveTo>
                  <a:cubicBezTo>
                    <a:pt x="52" y="100"/>
                    <a:pt x="41" y="86"/>
                    <a:pt x="41" y="8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8"/>
                    <a:pt x="59" y="108"/>
                    <a:pt x="58" y="107"/>
                  </a:cubicBezTo>
                  <a:close/>
                  <a:moveTo>
                    <a:pt x="69" y="118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0" y="119"/>
                    <a:pt x="69" y="119"/>
                    <a:pt x="69" y="118"/>
                  </a:cubicBezTo>
                  <a:close/>
                  <a:moveTo>
                    <a:pt x="98" y="86"/>
                  </a:moveTo>
                  <a:cubicBezTo>
                    <a:pt x="98" y="86"/>
                    <a:pt x="87" y="100"/>
                    <a:pt x="81" y="107"/>
                  </a:cubicBezTo>
                  <a:cubicBezTo>
                    <a:pt x="80" y="108"/>
                    <a:pt x="79" y="108"/>
                    <a:pt x="79" y="10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114" y="65"/>
                    <a:pt x="114" y="65"/>
                    <a:pt x="114" y="65"/>
                  </a:cubicBezTo>
                  <a:lnTo>
                    <a:pt x="98" y="86"/>
                  </a:lnTo>
                  <a:close/>
                  <a:moveTo>
                    <a:pt x="92" y="59"/>
                  </a:move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16" y="59"/>
                    <a:pt x="116" y="59"/>
                    <a:pt x="116" y="59"/>
                  </a:cubicBezTo>
                  <a:lnTo>
                    <a:pt x="92" y="5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2D840035-32D4-F76E-194C-DF224AF0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17">
              <a:extLst>
                <a:ext uri="{FF2B5EF4-FFF2-40B4-BE49-F238E27FC236}">
                  <a16:creationId xmlns:a16="http://schemas.microsoft.com/office/drawing/2014/main" id="{DDA4A204-038D-24BA-7790-D838769BE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56C678A-5BF2-7FE6-AF66-1A0C05AC7602}"/>
              </a:ext>
            </a:extLst>
          </p:cNvPr>
          <p:cNvGrpSpPr/>
          <p:nvPr/>
        </p:nvGrpSpPr>
        <p:grpSpPr>
          <a:xfrm>
            <a:off x="6886125" y="3775372"/>
            <a:ext cx="706537" cy="698109"/>
            <a:chOff x="6981826" y="7315200"/>
            <a:chExt cx="798513" cy="788988"/>
          </a:xfrm>
        </p:grpSpPr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7BCA9519-E568-5A95-D231-772D077BD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1826" y="7315200"/>
              <a:ext cx="323850" cy="571500"/>
            </a:xfrm>
            <a:custGeom>
              <a:avLst/>
              <a:gdLst>
                <a:gd name="T0" fmla="*/ 52 w 86"/>
                <a:gd name="T1" fmla="*/ 31 h 150"/>
                <a:gd name="T2" fmla="*/ 67 w 86"/>
                <a:gd name="T3" fmla="*/ 38 h 150"/>
                <a:gd name="T4" fmla="*/ 86 w 86"/>
                <a:gd name="T5" fmla="*/ 19 h 150"/>
                <a:gd name="T6" fmla="*/ 67 w 86"/>
                <a:gd name="T7" fmla="*/ 0 h 150"/>
                <a:gd name="T8" fmla="*/ 48 w 86"/>
                <a:gd name="T9" fmla="*/ 19 h 150"/>
                <a:gd name="T10" fmla="*/ 49 w 86"/>
                <a:gd name="T11" fmla="*/ 23 h 150"/>
                <a:gd name="T12" fmla="*/ 0 w 86"/>
                <a:gd name="T13" fmla="*/ 108 h 150"/>
                <a:gd name="T14" fmla="*/ 9 w 86"/>
                <a:gd name="T15" fmla="*/ 150 h 150"/>
                <a:gd name="T16" fmla="*/ 17 w 86"/>
                <a:gd name="T17" fmla="*/ 146 h 150"/>
                <a:gd name="T18" fmla="*/ 8 w 86"/>
                <a:gd name="T19" fmla="*/ 108 h 150"/>
                <a:gd name="T20" fmla="*/ 52 w 86"/>
                <a:gd name="T21" fmla="*/ 31 h 150"/>
                <a:gd name="T22" fmla="*/ 67 w 86"/>
                <a:gd name="T23" fmla="*/ 8 h 150"/>
                <a:gd name="T24" fmla="*/ 78 w 86"/>
                <a:gd name="T25" fmla="*/ 19 h 150"/>
                <a:gd name="T26" fmla="*/ 67 w 86"/>
                <a:gd name="T27" fmla="*/ 30 h 150"/>
                <a:gd name="T28" fmla="*/ 57 w 86"/>
                <a:gd name="T29" fmla="*/ 19 h 150"/>
                <a:gd name="T30" fmla="*/ 67 w 86"/>
                <a:gd name="T31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50">
                  <a:moveTo>
                    <a:pt x="52" y="31"/>
                  </a:moveTo>
                  <a:cubicBezTo>
                    <a:pt x="56" y="35"/>
                    <a:pt x="61" y="38"/>
                    <a:pt x="67" y="38"/>
                  </a:cubicBezTo>
                  <a:cubicBezTo>
                    <a:pt x="78" y="38"/>
                    <a:pt x="86" y="30"/>
                    <a:pt x="86" y="19"/>
                  </a:cubicBezTo>
                  <a:cubicBezTo>
                    <a:pt x="86" y="9"/>
                    <a:pt x="78" y="0"/>
                    <a:pt x="67" y="0"/>
                  </a:cubicBezTo>
                  <a:cubicBezTo>
                    <a:pt x="57" y="0"/>
                    <a:pt x="48" y="9"/>
                    <a:pt x="48" y="19"/>
                  </a:cubicBezTo>
                  <a:cubicBezTo>
                    <a:pt x="48" y="21"/>
                    <a:pt x="48" y="22"/>
                    <a:pt x="49" y="23"/>
                  </a:cubicBezTo>
                  <a:cubicBezTo>
                    <a:pt x="18" y="41"/>
                    <a:pt x="0" y="73"/>
                    <a:pt x="0" y="108"/>
                  </a:cubicBezTo>
                  <a:cubicBezTo>
                    <a:pt x="0" y="123"/>
                    <a:pt x="3" y="137"/>
                    <a:pt x="9" y="150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11" y="134"/>
                    <a:pt x="8" y="122"/>
                    <a:pt x="8" y="108"/>
                  </a:cubicBezTo>
                  <a:cubicBezTo>
                    <a:pt x="8" y="76"/>
                    <a:pt x="25" y="47"/>
                    <a:pt x="52" y="31"/>
                  </a:cubicBezTo>
                  <a:close/>
                  <a:moveTo>
                    <a:pt x="67" y="8"/>
                  </a:moveTo>
                  <a:cubicBezTo>
                    <a:pt x="73" y="8"/>
                    <a:pt x="78" y="13"/>
                    <a:pt x="78" y="19"/>
                  </a:cubicBezTo>
                  <a:cubicBezTo>
                    <a:pt x="78" y="25"/>
                    <a:pt x="73" y="30"/>
                    <a:pt x="67" y="30"/>
                  </a:cubicBezTo>
                  <a:cubicBezTo>
                    <a:pt x="61" y="30"/>
                    <a:pt x="57" y="25"/>
                    <a:pt x="57" y="19"/>
                  </a:cubicBezTo>
                  <a:cubicBezTo>
                    <a:pt x="57" y="13"/>
                    <a:pt x="61" y="8"/>
                    <a:pt x="67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135B0FFC-411B-0CFB-647A-3595E68CD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438" y="7920038"/>
              <a:ext cx="608013" cy="184150"/>
            </a:xfrm>
            <a:custGeom>
              <a:avLst/>
              <a:gdLst>
                <a:gd name="T0" fmla="*/ 79 w 161"/>
                <a:gd name="T1" fmla="*/ 40 h 48"/>
                <a:gd name="T2" fmla="*/ 37 w 161"/>
                <a:gd name="T3" fmla="*/ 29 h 48"/>
                <a:gd name="T4" fmla="*/ 38 w 161"/>
                <a:gd name="T5" fmla="*/ 21 h 48"/>
                <a:gd name="T6" fmla="*/ 19 w 161"/>
                <a:gd name="T7" fmla="*/ 2 h 48"/>
                <a:gd name="T8" fmla="*/ 0 w 161"/>
                <a:gd name="T9" fmla="*/ 21 h 48"/>
                <a:gd name="T10" fmla="*/ 19 w 161"/>
                <a:gd name="T11" fmla="*/ 41 h 48"/>
                <a:gd name="T12" fmla="*/ 31 w 161"/>
                <a:gd name="T13" fmla="*/ 36 h 48"/>
                <a:gd name="T14" fmla="*/ 79 w 161"/>
                <a:gd name="T15" fmla="*/ 48 h 48"/>
                <a:gd name="T16" fmla="*/ 161 w 161"/>
                <a:gd name="T17" fmla="*/ 4 h 48"/>
                <a:gd name="T18" fmla="*/ 154 w 161"/>
                <a:gd name="T19" fmla="*/ 0 h 48"/>
                <a:gd name="T20" fmla="*/ 79 w 161"/>
                <a:gd name="T21" fmla="*/ 40 h 48"/>
                <a:gd name="T22" fmla="*/ 19 w 161"/>
                <a:gd name="T23" fmla="*/ 32 h 48"/>
                <a:gd name="T24" fmla="*/ 8 w 161"/>
                <a:gd name="T25" fmla="*/ 21 h 48"/>
                <a:gd name="T26" fmla="*/ 19 w 161"/>
                <a:gd name="T27" fmla="*/ 11 h 48"/>
                <a:gd name="T28" fmla="*/ 30 w 161"/>
                <a:gd name="T29" fmla="*/ 21 h 48"/>
                <a:gd name="T30" fmla="*/ 19 w 161"/>
                <a:gd name="T3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48">
                  <a:moveTo>
                    <a:pt x="79" y="40"/>
                  </a:moveTo>
                  <a:cubicBezTo>
                    <a:pt x="64" y="40"/>
                    <a:pt x="50" y="36"/>
                    <a:pt x="37" y="29"/>
                  </a:cubicBezTo>
                  <a:cubicBezTo>
                    <a:pt x="38" y="27"/>
                    <a:pt x="38" y="24"/>
                    <a:pt x="38" y="21"/>
                  </a:cubicBezTo>
                  <a:cubicBezTo>
                    <a:pt x="38" y="11"/>
                    <a:pt x="30" y="2"/>
                    <a:pt x="19" y="2"/>
                  </a:cubicBezTo>
                  <a:cubicBezTo>
                    <a:pt x="9" y="2"/>
                    <a:pt x="0" y="11"/>
                    <a:pt x="0" y="21"/>
                  </a:cubicBezTo>
                  <a:cubicBezTo>
                    <a:pt x="0" y="32"/>
                    <a:pt x="9" y="41"/>
                    <a:pt x="19" y="41"/>
                  </a:cubicBezTo>
                  <a:cubicBezTo>
                    <a:pt x="24" y="41"/>
                    <a:pt x="28" y="39"/>
                    <a:pt x="31" y="36"/>
                  </a:cubicBezTo>
                  <a:cubicBezTo>
                    <a:pt x="46" y="44"/>
                    <a:pt x="62" y="48"/>
                    <a:pt x="79" y="48"/>
                  </a:cubicBezTo>
                  <a:cubicBezTo>
                    <a:pt x="112" y="48"/>
                    <a:pt x="142" y="32"/>
                    <a:pt x="161" y="4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7" y="25"/>
                    <a:pt x="109" y="40"/>
                    <a:pt x="79" y="40"/>
                  </a:cubicBezTo>
                  <a:close/>
                  <a:moveTo>
                    <a:pt x="19" y="32"/>
                  </a:moveTo>
                  <a:cubicBezTo>
                    <a:pt x="13" y="32"/>
                    <a:pt x="8" y="27"/>
                    <a:pt x="8" y="21"/>
                  </a:cubicBezTo>
                  <a:cubicBezTo>
                    <a:pt x="8" y="16"/>
                    <a:pt x="13" y="11"/>
                    <a:pt x="19" y="11"/>
                  </a:cubicBezTo>
                  <a:cubicBezTo>
                    <a:pt x="25" y="11"/>
                    <a:pt x="30" y="16"/>
                    <a:pt x="30" y="21"/>
                  </a:cubicBezTo>
                  <a:cubicBezTo>
                    <a:pt x="30" y="27"/>
                    <a:pt x="25" y="32"/>
                    <a:pt x="19" y="3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93F81BBB-1FE8-DEA7-D31A-B331D0442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1" y="7353300"/>
              <a:ext cx="395288" cy="506413"/>
            </a:xfrm>
            <a:custGeom>
              <a:avLst/>
              <a:gdLst>
                <a:gd name="T0" fmla="*/ 90 w 105"/>
                <a:gd name="T1" fmla="*/ 95 h 133"/>
                <a:gd name="T2" fmla="*/ 1 w 105"/>
                <a:gd name="T3" fmla="*/ 0 h 133"/>
                <a:gd name="T4" fmla="*/ 0 w 105"/>
                <a:gd name="T5" fmla="*/ 9 h 133"/>
                <a:gd name="T6" fmla="*/ 82 w 105"/>
                <a:gd name="T7" fmla="*/ 95 h 133"/>
                <a:gd name="T8" fmla="*/ 67 w 105"/>
                <a:gd name="T9" fmla="*/ 113 h 133"/>
                <a:gd name="T10" fmla="*/ 86 w 105"/>
                <a:gd name="T11" fmla="*/ 133 h 133"/>
                <a:gd name="T12" fmla="*/ 105 w 105"/>
                <a:gd name="T13" fmla="*/ 113 h 133"/>
                <a:gd name="T14" fmla="*/ 90 w 105"/>
                <a:gd name="T15" fmla="*/ 95 h 133"/>
                <a:gd name="T16" fmla="*/ 86 w 105"/>
                <a:gd name="T17" fmla="*/ 124 h 133"/>
                <a:gd name="T18" fmla="*/ 75 w 105"/>
                <a:gd name="T19" fmla="*/ 113 h 133"/>
                <a:gd name="T20" fmla="*/ 86 w 105"/>
                <a:gd name="T21" fmla="*/ 103 h 133"/>
                <a:gd name="T22" fmla="*/ 97 w 105"/>
                <a:gd name="T23" fmla="*/ 113 h 133"/>
                <a:gd name="T24" fmla="*/ 86 w 105"/>
                <a:gd name="T2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3">
                  <a:moveTo>
                    <a:pt x="90" y="95"/>
                  </a:moveTo>
                  <a:cubicBezTo>
                    <a:pt x="88" y="45"/>
                    <a:pt x="51" y="5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5" y="13"/>
                    <a:pt x="80" y="50"/>
                    <a:pt x="82" y="95"/>
                  </a:cubicBezTo>
                  <a:cubicBezTo>
                    <a:pt x="73" y="97"/>
                    <a:pt x="67" y="104"/>
                    <a:pt x="67" y="113"/>
                  </a:cubicBezTo>
                  <a:cubicBezTo>
                    <a:pt x="67" y="124"/>
                    <a:pt x="75" y="133"/>
                    <a:pt x="86" y="133"/>
                  </a:cubicBezTo>
                  <a:cubicBezTo>
                    <a:pt x="97" y="133"/>
                    <a:pt x="105" y="124"/>
                    <a:pt x="105" y="113"/>
                  </a:cubicBezTo>
                  <a:cubicBezTo>
                    <a:pt x="105" y="104"/>
                    <a:pt x="99" y="96"/>
                    <a:pt x="90" y="95"/>
                  </a:cubicBezTo>
                  <a:close/>
                  <a:moveTo>
                    <a:pt x="86" y="124"/>
                  </a:moveTo>
                  <a:cubicBezTo>
                    <a:pt x="80" y="124"/>
                    <a:pt x="75" y="119"/>
                    <a:pt x="75" y="113"/>
                  </a:cubicBezTo>
                  <a:cubicBezTo>
                    <a:pt x="75" y="107"/>
                    <a:pt x="80" y="103"/>
                    <a:pt x="86" y="103"/>
                  </a:cubicBezTo>
                  <a:cubicBezTo>
                    <a:pt x="92" y="103"/>
                    <a:pt x="97" y="107"/>
                    <a:pt x="97" y="113"/>
                  </a:cubicBezTo>
                  <a:cubicBezTo>
                    <a:pt x="97" y="119"/>
                    <a:pt x="92" y="124"/>
                    <a:pt x="86" y="124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27EBC92F-62CA-D30F-B6F8-D711C4497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4701" y="7497763"/>
              <a:ext cx="471488" cy="476250"/>
            </a:xfrm>
            <a:custGeom>
              <a:avLst/>
              <a:gdLst>
                <a:gd name="T0" fmla="*/ 73 w 125"/>
                <a:gd name="T1" fmla="*/ 89 h 125"/>
                <a:gd name="T2" fmla="*/ 89 w 125"/>
                <a:gd name="T3" fmla="*/ 73 h 125"/>
                <a:gd name="T4" fmla="*/ 89 w 125"/>
                <a:gd name="T5" fmla="*/ 51 h 125"/>
                <a:gd name="T6" fmla="*/ 73 w 125"/>
                <a:gd name="T7" fmla="*/ 35 h 125"/>
                <a:gd name="T8" fmla="*/ 51 w 125"/>
                <a:gd name="T9" fmla="*/ 35 h 125"/>
                <a:gd name="T10" fmla="*/ 35 w 125"/>
                <a:gd name="T11" fmla="*/ 51 h 125"/>
                <a:gd name="T12" fmla="*/ 35 w 125"/>
                <a:gd name="T13" fmla="*/ 73 h 125"/>
                <a:gd name="T14" fmla="*/ 51 w 125"/>
                <a:gd name="T15" fmla="*/ 89 h 125"/>
                <a:gd name="T16" fmla="*/ 124 w 125"/>
                <a:gd name="T17" fmla="*/ 79 h 125"/>
                <a:gd name="T18" fmla="*/ 123 w 125"/>
                <a:gd name="T19" fmla="*/ 88 h 125"/>
                <a:gd name="T20" fmla="*/ 117 w 125"/>
                <a:gd name="T21" fmla="*/ 95 h 125"/>
                <a:gd name="T22" fmla="*/ 112 w 125"/>
                <a:gd name="T23" fmla="*/ 95 h 125"/>
                <a:gd name="T24" fmla="*/ 105 w 125"/>
                <a:gd name="T25" fmla="*/ 94 h 125"/>
                <a:gd name="T26" fmla="*/ 97 w 125"/>
                <a:gd name="T27" fmla="*/ 97 h 125"/>
                <a:gd name="T28" fmla="*/ 94 w 125"/>
                <a:gd name="T29" fmla="*/ 113 h 125"/>
                <a:gd name="T30" fmla="*/ 91 w 125"/>
                <a:gd name="T31" fmla="*/ 120 h 125"/>
                <a:gd name="T32" fmla="*/ 83 w 125"/>
                <a:gd name="T33" fmla="*/ 124 h 125"/>
                <a:gd name="T34" fmla="*/ 77 w 125"/>
                <a:gd name="T35" fmla="*/ 124 h 125"/>
                <a:gd name="T36" fmla="*/ 75 w 125"/>
                <a:gd name="T37" fmla="*/ 122 h 125"/>
                <a:gd name="T38" fmla="*/ 62 w 125"/>
                <a:gd name="T39" fmla="*/ 111 h 125"/>
                <a:gd name="T40" fmla="*/ 49 w 125"/>
                <a:gd name="T41" fmla="*/ 121 h 125"/>
                <a:gd name="T42" fmla="*/ 44 w 125"/>
                <a:gd name="T43" fmla="*/ 125 h 125"/>
                <a:gd name="T44" fmla="*/ 35 w 125"/>
                <a:gd name="T45" fmla="*/ 122 h 125"/>
                <a:gd name="T46" fmla="*/ 28 w 125"/>
                <a:gd name="T47" fmla="*/ 117 h 125"/>
                <a:gd name="T48" fmla="*/ 28 w 125"/>
                <a:gd name="T49" fmla="*/ 111 h 125"/>
                <a:gd name="T50" fmla="*/ 26 w 125"/>
                <a:gd name="T51" fmla="*/ 97 h 125"/>
                <a:gd name="T52" fmla="*/ 16 w 125"/>
                <a:gd name="T53" fmla="*/ 94 h 125"/>
                <a:gd name="T54" fmla="*/ 7 w 125"/>
                <a:gd name="T55" fmla="*/ 95 h 125"/>
                <a:gd name="T56" fmla="*/ 2 w 125"/>
                <a:gd name="T57" fmla="*/ 88 h 125"/>
                <a:gd name="T58" fmla="*/ 0 w 125"/>
                <a:gd name="T59" fmla="*/ 79 h 125"/>
                <a:gd name="T60" fmla="*/ 10 w 125"/>
                <a:gd name="T61" fmla="*/ 70 h 125"/>
                <a:gd name="T62" fmla="*/ 10 w 125"/>
                <a:gd name="T63" fmla="*/ 54 h 125"/>
                <a:gd name="T64" fmla="*/ 1 w 125"/>
                <a:gd name="T65" fmla="*/ 47 h 125"/>
                <a:gd name="T66" fmla="*/ 1 w 125"/>
                <a:gd name="T67" fmla="*/ 40 h 125"/>
                <a:gd name="T68" fmla="*/ 4 w 125"/>
                <a:gd name="T69" fmla="*/ 32 h 125"/>
                <a:gd name="T70" fmla="*/ 9 w 125"/>
                <a:gd name="T71" fmla="*/ 29 h 125"/>
                <a:gd name="T72" fmla="*/ 19 w 125"/>
                <a:gd name="T73" fmla="*/ 31 h 125"/>
                <a:gd name="T74" fmla="*/ 29 w 125"/>
                <a:gd name="T75" fmla="*/ 23 h 125"/>
                <a:gd name="T76" fmla="*/ 30 w 125"/>
                <a:gd name="T77" fmla="*/ 14 h 125"/>
                <a:gd name="T78" fmla="*/ 29 w 125"/>
                <a:gd name="T79" fmla="*/ 10 h 125"/>
                <a:gd name="T80" fmla="*/ 32 w 125"/>
                <a:gd name="T81" fmla="*/ 4 h 125"/>
                <a:gd name="T82" fmla="*/ 41 w 125"/>
                <a:gd name="T83" fmla="*/ 1 h 125"/>
                <a:gd name="T84" fmla="*/ 48 w 125"/>
                <a:gd name="T85" fmla="*/ 1 h 125"/>
                <a:gd name="T86" fmla="*/ 54 w 125"/>
                <a:gd name="T87" fmla="*/ 10 h 125"/>
                <a:gd name="T88" fmla="*/ 70 w 125"/>
                <a:gd name="T89" fmla="*/ 10 h 125"/>
                <a:gd name="T90" fmla="*/ 77 w 125"/>
                <a:gd name="T91" fmla="*/ 1 h 125"/>
                <a:gd name="T92" fmla="*/ 83 w 125"/>
                <a:gd name="T93" fmla="*/ 1 h 125"/>
                <a:gd name="T94" fmla="*/ 92 w 125"/>
                <a:gd name="T95" fmla="*/ 5 h 125"/>
                <a:gd name="T96" fmla="*/ 95 w 125"/>
                <a:gd name="T97" fmla="*/ 10 h 125"/>
                <a:gd name="T98" fmla="*/ 93 w 125"/>
                <a:gd name="T99" fmla="*/ 20 h 125"/>
                <a:gd name="T100" fmla="*/ 105 w 125"/>
                <a:gd name="T101" fmla="*/ 31 h 125"/>
                <a:gd name="T102" fmla="*/ 116 w 125"/>
                <a:gd name="T103" fmla="*/ 29 h 125"/>
                <a:gd name="T104" fmla="*/ 122 w 125"/>
                <a:gd name="T105" fmla="*/ 36 h 125"/>
                <a:gd name="T106" fmla="*/ 124 w 125"/>
                <a:gd name="T107" fmla="*/ 47 h 125"/>
                <a:gd name="T108" fmla="*/ 115 w 125"/>
                <a:gd name="T109" fmla="*/ 54 h 125"/>
                <a:gd name="T110" fmla="*/ 114 w 125"/>
                <a:gd name="T111" fmla="*/ 70 h 125"/>
                <a:gd name="T112" fmla="*/ 122 w 125"/>
                <a:gd name="T113" fmla="*/ 76 h 125"/>
                <a:gd name="T114" fmla="*/ 124 w 125"/>
                <a:gd name="T115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5" h="125">
                  <a:moveTo>
                    <a:pt x="62" y="91"/>
                  </a:moveTo>
                  <a:cubicBezTo>
                    <a:pt x="66" y="91"/>
                    <a:pt x="70" y="90"/>
                    <a:pt x="73" y="89"/>
                  </a:cubicBezTo>
                  <a:cubicBezTo>
                    <a:pt x="77" y="87"/>
                    <a:pt x="80" y="85"/>
                    <a:pt x="83" y="83"/>
                  </a:cubicBezTo>
                  <a:cubicBezTo>
                    <a:pt x="85" y="80"/>
                    <a:pt x="87" y="77"/>
                    <a:pt x="89" y="73"/>
                  </a:cubicBezTo>
                  <a:cubicBezTo>
                    <a:pt x="90" y="70"/>
                    <a:pt x="91" y="66"/>
                    <a:pt x="91" y="62"/>
                  </a:cubicBezTo>
                  <a:cubicBezTo>
                    <a:pt x="91" y="58"/>
                    <a:pt x="90" y="54"/>
                    <a:pt x="89" y="51"/>
                  </a:cubicBezTo>
                  <a:cubicBezTo>
                    <a:pt x="87" y="47"/>
                    <a:pt x="85" y="44"/>
                    <a:pt x="83" y="42"/>
                  </a:cubicBezTo>
                  <a:cubicBezTo>
                    <a:pt x="80" y="39"/>
                    <a:pt x="77" y="37"/>
                    <a:pt x="73" y="35"/>
                  </a:cubicBezTo>
                  <a:cubicBezTo>
                    <a:pt x="70" y="34"/>
                    <a:pt x="66" y="33"/>
                    <a:pt x="62" y="33"/>
                  </a:cubicBezTo>
                  <a:cubicBezTo>
                    <a:pt x="58" y="33"/>
                    <a:pt x="54" y="34"/>
                    <a:pt x="51" y="35"/>
                  </a:cubicBezTo>
                  <a:cubicBezTo>
                    <a:pt x="47" y="37"/>
                    <a:pt x="44" y="39"/>
                    <a:pt x="42" y="42"/>
                  </a:cubicBezTo>
                  <a:cubicBezTo>
                    <a:pt x="39" y="44"/>
                    <a:pt x="37" y="47"/>
                    <a:pt x="35" y="51"/>
                  </a:cubicBezTo>
                  <a:cubicBezTo>
                    <a:pt x="34" y="54"/>
                    <a:pt x="33" y="58"/>
                    <a:pt x="33" y="62"/>
                  </a:cubicBezTo>
                  <a:cubicBezTo>
                    <a:pt x="33" y="66"/>
                    <a:pt x="34" y="70"/>
                    <a:pt x="35" y="73"/>
                  </a:cubicBezTo>
                  <a:cubicBezTo>
                    <a:pt x="37" y="77"/>
                    <a:pt x="39" y="80"/>
                    <a:pt x="42" y="83"/>
                  </a:cubicBezTo>
                  <a:cubicBezTo>
                    <a:pt x="44" y="85"/>
                    <a:pt x="47" y="87"/>
                    <a:pt x="51" y="89"/>
                  </a:cubicBezTo>
                  <a:cubicBezTo>
                    <a:pt x="54" y="90"/>
                    <a:pt x="58" y="91"/>
                    <a:pt x="62" y="91"/>
                  </a:cubicBezTo>
                  <a:close/>
                  <a:moveTo>
                    <a:pt x="124" y="79"/>
                  </a:moveTo>
                  <a:cubicBezTo>
                    <a:pt x="124" y="80"/>
                    <a:pt x="124" y="82"/>
                    <a:pt x="124" y="83"/>
                  </a:cubicBezTo>
                  <a:cubicBezTo>
                    <a:pt x="124" y="85"/>
                    <a:pt x="123" y="86"/>
                    <a:pt x="123" y="88"/>
                  </a:cubicBezTo>
                  <a:cubicBezTo>
                    <a:pt x="122" y="89"/>
                    <a:pt x="121" y="91"/>
                    <a:pt x="120" y="92"/>
                  </a:cubicBezTo>
                  <a:cubicBezTo>
                    <a:pt x="119" y="93"/>
                    <a:pt x="118" y="94"/>
                    <a:pt x="117" y="95"/>
                  </a:cubicBezTo>
                  <a:cubicBezTo>
                    <a:pt x="116" y="95"/>
                    <a:pt x="115" y="95"/>
                    <a:pt x="115" y="95"/>
                  </a:cubicBezTo>
                  <a:cubicBezTo>
                    <a:pt x="114" y="95"/>
                    <a:pt x="113" y="95"/>
                    <a:pt x="112" y="95"/>
                  </a:cubicBezTo>
                  <a:cubicBezTo>
                    <a:pt x="111" y="95"/>
                    <a:pt x="110" y="94"/>
                    <a:pt x="109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3" y="94"/>
                    <a:pt x="102" y="94"/>
                    <a:pt x="100" y="95"/>
                  </a:cubicBezTo>
                  <a:cubicBezTo>
                    <a:pt x="99" y="95"/>
                    <a:pt x="98" y="96"/>
                    <a:pt x="97" y="97"/>
                  </a:cubicBezTo>
                  <a:cubicBezTo>
                    <a:pt x="95" y="99"/>
                    <a:pt x="93" y="102"/>
                    <a:pt x="93" y="105"/>
                  </a:cubicBezTo>
                  <a:cubicBezTo>
                    <a:pt x="93" y="108"/>
                    <a:pt x="93" y="110"/>
                    <a:pt x="94" y="113"/>
                  </a:cubicBezTo>
                  <a:cubicBezTo>
                    <a:pt x="95" y="115"/>
                    <a:pt x="95" y="116"/>
                    <a:pt x="94" y="118"/>
                  </a:cubicBezTo>
                  <a:cubicBezTo>
                    <a:pt x="93" y="119"/>
                    <a:pt x="93" y="120"/>
                    <a:pt x="91" y="120"/>
                  </a:cubicBezTo>
                  <a:cubicBezTo>
                    <a:pt x="90" y="121"/>
                    <a:pt x="89" y="122"/>
                    <a:pt x="88" y="123"/>
                  </a:cubicBezTo>
                  <a:cubicBezTo>
                    <a:pt x="86" y="123"/>
                    <a:pt x="85" y="124"/>
                    <a:pt x="83" y="124"/>
                  </a:cubicBezTo>
                  <a:cubicBezTo>
                    <a:pt x="82" y="124"/>
                    <a:pt x="80" y="125"/>
                    <a:pt x="79" y="125"/>
                  </a:cubicBezTo>
                  <a:cubicBezTo>
                    <a:pt x="78" y="125"/>
                    <a:pt x="78" y="124"/>
                    <a:pt x="77" y="124"/>
                  </a:cubicBezTo>
                  <a:cubicBezTo>
                    <a:pt x="76" y="123"/>
                    <a:pt x="76" y="122"/>
                    <a:pt x="76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4" y="119"/>
                    <a:pt x="73" y="116"/>
                    <a:pt x="70" y="114"/>
                  </a:cubicBezTo>
                  <a:cubicBezTo>
                    <a:pt x="68" y="112"/>
                    <a:pt x="65" y="111"/>
                    <a:pt x="62" y="111"/>
                  </a:cubicBezTo>
                  <a:cubicBezTo>
                    <a:pt x="59" y="111"/>
                    <a:pt x="56" y="112"/>
                    <a:pt x="54" y="114"/>
                  </a:cubicBezTo>
                  <a:cubicBezTo>
                    <a:pt x="52" y="116"/>
                    <a:pt x="50" y="119"/>
                    <a:pt x="49" y="121"/>
                  </a:cubicBezTo>
                  <a:cubicBezTo>
                    <a:pt x="48" y="122"/>
                    <a:pt x="48" y="123"/>
                    <a:pt x="47" y="124"/>
                  </a:cubicBezTo>
                  <a:cubicBezTo>
                    <a:pt x="46" y="124"/>
                    <a:pt x="45" y="125"/>
                    <a:pt x="44" y="125"/>
                  </a:cubicBezTo>
                  <a:cubicBezTo>
                    <a:pt x="43" y="125"/>
                    <a:pt x="41" y="124"/>
                    <a:pt x="40" y="124"/>
                  </a:cubicBezTo>
                  <a:cubicBezTo>
                    <a:pt x="38" y="123"/>
                    <a:pt x="37" y="123"/>
                    <a:pt x="35" y="122"/>
                  </a:cubicBezTo>
                  <a:cubicBezTo>
                    <a:pt x="34" y="122"/>
                    <a:pt x="32" y="121"/>
                    <a:pt x="31" y="120"/>
                  </a:cubicBezTo>
                  <a:cubicBezTo>
                    <a:pt x="30" y="119"/>
                    <a:pt x="29" y="118"/>
                    <a:pt x="28" y="117"/>
                  </a:cubicBezTo>
                  <a:cubicBezTo>
                    <a:pt x="28" y="117"/>
                    <a:pt x="27" y="116"/>
                    <a:pt x="27" y="115"/>
                  </a:cubicBezTo>
                  <a:cubicBezTo>
                    <a:pt x="27" y="114"/>
                    <a:pt x="28" y="113"/>
                    <a:pt x="28" y="111"/>
                  </a:cubicBezTo>
                  <a:cubicBezTo>
                    <a:pt x="29" y="109"/>
                    <a:pt x="30" y="107"/>
                    <a:pt x="29" y="104"/>
                  </a:cubicBezTo>
                  <a:cubicBezTo>
                    <a:pt x="29" y="102"/>
                    <a:pt x="28" y="99"/>
                    <a:pt x="26" y="97"/>
                  </a:cubicBezTo>
                  <a:cubicBezTo>
                    <a:pt x="25" y="96"/>
                    <a:pt x="23" y="95"/>
                    <a:pt x="22" y="95"/>
                  </a:cubicBezTo>
                  <a:cubicBezTo>
                    <a:pt x="20" y="94"/>
                    <a:pt x="18" y="94"/>
                    <a:pt x="16" y="94"/>
                  </a:cubicBezTo>
                  <a:cubicBezTo>
                    <a:pt x="15" y="94"/>
                    <a:pt x="13" y="95"/>
                    <a:pt x="11" y="95"/>
                  </a:cubicBezTo>
                  <a:cubicBezTo>
                    <a:pt x="9" y="95"/>
                    <a:pt x="8" y="95"/>
                    <a:pt x="7" y="95"/>
                  </a:cubicBezTo>
                  <a:cubicBezTo>
                    <a:pt x="6" y="95"/>
                    <a:pt x="5" y="94"/>
                    <a:pt x="4" y="92"/>
                  </a:cubicBezTo>
                  <a:cubicBezTo>
                    <a:pt x="3" y="91"/>
                    <a:pt x="3" y="90"/>
                    <a:pt x="2" y="88"/>
                  </a:cubicBezTo>
                  <a:cubicBezTo>
                    <a:pt x="1" y="87"/>
                    <a:pt x="1" y="85"/>
                    <a:pt x="0" y="83"/>
                  </a:cubicBezTo>
                  <a:cubicBezTo>
                    <a:pt x="0" y="82"/>
                    <a:pt x="0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6" y="74"/>
                    <a:pt x="8" y="73"/>
                    <a:pt x="10" y="70"/>
                  </a:cubicBezTo>
                  <a:cubicBezTo>
                    <a:pt x="12" y="68"/>
                    <a:pt x="13" y="65"/>
                    <a:pt x="13" y="62"/>
                  </a:cubicBezTo>
                  <a:cubicBezTo>
                    <a:pt x="13" y="59"/>
                    <a:pt x="12" y="56"/>
                    <a:pt x="10" y="54"/>
                  </a:cubicBezTo>
                  <a:cubicBezTo>
                    <a:pt x="8" y="52"/>
                    <a:pt x="6" y="50"/>
                    <a:pt x="3" y="49"/>
                  </a:cubicBezTo>
                  <a:cubicBezTo>
                    <a:pt x="2" y="49"/>
                    <a:pt x="1" y="48"/>
                    <a:pt x="1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1" y="38"/>
                    <a:pt x="1" y="37"/>
                    <a:pt x="2" y="36"/>
                  </a:cubicBezTo>
                  <a:cubicBezTo>
                    <a:pt x="3" y="34"/>
                    <a:pt x="3" y="33"/>
                    <a:pt x="4" y="32"/>
                  </a:cubicBezTo>
                  <a:cubicBezTo>
                    <a:pt x="5" y="31"/>
                    <a:pt x="6" y="30"/>
                    <a:pt x="6" y="30"/>
                  </a:cubicBezTo>
                  <a:cubicBezTo>
                    <a:pt x="7" y="29"/>
                    <a:pt x="8" y="29"/>
                    <a:pt x="9" y="29"/>
                  </a:cubicBezTo>
                  <a:cubicBezTo>
                    <a:pt x="9" y="29"/>
                    <a:pt x="10" y="29"/>
                    <a:pt x="11" y="30"/>
                  </a:cubicBezTo>
                  <a:cubicBezTo>
                    <a:pt x="13" y="31"/>
                    <a:pt x="16" y="31"/>
                    <a:pt x="19" y="31"/>
                  </a:cubicBezTo>
                  <a:cubicBezTo>
                    <a:pt x="22" y="30"/>
                    <a:pt x="25" y="29"/>
                    <a:pt x="27" y="27"/>
                  </a:cubicBezTo>
                  <a:cubicBezTo>
                    <a:pt x="28" y="26"/>
                    <a:pt x="29" y="24"/>
                    <a:pt x="29" y="23"/>
                  </a:cubicBezTo>
                  <a:cubicBezTo>
                    <a:pt x="30" y="21"/>
                    <a:pt x="30" y="20"/>
                    <a:pt x="30" y="18"/>
                  </a:cubicBezTo>
                  <a:cubicBezTo>
                    <a:pt x="30" y="17"/>
                    <a:pt x="30" y="15"/>
                    <a:pt x="30" y="14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29" y="10"/>
                    <a:pt x="29" y="10"/>
                  </a:cubicBezTo>
                  <a:cubicBezTo>
                    <a:pt x="29" y="9"/>
                    <a:pt x="29" y="8"/>
                    <a:pt x="29" y="8"/>
                  </a:cubicBezTo>
                  <a:cubicBezTo>
                    <a:pt x="30" y="6"/>
                    <a:pt x="31" y="5"/>
                    <a:pt x="32" y="4"/>
                  </a:cubicBezTo>
                  <a:cubicBezTo>
                    <a:pt x="34" y="3"/>
                    <a:pt x="35" y="3"/>
                    <a:pt x="37" y="2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3" y="0"/>
                    <a:pt x="44" y="0"/>
                    <a:pt x="45" y="0"/>
                  </a:cubicBezTo>
                  <a:cubicBezTo>
                    <a:pt x="46" y="0"/>
                    <a:pt x="47" y="1"/>
                    <a:pt x="48" y="1"/>
                  </a:cubicBezTo>
                  <a:cubicBezTo>
                    <a:pt x="48" y="2"/>
                    <a:pt x="49" y="3"/>
                    <a:pt x="49" y="4"/>
                  </a:cubicBezTo>
                  <a:cubicBezTo>
                    <a:pt x="50" y="6"/>
                    <a:pt x="52" y="8"/>
                    <a:pt x="54" y="10"/>
                  </a:cubicBezTo>
                  <a:cubicBezTo>
                    <a:pt x="56" y="12"/>
                    <a:pt x="59" y="13"/>
                    <a:pt x="62" y="13"/>
                  </a:cubicBezTo>
                  <a:cubicBezTo>
                    <a:pt x="65" y="13"/>
                    <a:pt x="68" y="12"/>
                    <a:pt x="70" y="10"/>
                  </a:cubicBezTo>
                  <a:cubicBezTo>
                    <a:pt x="73" y="8"/>
                    <a:pt x="74" y="6"/>
                    <a:pt x="75" y="3"/>
                  </a:cubicBezTo>
                  <a:cubicBezTo>
                    <a:pt x="76" y="3"/>
                    <a:pt x="76" y="2"/>
                    <a:pt x="77" y="1"/>
                  </a:cubicBezTo>
                  <a:cubicBezTo>
                    <a:pt x="78" y="1"/>
                    <a:pt x="78" y="0"/>
                    <a:pt x="79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1"/>
                    <a:pt x="88" y="2"/>
                  </a:cubicBezTo>
                  <a:cubicBezTo>
                    <a:pt x="89" y="3"/>
                    <a:pt x="90" y="3"/>
                    <a:pt x="92" y="5"/>
                  </a:cubicBezTo>
                  <a:cubicBezTo>
                    <a:pt x="93" y="5"/>
                    <a:pt x="94" y="7"/>
                    <a:pt x="94" y="8"/>
                  </a:cubicBezTo>
                  <a:cubicBezTo>
                    <a:pt x="95" y="8"/>
                    <a:pt x="95" y="9"/>
                    <a:pt x="95" y="10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4"/>
                    <a:pt x="93" y="17"/>
                    <a:pt x="93" y="20"/>
                  </a:cubicBezTo>
                  <a:cubicBezTo>
                    <a:pt x="94" y="23"/>
                    <a:pt x="95" y="25"/>
                    <a:pt x="97" y="27"/>
                  </a:cubicBezTo>
                  <a:cubicBezTo>
                    <a:pt x="99" y="30"/>
                    <a:pt x="102" y="31"/>
                    <a:pt x="105" y="31"/>
                  </a:cubicBezTo>
                  <a:cubicBezTo>
                    <a:pt x="108" y="31"/>
                    <a:pt x="111" y="31"/>
                    <a:pt x="114" y="29"/>
                  </a:cubicBezTo>
                  <a:cubicBezTo>
                    <a:pt x="114" y="29"/>
                    <a:pt x="115" y="29"/>
                    <a:pt x="116" y="29"/>
                  </a:cubicBezTo>
                  <a:cubicBezTo>
                    <a:pt x="117" y="29"/>
                    <a:pt x="118" y="29"/>
                    <a:pt x="119" y="30"/>
                  </a:cubicBezTo>
                  <a:cubicBezTo>
                    <a:pt x="120" y="31"/>
                    <a:pt x="121" y="33"/>
                    <a:pt x="122" y="36"/>
                  </a:cubicBezTo>
                  <a:cubicBezTo>
                    <a:pt x="123" y="38"/>
                    <a:pt x="124" y="41"/>
                    <a:pt x="124" y="44"/>
                  </a:cubicBezTo>
                  <a:cubicBezTo>
                    <a:pt x="125" y="45"/>
                    <a:pt x="124" y="46"/>
                    <a:pt x="124" y="47"/>
                  </a:cubicBezTo>
                  <a:cubicBezTo>
                    <a:pt x="123" y="48"/>
                    <a:pt x="122" y="48"/>
                    <a:pt x="122" y="49"/>
                  </a:cubicBezTo>
                  <a:cubicBezTo>
                    <a:pt x="119" y="50"/>
                    <a:pt x="117" y="51"/>
                    <a:pt x="115" y="54"/>
                  </a:cubicBezTo>
                  <a:cubicBezTo>
                    <a:pt x="113" y="56"/>
                    <a:pt x="112" y="59"/>
                    <a:pt x="112" y="62"/>
                  </a:cubicBezTo>
                  <a:cubicBezTo>
                    <a:pt x="112" y="65"/>
                    <a:pt x="112" y="68"/>
                    <a:pt x="114" y="70"/>
                  </a:cubicBezTo>
                  <a:cubicBezTo>
                    <a:pt x="116" y="73"/>
                    <a:pt x="118" y="74"/>
                    <a:pt x="121" y="75"/>
                  </a:cubicBezTo>
                  <a:cubicBezTo>
                    <a:pt x="121" y="75"/>
                    <a:pt x="122" y="76"/>
                    <a:pt x="122" y="76"/>
                  </a:cubicBezTo>
                  <a:cubicBezTo>
                    <a:pt x="123" y="77"/>
                    <a:pt x="124" y="78"/>
                    <a:pt x="124" y="79"/>
                  </a:cubicBezTo>
                  <a:close/>
                  <a:moveTo>
                    <a:pt x="124" y="79"/>
                  </a:moveTo>
                  <a:cubicBezTo>
                    <a:pt x="124" y="79"/>
                    <a:pt x="124" y="79"/>
                    <a:pt x="124" y="79"/>
                  </a:cubicBezTo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2">
              <a:extLst>
                <a:ext uri="{FF2B5EF4-FFF2-40B4-BE49-F238E27FC236}">
                  <a16:creationId xmlns:a16="http://schemas.microsoft.com/office/drawing/2014/main" id="{6C122784-3119-F157-DE33-2017D2763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1" y="7677150"/>
              <a:ext cx="115888" cy="11747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灯片编号占位符 2">
            <a:extLst>
              <a:ext uri="{FF2B5EF4-FFF2-40B4-BE49-F238E27FC236}">
                <a16:creationId xmlns:a16="http://schemas.microsoft.com/office/drawing/2014/main" id="{926A0235-958B-1EF6-212B-3DBF60EF3EDE}"/>
              </a:ext>
            </a:extLst>
          </p:cNvPr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10</a:t>
            </a:fld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40" y="1930400"/>
            <a:ext cx="3427095" cy="2929255"/>
          </a:xfrm>
          <a:prstGeom prst="rect">
            <a:avLst/>
          </a:prstGeom>
        </p:spPr>
      </p:pic>
      <p:sp>
        <p:nvSpPr>
          <p:cNvPr id="16" name="Freeform 9"/>
          <p:cNvSpPr/>
          <p:nvPr/>
        </p:nvSpPr>
        <p:spPr bwMode="auto">
          <a:xfrm>
            <a:off x="8067040" y="1535430"/>
            <a:ext cx="3414395" cy="323215"/>
          </a:xfrm>
          <a:custGeom>
            <a:avLst/>
            <a:gdLst>
              <a:gd name="T0" fmla="*/ 1623 w 1623"/>
              <a:gd name="T1" fmla="*/ 18 h 93"/>
              <a:gd name="T2" fmla="*/ 1605 w 1623"/>
              <a:gd name="T3" fmla="*/ 0 h 93"/>
              <a:gd name="T4" fmla="*/ 18 w 1623"/>
              <a:gd name="T5" fmla="*/ 0 h 93"/>
              <a:gd name="T6" fmla="*/ 0 w 1623"/>
              <a:gd name="T7" fmla="*/ 18 h 93"/>
              <a:gd name="T8" fmla="*/ 0 w 1623"/>
              <a:gd name="T9" fmla="*/ 74 h 93"/>
              <a:gd name="T10" fmla="*/ 18 w 1623"/>
              <a:gd name="T11" fmla="*/ 93 h 93"/>
              <a:gd name="T12" fmla="*/ 1605 w 1623"/>
              <a:gd name="T13" fmla="*/ 93 h 93"/>
              <a:gd name="T14" fmla="*/ 1623 w 1623"/>
              <a:gd name="T15" fmla="*/ 74 h 93"/>
              <a:gd name="T16" fmla="*/ 1623 w 1623"/>
              <a:gd name="T17" fmla="*/ 1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3" h="93">
                <a:moveTo>
                  <a:pt x="1623" y="18"/>
                </a:moveTo>
                <a:cubicBezTo>
                  <a:pt x="1623" y="8"/>
                  <a:pt x="1615" y="0"/>
                  <a:pt x="16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8" y="93"/>
                  <a:pt x="18" y="93"/>
                </a:cubicBezTo>
                <a:cubicBezTo>
                  <a:pt x="1605" y="93"/>
                  <a:pt x="1605" y="93"/>
                  <a:pt x="1605" y="93"/>
                </a:cubicBezTo>
                <a:cubicBezTo>
                  <a:pt x="1615" y="93"/>
                  <a:pt x="1623" y="85"/>
                  <a:pt x="1623" y="74"/>
                </a:cubicBezTo>
                <a:lnTo>
                  <a:pt x="1623" y="18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89" y="1930400"/>
            <a:ext cx="3427095" cy="2929255"/>
          </a:xfrm>
          <a:prstGeom prst="rect">
            <a:avLst/>
          </a:prstGeom>
        </p:spPr>
      </p:pic>
      <p:sp>
        <p:nvSpPr>
          <p:cNvPr id="14" name="Freeform 9"/>
          <p:cNvSpPr/>
          <p:nvPr/>
        </p:nvSpPr>
        <p:spPr bwMode="auto">
          <a:xfrm>
            <a:off x="4370189" y="1535430"/>
            <a:ext cx="3414395" cy="323215"/>
          </a:xfrm>
          <a:custGeom>
            <a:avLst/>
            <a:gdLst>
              <a:gd name="T0" fmla="*/ 1623 w 1623"/>
              <a:gd name="T1" fmla="*/ 18 h 93"/>
              <a:gd name="T2" fmla="*/ 1605 w 1623"/>
              <a:gd name="T3" fmla="*/ 0 h 93"/>
              <a:gd name="T4" fmla="*/ 18 w 1623"/>
              <a:gd name="T5" fmla="*/ 0 h 93"/>
              <a:gd name="T6" fmla="*/ 0 w 1623"/>
              <a:gd name="T7" fmla="*/ 18 h 93"/>
              <a:gd name="T8" fmla="*/ 0 w 1623"/>
              <a:gd name="T9" fmla="*/ 74 h 93"/>
              <a:gd name="T10" fmla="*/ 18 w 1623"/>
              <a:gd name="T11" fmla="*/ 93 h 93"/>
              <a:gd name="T12" fmla="*/ 1605 w 1623"/>
              <a:gd name="T13" fmla="*/ 93 h 93"/>
              <a:gd name="T14" fmla="*/ 1623 w 1623"/>
              <a:gd name="T15" fmla="*/ 74 h 93"/>
              <a:gd name="T16" fmla="*/ 1623 w 1623"/>
              <a:gd name="T17" fmla="*/ 1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3" h="93">
                <a:moveTo>
                  <a:pt x="1623" y="18"/>
                </a:moveTo>
                <a:cubicBezTo>
                  <a:pt x="1623" y="8"/>
                  <a:pt x="1615" y="0"/>
                  <a:pt x="16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8" y="93"/>
                  <a:pt x="18" y="93"/>
                </a:cubicBezTo>
                <a:cubicBezTo>
                  <a:pt x="1605" y="93"/>
                  <a:pt x="1605" y="93"/>
                  <a:pt x="1605" y="93"/>
                </a:cubicBezTo>
                <a:cubicBezTo>
                  <a:pt x="1615" y="93"/>
                  <a:pt x="1623" y="85"/>
                  <a:pt x="1623" y="74"/>
                </a:cubicBezTo>
                <a:lnTo>
                  <a:pt x="1623" y="18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5" y="1930400"/>
            <a:ext cx="3427095" cy="2929255"/>
          </a:xfrm>
          <a:prstGeom prst="rect">
            <a:avLst/>
          </a:prstGeom>
        </p:spPr>
      </p:pic>
      <p:sp>
        <p:nvSpPr>
          <p:cNvPr id="8" name="Freeform 9"/>
          <p:cNvSpPr/>
          <p:nvPr/>
        </p:nvSpPr>
        <p:spPr bwMode="auto">
          <a:xfrm>
            <a:off x="697865" y="1528445"/>
            <a:ext cx="3414395" cy="323215"/>
          </a:xfrm>
          <a:custGeom>
            <a:avLst/>
            <a:gdLst>
              <a:gd name="T0" fmla="*/ 1623 w 1623"/>
              <a:gd name="T1" fmla="*/ 18 h 93"/>
              <a:gd name="T2" fmla="*/ 1605 w 1623"/>
              <a:gd name="T3" fmla="*/ 0 h 93"/>
              <a:gd name="T4" fmla="*/ 18 w 1623"/>
              <a:gd name="T5" fmla="*/ 0 h 93"/>
              <a:gd name="T6" fmla="*/ 0 w 1623"/>
              <a:gd name="T7" fmla="*/ 18 h 93"/>
              <a:gd name="T8" fmla="*/ 0 w 1623"/>
              <a:gd name="T9" fmla="*/ 74 h 93"/>
              <a:gd name="T10" fmla="*/ 18 w 1623"/>
              <a:gd name="T11" fmla="*/ 93 h 93"/>
              <a:gd name="T12" fmla="*/ 1605 w 1623"/>
              <a:gd name="T13" fmla="*/ 93 h 93"/>
              <a:gd name="T14" fmla="*/ 1623 w 1623"/>
              <a:gd name="T15" fmla="*/ 74 h 93"/>
              <a:gd name="T16" fmla="*/ 1623 w 1623"/>
              <a:gd name="T17" fmla="*/ 1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3" h="93">
                <a:moveTo>
                  <a:pt x="1623" y="18"/>
                </a:moveTo>
                <a:cubicBezTo>
                  <a:pt x="1623" y="8"/>
                  <a:pt x="1615" y="0"/>
                  <a:pt x="16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8" y="93"/>
                  <a:pt x="18" y="93"/>
                </a:cubicBezTo>
                <a:cubicBezTo>
                  <a:pt x="1605" y="93"/>
                  <a:pt x="1605" y="93"/>
                  <a:pt x="1605" y="93"/>
                </a:cubicBezTo>
                <a:cubicBezTo>
                  <a:pt x="1615" y="93"/>
                  <a:pt x="1623" y="85"/>
                  <a:pt x="1623" y="74"/>
                </a:cubicBezTo>
                <a:lnTo>
                  <a:pt x="1623" y="18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 descr="鼎桥智慧矿山解决方案主打胶片-内部审阅版 ppt(1) - 拆-10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245" y="5517515"/>
            <a:ext cx="8851265" cy="47879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4087" y="457518"/>
            <a:ext cx="6535842" cy="430530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R16</a:t>
            </a:r>
            <a:r>
              <a:rPr lang="zh-CN" altLang="en-US" dirty="0"/>
              <a:t>高性能国产芯片模组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85415" y="5494655"/>
            <a:ext cx="70675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 defTabSz="1018540">
              <a:spcBef>
                <a:spcPts val="100"/>
              </a:spcBef>
              <a:buClrTx/>
              <a:buSzTx/>
              <a:buFontTx/>
            </a:pPr>
            <a:r>
              <a:rPr sz="1600" b="1" spc="-5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以优质的工业设计，丰富的业务功能，帮助客户实现5G规模化应用和数字化转型</a:t>
            </a:r>
            <a:endParaRPr sz="1600" b="1" spc="-55" dirty="0">
              <a:solidFill>
                <a:srgbClr val="2217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9362" y="1554480"/>
            <a:ext cx="231775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400">
              <a:defRPr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专业特性</a:t>
            </a:r>
          </a:p>
        </p:txBody>
      </p:sp>
      <p:sp>
        <p:nvSpPr>
          <p:cNvPr id="7" name="TextBox 53"/>
          <p:cNvSpPr txBox="1"/>
          <p:nvPr/>
        </p:nvSpPr>
        <p:spPr>
          <a:xfrm>
            <a:off x="904875" y="2053590"/>
            <a:ext cx="299021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双模，国内全频段覆盖，</a:t>
            </a:r>
          </a:p>
          <a:p>
            <a:pPr indent="0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None/>
              <a:defRPr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峰值速率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4Gbps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DL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</a:p>
          <a:p>
            <a:pPr indent="0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None/>
              <a:defRPr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1.5Gbps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UL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SUL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、超级上行、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NR CA</a:t>
            </a: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 LAN</a:t>
            </a: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支持高精度授时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支持高速场景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38764" y="29063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12161" y="1564577"/>
            <a:ext cx="231775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400">
              <a:buClrTx/>
              <a:buSzTx/>
              <a:buFontTx/>
              <a:defRPr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面向5G 2B</a:t>
            </a:r>
          </a:p>
        </p:txBody>
      </p:sp>
      <p:sp>
        <p:nvSpPr>
          <p:cNvPr id="22" name="TextBox 53"/>
          <p:cNvSpPr txBox="1"/>
          <p:nvPr/>
        </p:nvSpPr>
        <p:spPr>
          <a:xfrm>
            <a:off x="4575929" y="2053590"/>
            <a:ext cx="29902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网络切片，URSP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uRLLC低时延可靠性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切换零中断（DAPS）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基站定位（NR&lt;3m）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SA模式 天线自动切换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终端节能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53"/>
          <p:cNvSpPr txBox="1"/>
          <p:nvPr/>
        </p:nvSpPr>
        <p:spPr>
          <a:xfrm>
            <a:off x="8239125" y="2039620"/>
            <a:ext cx="31845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宽温-40 ℃ ~85 ℃ 支持温度保护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丰富硬件接口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支持OpenCPU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支持GNSS定位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FOTA升级，本地升级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9705" indent="-179705" defTabSz="914400" fontAlgn="auto">
              <a:lnSpc>
                <a:spcPct val="15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支持VoLTE，VoNR 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90050" y="651129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15363" y="1554480"/>
            <a:ext cx="231775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400">
              <a:buClrTx/>
              <a:buSzTx/>
              <a:buFontTx/>
              <a:defRPr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丰富业务功能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499975" y="2634615"/>
            <a:ext cx="406527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19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11</a:t>
            </a:fld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8" name="图片 7" descr="23-01-7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4263" y="4580890"/>
            <a:ext cx="5300345" cy="1271270"/>
          </a:xfrm>
          <a:prstGeom prst="rect">
            <a:avLst/>
          </a:prstGeom>
        </p:spPr>
      </p:pic>
      <p:pic>
        <p:nvPicPr>
          <p:cNvPr id="141" name="图片 140" descr="23-01-7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552" y="4590415"/>
            <a:ext cx="5300345" cy="127127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 bwMode="ltGray">
          <a:xfrm>
            <a:off x="3218815" y="1413510"/>
            <a:ext cx="2409190" cy="309245"/>
          </a:xfrm>
          <a:prstGeom prst="roundRect">
            <a:avLst/>
          </a:prstGeom>
          <a:solidFill>
            <a:srgbClr val="E6001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3" name="圆角矩形 122"/>
          <p:cNvSpPr/>
          <p:nvPr/>
        </p:nvSpPr>
        <p:spPr bwMode="ltGray">
          <a:xfrm>
            <a:off x="664845" y="1413510"/>
            <a:ext cx="2409190" cy="309245"/>
          </a:xfrm>
          <a:prstGeom prst="roundRect">
            <a:avLst/>
          </a:prstGeom>
          <a:solidFill>
            <a:srgbClr val="E6001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22502" y="447993"/>
            <a:ext cx="8763482" cy="430887"/>
          </a:xfrm>
        </p:spPr>
        <p:txBody>
          <a:bodyPr/>
          <a:lstStyle/>
          <a:p>
            <a:r>
              <a:rPr lang="zh-CN" altLang="en-US" dirty="0"/>
              <a:t>上下行超高速率，让数据畅通无阻</a:t>
            </a:r>
          </a:p>
        </p:txBody>
      </p:sp>
      <p:sp>
        <p:nvSpPr>
          <p:cNvPr id="9" name="object 24"/>
          <p:cNvSpPr/>
          <p:nvPr/>
        </p:nvSpPr>
        <p:spPr>
          <a:xfrm>
            <a:off x="1717636" y="3641309"/>
            <a:ext cx="474980" cy="570653"/>
          </a:xfrm>
          <a:custGeom>
            <a:avLst/>
            <a:gdLst/>
            <a:ahLst/>
            <a:cxnLst/>
            <a:rect l="l" t="t" r="r" b="b"/>
            <a:pathLst>
              <a:path w="356235" h="427989">
                <a:moveTo>
                  <a:pt x="356107" y="427570"/>
                </a:moveTo>
                <a:lnTo>
                  <a:pt x="0" y="0"/>
                </a:lnTo>
              </a:path>
            </a:pathLst>
          </a:custGeom>
          <a:ln w="6349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25"/>
          <p:cNvSpPr/>
          <p:nvPr/>
        </p:nvSpPr>
        <p:spPr>
          <a:xfrm>
            <a:off x="1705747" y="2526927"/>
            <a:ext cx="0" cy="302260"/>
          </a:xfrm>
          <a:custGeom>
            <a:avLst/>
            <a:gdLst/>
            <a:ahLst/>
            <a:cxnLst/>
            <a:rect l="l" t="t" r="r" b="b"/>
            <a:pathLst>
              <a:path h="226694">
                <a:moveTo>
                  <a:pt x="0" y="226682"/>
                </a:moveTo>
                <a:lnTo>
                  <a:pt x="0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26"/>
          <p:cNvSpPr/>
          <p:nvPr/>
        </p:nvSpPr>
        <p:spPr>
          <a:xfrm>
            <a:off x="4353332" y="2526927"/>
            <a:ext cx="0" cy="302260"/>
          </a:xfrm>
          <a:custGeom>
            <a:avLst/>
            <a:gdLst/>
            <a:ahLst/>
            <a:cxnLst/>
            <a:rect l="l" t="t" r="r" b="b"/>
            <a:pathLst>
              <a:path h="226694">
                <a:moveTo>
                  <a:pt x="0" y="226682"/>
                </a:moveTo>
                <a:lnTo>
                  <a:pt x="0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27"/>
          <p:cNvSpPr/>
          <p:nvPr/>
        </p:nvSpPr>
        <p:spPr>
          <a:xfrm>
            <a:off x="4353332" y="3624111"/>
            <a:ext cx="0" cy="37592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482"/>
                </a:moveTo>
                <a:lnTo>
                  <a:pt x="0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28"/>
          <p:cNvSpPr/>
          <p:nvPr/>
        </p:nvSpPr>
        <p:spPr>
          <a:xfrm>
            <a:off x="2171807" y="2461989"/>
            <a:ext cx="801793" cy="404707"/>
          </a:xfrm>
          <a:custGeom>
            <a:avLst/>
            <a:gdLst/>
            <a:ahLst/>
            <a:cxnLst/>
            <a:rect l="l" t="t" r="r" b="b"/>
            <a:pathLst>
              <a:path w="601344" h="303530">
                <a:moveTo>
                  <a:pt x="601230" y="303428"/>
                </a:moveTo>
                <a:lnTo>
                  <a:pt x="0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29"/>
          <p:cNvSpPr/>
          <p:nvPr/>
        </p:nvSpPr>
        <p:spPr>
          <a:xfrm>
            <a:off x="2633490" y="3641309"/>
            <a:ext cx="474980" cy="570653"/>
          </a:xfrm>
          <a:custGeom>
            <a:avLst/>
            <a:gdLst/>
            <a:ahLst/>
            <a:cxnLst/>
            <a:rect l="l" t="t" r="r" b="b"/>
            <a:pathLst>
              <a:path w="356235" h="427989">
                <a:moveTo>
                  <a:pt x="0" y="427570"/>
                </a:moveTo>
                <a:lnTo>
                  <a:pt x="356108" y="0"/>
                </a:lnTo>
              </a:path>
            </a:pathLst>
          </a:custGeom>
          <a:ln w="6349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30"/>
          <p:cNvSpPr/>
          <p:nvPr/>
        </p:nvSpPr>
        <p:spPr>
          <a:xfrm>
            <a:off x="1921166" y="3061061"/>
            <a:ext cx="927100" cy="0"/>
          </a:xfrm>
          <a:custGeom>
            <a:avLst/>
            <a:gdLst/>
            <a:ahLst/>
            <a:cxnLst/>
            <a:rect l="l" t="t" r="r" b="b"/>
            <a:pathLst>
              <a:path w="695325">
                <a:moveTo>
                  <a:pt x="0" y="0"/>
                </a:moveTo>
                <a:lnTo>
                  <a:pt x="695134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31"/>
          <p:cNvSpPr/>
          <p:nvPr/>
        </p:nvSpPr>
        <p:spPr>
          <a:xfrm>
            <a:off x="1247328" y="2041972"/>
            <a:ext cx="916940" cy="468207"/>
          </a:xfrm>
          <a:custGeom>
            <a:avLst/>
            <a:gdLst/>
            <a:ahLst/>
            <a:cxnLst/>
            <a:rect l="l" t="t" r="r" b="b"/>
            <a:pathLst>
              <a:path w="687705" h="351155">
                <a:moveTo>
                  <a:pt x="134785" y="350710"/>
                </a:moveTo>
                <a:lnTo>
                  <a:pt x="82360" y="342578"/>
                </a:lnTo>
                <a:lnTo>
                  <a:pt x="39512" y="320414"/>
                </a:lnTo>
                <a:lnTo>
                  <a:pt x="10605" y="287563"/>
                </a:lnTo>
                <a:lnTo>
                  <a:pt x="0" y="247370"/>
                </a:lnTo>
                <a:lnTo>
                  <a:pt x="10605" y="207197"/>
                </a:lnTo>
                <a:lnTo>
                  <a:pt x="39512" y="174353"/>
                </a:lnTo>
                <a:lnTo>
                  <a:pt x="82360" y="152189"/>
                </a:lnTo>
                <a:lnTo>
                  <a:pt x="134785" y="144056"/>
                </a:lnTo>
                <a:lnTo>
                  <a:pt x="146189" y="144056"/>
                </a:lnTo>
                <a:lnTo>
                  <a:pt x="146189" y="135305"/>
                </a:lnTo>
                <a:lnTo>
                  <a:pt x="155202" y="92577"/>
                </a:lnTo>
                <a:lnTo>
                  <a:pt x="180288" y="55440"/>
                </a:lnTo>
                <a:lnTo>
                  <a:pt x="218519" y="26135"/>
                </a:lnTo>
                <a:lnTo>
                  <a:pt x="266968" y="6907"/>
                </a:lnTo>
                <a:lnTo>
                  <a:pt x="322707" y="0"/>
                </a:lnTo>
                <a:lnTo>
                  <a:pt x="377241" y="6631"/>
                </a:lnTo>
                <a:lnTo>
                  <a:pt x="425405" y="25344"/>
                </a:lnTo>
                <a:lnTo>
                  <a:pt x="463978" y="54365"/>
                </a:lnTo>
                <a:lnTo>
                  <a:pt x="489737" y="91922"/>
                </a:lnTo>
                <a:lnTo>
                  <a:pt x="492658" y="98628"/>
                </a:lnTo>
                <a:lnTo>
                  <a:pt x="501815" y="97802"/>
                </a:lnTo>
                <a:lnTo>
                  <a:pt x="508317" y="97193"/>
                </a:lnTo>
                <a:lnTo>
                  <a:pt x="514832" y="96850"/>
                </a:lnTo>
                <a:lnTo>
                  <a:pt x="521525" y="96850"/>
                </a:lnTo>
                <a:lnTo>
                  <a:pt x="573820" y="103332"/>
                </a:lnTo>
                <a:lnTo>
                  <a:pt x="619268" y="121374"/>
                </a:lnTo>
                <a:lnTo>
                  <a:pt x="655128" y="148866"/>
                </a:lnTo>
                <a:lnTo>
                  <a:pt x="678655" y="183702"/>
                </a:lnTo>
                <a:lnTo>
                  <a:pt x="687108" y="223774"/>
                </a:lnTo>
                <a:lnTo>
                  <a:pt x="679270" y="262390"/>
                </a:lnTo>
                <a:lnTo>
                  <a:pt x="657347" y="296286"/>
                </a:lnTo>
                <a:lnTo>
                  <a:pt x="623718" y="323531"/>
                </a:lnTo>
                <a:lnTo>
                  <a:pt x="580766" y="342193"/>
                </a:lnTo>
                <a:lnTo>
                  <a:pt x="530872" y="350342"/>
                </a:lnTo>
                <a:lnTo>
                  <a:pt x="522312" y="350710"/>
                </a:lnTo>
                <a:lnTo>
                  <a:pt x="134785" y="350710"/>
                </a:lnTo>
                <a:close/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32"/>
          <p:cNvSpPr/>
          <p:nvPr/>
        </p:nvSpPr>
        <p:spPr>
          <a:xfrm>
            <a:off x="3895261" y="2041972"/>
            <a:ext cx="916940" cy="468207"/>
          </a:xfrm>
          <a:custGeom>
            <a:avLst/>
            <a:gdLst/>
            <a:ahLst/>
            <a:cxnLst/>
            <a:rect l="l" t="t" r="r" b="b"/>
            <a:pathLst>
              <a:path w="687704" h="351155">
                <a:moveTo>
                  <a:pt x="134785" y="350710"/>
                </a:moveTo>
                <a:lnTo>
                  <a:pt x="82365" y="342578"/>
                </a:lnTo>
                <a:lnTo>
                  <a:pt x="39517" y="320414"/>
                </a:lnTo>
                <a:lnTo>
                  <a:pt x="10607" y="287563"/>
                </a:lnTo>
                <a:lnTo>
                  <a:pt x="0" y="247370"/>
                </a:lnTo>
                <a:lnTo>
                  <a:pt x="10607" y="207197"/>
                </a:lnTo>
                <a:lnTo>
                  <a:pt x="39517" y="174353"/>
                </a:lnTo>
                <a:lnTo>
                  <a:pt x="82365" y="152189"/>
                </a:lnTo>
                <a:lnTo>
                  <a:pt x="134785" y="144056"/>
                </a:lnTo>
                <a:lnTo>
                  <a:pt x="146177" y="144056"/>
                </a:lnTo>
                <a:lnTo>
                  <a:pt x="146177" y="135305"/>
                </a:lnTo>
                <a:lnTo>
                  <a:pt x="155192" y="92577"/>
                </a:lnTo>
                <a:lnTo>
                  <a:pt x="180283" y="55440"/>
                </a:lnTo>
                <a:lnTo>
                  <a:pt x="218520" y="26135"/>
                </a:lnTo>
                <a:lnTo>
                  <a:pt x="266972" y="6907"/>
                </a:lnTo>
                <a:lnTo>
                  <a:pt x="322707" y="0"/>
                </a:lnTo>
                <a:lnTo>
                  <a:pt x="377246" y="6631"/>
                </a:lnTo>
                <a:lnTo>
                  <a:pt x="425408" y="25344"/>
                </a:lnTo>
                <a:lnTo>
                  <a:pt x="463974" y="54365"/>
                </a:lnTo>
                <a:lnTo>
                  <a:pt x="489724" y="91922"/>
                </a:lnTo>
                <a:lnTo>
                  <a:pt x="492658" y="98628"/>
                </a:lnTo>
                <a:lnTo>
                  <a:pt x="501802" y="97802"/>
                </a:lnTo>
                <a:lnTo>
                  <a:pt x="508317" y="97193"/>
                </a:lnTo>
                <a:lnTo>
                  <a:pt x="514819" y="96850"/>
                </a:lnTo>
                <a:lnTo>
                  <a:pt x="521525" y="96850"/>
                </a:lnTo>
                <a:lnTo>
                  <a:pt x="573820" y="103332"/>
                </a:lnTo>
                <a:lnTo>
                  <a:pt x="619268" y="121374"/>
                </a:lnTo>
                <a:lnTo>
                  <a:pt x="655128" y="148866"/>
                </a:lnTo>
                <a:lnTo>
                  <a:pt x="678655" y="183702"/>
                </a:lnTo>
                <a:lnTo>
                  <a:pt x="687108" y="223774"/>
                </a:lnTo>
                <a:lnTo>
                  <a:pt x="679270" y="262390"/>
                </a:lnTo>
                <a:lnTo>
                  <a:pt x="657346" y="296286"/>
                </a:lnTo>
                <a:lnTo>
                  <a:pt x="623715" y="323531"/>
                </a:lnTo>
                <a:lnTo>
                  <a:pt x="580759" y="342193"/>
                </a:lnTo>
                <a:lnTo>
                  <a:pt x="530860" y="350342"/>
                </a:lnTo>
                <a:lnTo>
                  <a:pt x="522312" y="350710"/>
                </a:lnTo>
                <a:lnTo>
                  <a:pt x="134785" y="350710"/>
                </a:lnTo>
                <a:close/>
              </a:path>
            </a:pathLst>
          </a:custGeom>
          <a:ln w="6350">
            <a:solidFill>
              <a:srgbClr val="E6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39"/>
          <p:cNvSpPr/>
          <p:nvPr/>
        </p:nvSpPr>
        <p:spPr>
          <a:xfrm>
            <a:off x="1282153" y="3336596"/>
            <a:ext cx="875453" cy="254847"/>
          </a:xfrm>
          <a:custGeom>
            <a:avLst/>
            <a:gdLst/>
            <a:ahLst/>
            <a:cxnLst/>
            <a:rect l="l" t="t" r="r" b="b"/>
            <a:pathLst>
              <a:path w="656589" h="191135">
                <a:moveTo>
                  <a:pt x="656145" y="190906"/>
                </a:moveTo>
                <a:lnTo>
                  <a:pt x="0" y="190906"/>
                </a:lnTo>
                <a:lnTo>
                  <a:pt x="0" y="0"/>
                </a:lnTo>
                <a:lnTo>
                  <a:pt x="656145" y="0"/>
                </a:lnTo>
                <a:lnTo>
                  <a:pt x="656145" y="190906"/>
                </a:lnTo>
                <a:close/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40"/>
          <p:cNvSpPr/>
          <p:nvPr/>
        </p:nvSpPr>
        <p:spPr>
          <a:xfrm>
            <a:off x="2670957" y="3336596"/>
            <a:ext cx="875453" cy="254847"/>
          </a:xfrm>
          <a:custGeom>
            <a:avLst/>
            <a:gdLst/>
            <a:ahLst/>
            <a:cxnLst/>
            <a:rect l="l" t="t" r="r" b="b"/>
            <a:pathLst>
              <a:path w="656589" h="191135">
                <a:moveTo>
                  <a:pt x="656145" y="190906"/>
                </a:moveTo>
                <a:lnTo>
                  <a:pt x="0" y="190906"/>
                </a:lnTo>
                <a:lnTo>
                  <a:pt x="0" y="0"/>
                </a:lnTo>
                <a:lnTo>
                  <a:pt x="656145" y="0"/>
                </a:lnTo>
                <a:lnTo>
                  <a:pt x="656145" y="190906"/>
                </a:lnTo>
                <a:close/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41"/>
          <p:cNvSpPr/>
          <p:nvPr/>
        </p:nvSpPr>
        <p:spPr>
          <a:xfrm>
            <a:off x="3915913" y="3336596"/>
            <a:ext cx="875453" cy="254847"/>
          </a:xfrm>
          <a:custGeom>
            <a:avLst/>
            <a:gdLst/>
            <a:ahLst/>
            <a:cxnLst/>
            <a:rect l="l" t="t" r="r" b="b"/>
            <a:pathLst>
              <a:path w="656589" h="191135">
                <a:moveTo>
                  <a:pt x="656132" y="190906"/>
                </a:moveTo>
                <a:lnTo>
                  <a:pt x="0" y="190906"/>
                </a:lnTo>
                <a:lnTo>
                  <a:pt x="0" y="0"/>
                </a:lnTo>
                <a:lnTo>
                  <a:pt x="656132" y="0"/>
                </a:lnTo>
                <a:lnTo>
                  <a:pt x="656132" y="190906"/>
                </a:lnTo>
                <a:close/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43"/>
          <p:cNvSpPr/>
          <p:nvPr/>
        </p:nvSpPr>
        <p:spPr>
          <a:xfrm>
            <a:off x="2267709" y="4053191"/>
            <a:ext cx="322580" cy="551179"/>
          </a:xfrm>
          <a:custGeom>
            <a:avLst/>
            <a:gdLst/>
            <a:ahLst/>
            <a:cxnLst/>
            <a:rect l="l" t="t" r="r" b="b"/>
            <a:pathLst>
              <a:path w="241935" h="413385">
                <a:moveTo>
                  <a:pt x="241731" y="384936"/>
                </a:moveTo>
                <a:lnTo>
                  <a:pt x="239500" y="395919"/>
                </a:lnTo>
                <a:lnTo>
                  <a:pt x="233422" y="404912"/>
                </a:lnTo>
                <a:lnTo>
                  <a:pt x="224426" y="410988"/>
                </a:lnTo>
                <a:lnTo>
                  <a:pt x="213436" y="413219"/>
                </a:lnTo>
                <a:lnTo>
                  <a:pt x="28270" y="413219"/>
                </a:lnTo>
                <a:lnTo>
                  <a:pt x="17295" y="410988"/>
                </a:lnTo>
                <a:lnTo>
                  <a:pt x="8305" y="404912"/>
                </a:lnTo>
                <a:lnTo>
                  <a:pt x="2231" y="395919"/>
                </a:lnTo>
                <a:lnTo>
                  <a:pt x="0" y="384936"/>
                </a:lnTo>
                <a:lnTo>
                  <a:pt x="0" y="28282"/>
                </a:lnTo>
                <a:lnTo>
                  <a:pt x="2231" y="17300"/>
                </a:lnTo>
                <a:lnTo>
                  <a:pt x="8305" y="8307"/>
                </a:lnTo>
                <a:lnTo>
                  <a:pt x="17295" y="2231"/>
                </a:lnTo>
                <a:lnTo>
                  <a:pt x="28270" y="0"/>
                </a:lnTo>
                <a:lnTo>
                  <a:pt x="213436" y="0"/>
                </a:lnTo>
                <a:lnTo>
                  <a:pt x="224426" y="2231"/>
                </a:lnTo>
                <a:lnTo>
                  <a:pt x="233422" y="8307"/>
                </a:lnTo>
                <a:lnTo>
                  <a:pt x="239500" y="17300"/>
                </a:lnTo>
                <a:lnTo>
                  <a:pt x="241731" y="28282"/>
                </a:lnTo>
                <a:lnTo>
                  <a:pt x="241731" y="384936"/>
                </a:lnTo>
                <a:close/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44"/>
          <p:cNvSpPr/>
          <p:nvPr/>
        </p:nvSpPr>
        <p:spPr>
          <a:xfrm>
            <a:off x="2370760" y="4104578"/>
            <a:ext cx="115993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436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45"/>
          <p:cNvSpPr/>
          <p:nvPr/>
        </p:nvSpPr>
        <p:spPr>
          <a:xfrm>
            <a:off x="2411042" y="4535200"/>
            <a:ext cx="36407" cy="36407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0739" y="0"/>
                </a:moveTo>
                <a:lnTo>
                  <a:pt x="5981" y="0"/>
                </a:lnTo>
                <a:lnTo>
                  <a:pt x="0" y="5994"/>
                </a:lnTo>
                <a:lnTo>
                  <a:pt x="0" y="20713"/>
                </a:lnTo>
                <a:lnTo>
                  <a:pt x="5981" y="26708"/>
                </a:lnTo>
                <a:lnTo>
                  <a:pt x="20739" y="26708"/>
                </a:lnTo>
                <a:lnTo>
                  <a:pt x="26708" y="20713"/>
                </a:lnTo>
                <a:lnTo>
                  <a:pt x="26708" y="5994"/>
                </a:lnTo>
                <a:lnTo>
                  <a:pt x="20739" y="0"/>
                </a:lnTo>
                <a:close/>
              </a:path>
            </a:pathLst>
          </a:custGeom>
          <a:solidFill>
            <a:srgbClr val="E50012"/>
          </a:solidFill>
          <a:ln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47"/>
          <p:cNvSpPr/>
          <p:nvPr/>
        </p:nvSpPr>
        <p:spPr>
          <a:xfrm>
            <a:off x="4192189" y="4053191"/>
            <a:ext cx="322580" cy="551179"/>
          </a:xfrm>
          <a:custGeom>
            <a:avLst/>
            <a:gdLst/>
            <a:ahLst/>
            <a:cxnLst/>
            <a:rect l="l" t="t" r="r" b="b"/>
            <a:pathLst>
              <a:path w="241935" h="413385">
                <a:moveTo>
                  <a:pt x="241719" y="384936"/>
                </a:moveTo>
                <a:lnTo>
                  <a:pt x="239487" y="395919"/>
                </a:lnTo>
                <a:lnTo>
                  <a:pt x="233410" y="404912"/>
                </a:lnTo>
                <a:lnTo>
                  <a:pt x="224413" y="410988"/>
                </a:lnTo>
                <a:lnTo>
                  <a:pt x="213423" y="413219"/>
                </a:lnTo>
                <a:lnTo>
                  <a:pt x="28257" y="413219"/>
                </a:lnTo>
                <a:lnTo>
                  <a:pt x="17289" y="410988"/>
                </a:lnTo>
                <a:lnTo>
                  <a:pt x="8304" y="404912"/>
                </a:lnTo>
                <a:lnTo>
                  <a:pt x="2231" y="395919"/>
                </a:lnTo>
                <a:lnTo>
                  <a:pt x="0" y="384936"/>
                </a:lnTo>
                <a:lnTo>
                  <a:pt x="0" y="28282"/>
                </a:lnTo>
                <a:lnTo>
                  <a:pt x="2231" y="17300"/>
                </a:lnTo>
                <a:lnTo>
                  <a:pt x="8304" y="8307"/>
                </a:lnTo>
                <a:lnTo>
                  <a:pt x="17289" y="2231"/>
                </a:lnTo>
                <a:lnTo>
                  <a:pt x="28257" y="0"/>
                </a:lnTo>
                <a:lnTo>
                  <a:pt x="213423" y="0"/>
                </a:lnTo>
                <a:lnTo>
                  <a:pt x="224413" y="2231"/>
                </a:lnTo>
                <a:lnTo>
                  <a:pt x="233410" y="8307"/>
                </a:lnTo>
                <a:lnTo>
                  <a:pt x="239487" y="17300"/>
                </a:lnTo>
                <a:lnTo>
                  <a:pt x="241719" y="28282"/>
                </a:lnTo>
                <a:lnTo>
                  <a:pt x="241719" y="384936"/>
                </a:lnTo>
                <a:close/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48"/>
          <p:cNvSpPr/>
          <p:nvPr/>
        </p:nvSpPr>
        <p:spPr>
          <a:xfrm>
            <a:off x="4295240" y="4104578"/>
            <a:ext cx="115993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410" y="0"/>
                </a:lnTo>
              </a:path>
            </a:pathLst>
          </a:custGeom>
          <a:ln w="6350"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49"/>
          <p:cNvSpPr/>
          <p:nvPr/>
        </p:nvSpPr>
        <p:spPr>
          <a:xfrm>
            <a:off x="4335522" y="4535200"/>
            <a:ext cx="36407" cy="36407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0726" y="0"/>
                </a:moveTo>
                <a:lnTo>
                  <a:pt x="5969" y="0"/>
                </a:lnTo>
                <a:lnTo>
                  <a:pt x="0" y="5994"/>
                </a:lnTo>
                <a:lnTo>
                  <a:pt x="0" y="20713"/>
                </a:lnTo>
                <a:lnTo>
                  <a:pt x="5969" y="26708"/>
                </a:lnTo>
                <a:lnTo>
                  <a:pt x="20726" y="26708"/>
                </a:lnTo>
                <a:lnTo>
                  <a:pt x="26695" y="20713"/>
                </a:lnTo>
                <a:lnTo>
                  <a:pt x="26695" y="5994"/>
                </a:lnTo>
                <a:lnTo>
                  <a:pt x="20726" y="0"/>
                </a:lnTo>
                <a:close/>
              </a:path>
            </a:pathLst>
          </a:custGeom>
          <a:solidFill>
            <a:srgbClr val="E50012"/>
          </a:solidFill>
          <a:ln>
            <a:solidFill>
              <a:srgbClr val="E50012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椭圆 26"/>
          <p:cNvSpPr/>
          <p:nvPr/>
        </p:nvSpPr>
        <p:spPr>
          <a:xfrm>
            <a:off x="2921773" y="2868740"/>
            <a:ext cx="373380" cy="373380"/>
          </a:xfrm>
          <a:prstGeom prst="ellipse">
            <a:avLst/>
          </a:prstGeom>
          <a:noFill/>
          <a:ln w="6350">
            <a:solidFill>
              <a:srgbClr val="E5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椭圆 27"/>
          <p:cNvSpPr/>
          <p:nvPr/>
        </p:nvSpPr>
        <p:spPr>
          <a:xfrm>
            <a:off x="4166804" y="2890753"/>
            <a:ext cx="373380" cy="373380"/>
          </a:xfrm>
          <a:prstGeom prst="ellipse">
            <a:avLst/>
          </a:prstGeom>
          <a:noFill/>
          <a:ln w="6350">
            <a:solidFill>
              <a:srgbClr val="E5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1512254" y="2890753"/>
            <a:ext cx="373380" cy="373380"/>
          </a:xfrm>
          <a:prstGeom prst="ellipse">
            <a:avLst/>
          </a:prstGeom>
          <a:noFill/>
          <a:ln w="6350">
            <a:solidFill>
              <a:srgbClr val="E5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椭圆 29"/>
          <p:cNvSpPr/>
          <p:nvPr/>
        </p:nvSpPr>
        <p:spPr>
          <a:xfrm>
            <a:off x="2333798" y="4211558"/>
            <a:ext cx="198120" cy="198120"/>
          </a:xfrm>
          <a:prstGeom prst="ellipse">
            <a:avLst/>
          </a:prstGeom>
          <a:noFill/>
          <a:ln w="6350">
            <a:solidFill>
              <a:srgbClr val="E5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椭圆 30"/>
          <p:cNvSpPr/>
          <p:nvPr/>
        </p:nvSpPr>
        <p:spPr>
          <a:xfrm>
            <a:off x="4253191" y="4223411"/>
            <a:ext cx="198120" cy="198120"/>
          </a:xfrm>
          <a:prstGeom prst="ellipse">
            <a:avLst/>
          </a:prstGeom>
          <a:noFill/>
          <a:ln w="6350">
            <a:solidFill>
              <a:srgbClr val="E5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object 9"/>
          <p:cNvSpPr txBox="1"/>
          <p:nvPr/>
        </p:nvSpPr>
        <p:spPr>
          <a:xfrm>
            <a:off x="978747" y="1430400"/>
            <a:ext cx="1781387" cy="2482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145" algn="ctr">
              <a:spcBef>
                <a:spcPts val="180"/>
              </a:spcBef>
            </a:pPr>
            <a:r>
              <a:rPr sz="1465" b="1" spc="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NSA（</a:t>
            </a:r>
            <a:r>
              <a:rPr sz="1465" b="1" spc="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非独立组网）</a:t>
            </a:r>
          </a:p>
        </p:txBody>
      </p:sp>
      <p:sp>
        <p:nvSpPr>
          <p:cNvPr id="33" name="object 10"/>
          <p:cNvSpPr txBox="1"/>
          <p:nvPr/>
        </p:nvSpPr>
        <p:spPr>
          <a:xfrm>
            <a:off x="3707130" y="1430400"/>
            <a:ext cx="1432560" cy="2482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145" algn="ctr">
              <a:spcBef>
                <a:spcPts val="180"/>
              </a:spcBef>
            </a:pPr>
            <a:r>
              <a:rPr sz="1465" b="1" spc="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SA（</a:t>
            </a:r>
            <a:r>
              <a:rPr sz="1465" b="1" spc="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独立组网）</a:t>
            </a:r>
          </a:p>
        </p:txBody>
      </p:sp>
      <p:sp>
        <p:nvSpPr>
          <p:cNvPr id="34" name="object 11"/>
          <p:cNvSpPr txBox="1"/>
          <p:nvPr/>
        </p:nvSpPr>
        <p:spPr>
          <a:xfrm>
            <a:off x="1422030" y="2243939"/>
            <a:ext cx="580812" cy="17013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1000" spc="-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4G核心网</a:t>
            </a:r>
          </a:p>
        </p:txBody>
      </p:sp>
      <p:sp>
        <p:nvSpPr>
          <p:cNvPr id="35" name="object 12"/>
          <p:cNvSpPr txBox="1"/>
          <p:nvPr/>
        </p:nvSpPr>
        <p:spPr>
          <a:xfrm>
            <a:off x="1429229" y="3369671"/>
            <a:ext cx="580812" cy="17013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1000" spc="-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4G接入网</a:t>
            </a:r>
          </a:p>
        </p:txBody>
      </p:sp>
      <p:sp>
        <p:nvSpPr>
          <p:cNvPr id="36" name="object 13"/>
          <p:cNvSpPr txBox="1"/>
          <p:nvPr/>
        </p:nvSpPr>
        <p:spPr>
          <a:xfrm>
            <a:off x="4063002" y="2243939"/>
            <a:ext cx="580812" cy="17013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1000" spc="-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5G核心网</a:t>
            </a:r>
          </a:p>
        </p:txBody>
      </p:sp>
      <p:sp>
        <p:nvSpPr>
          <p:cNvPr id="37" name="object 14"/>
          <p:cNvSpPr txBox="1"/>
          <p:nvPr/>
        </p:nvSpPr>
        <p:spPr>
          <a:xfrm>
            <a:off x="2818097" y="3369671"/>
            <a:ext cx="580812" cy="17013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1000" spc="-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5G接入网</a:t>
            </a:r>
          </a:p>
        </p:txBody>
      </p:sp>
      <p:sp>
        <p:nvSpPr>
          <p:cNvPr id="38" name="object 15"/>
          <p:cNvSpPr txBox="1"/>
          <p:nvPr/>
        </p:nvSpPr>
        <p:spPr>
          <a:xfrm>
            <a:off x="4063002" y="3369671"/>
            <a:ext cx="580812" cy="17013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1000" spc="-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5G接入网</a:t>
            </a:r>
          </a:p>
        </p:txBody>
      </p:sp>
      <p:sp>
        <p:nvSpPr>
          <p:cNvPr id="39" name="object 16"/>
          <p:cNvSpPr txBox="1"/>
          <p:nvPr/>
        </p:nvSpPr>
        <p:spPr>
          <a:xfrm>
            <a:off x="2354812" y="4239357"/>
            <a:ext cx="153247" cy="12488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7145">
              <a:spcBef>
                <a:spcPts val="175"/>
              </a:spcBef>
            </a:pPr>
            <a:r>
              <a:rPr sz="665" spc="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</a:p>
        </p:txBody>
      </p:sp>
      <p:sp>
        <p:nvSpPr>
          <p:cNvPr id="40" name="object 17"/>
          <p:cNvSpPr txBox="1"/>
          <p:nvPr/>
        </p:nvSpPr>
        <p:spPr>
          <a:xfrm>
            <a:off x="4274212" y="4249517"/>
            <a:ext cx="153247" cy="12488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7145">
              <a:spcBef>
                <a:spcPts val="175"/>
              </a:spcBef>
            </a:pPr>
            <a:r>
              <a:rPr sz="665" spc="1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616672" y="2945792"/>
            <a:ext cx="165100" cy="260773"/>
            <a:chOff x="7213600" y="9328150"/>
            <a:chExt cx="142875" cy="225425"/>
          </a:xfrm>
          <a:solidFill>
            <a:srgbClr val="E50012"/>
          </a:solidFill>
        </p:grpSpPr>
        <p:sp>
          <p:nvSpPr>
            <p:cNvPr id="42" name="Freeform 554"/>
            <p:cNvSpPr>
              <a:spLocks noEditPoints="1"/>
            </p:cNvSpPr>
            <p:nvPr/>
          </p:nvSpPr>
          <p:spPr bwMode="auto">
            <a:xfrm>
              <a:off x="7213600" y="9402763"/>
              <a:ext cx="142875" cy="150812"/>
            </a:xfrm>
            <a:custGeom>
              <a:avLst/>
              <a:gdLst/>
              <a:ahLst/>
              <a:cxnLst>
                <a:cxn ang="0">
                  <a:pos x="36" y="36"/>
                </a:cxn>
                <a:cxn ang="0">
                  <a:pos x="21" y="4"/>
                </a:cxn>
                <a:cxn ang="0">
                  <a:pos x="17" y="4"/>
                </a:cxn>
                <a:cxn ang="0">
                  <a:pos x="2" y="36"/>
                </a:cxn>
                <a:cxn ang="0">
                  <a:pos x="5" y="40"/>
                </a:cxn>
                <a:cxn ang="0">
                  <a:pos x="33" y="40"/>
                </a:cxn>
                <a:cxn ang="0">
                  <a:pos x="36" y="36"/>
                </a:cxn>
                <a:cxn ang="0">
                  <a:pos x="18" y="26"/>
                </a:cxn>
                <a:cxn ang="0">
                  <a:pos x="18" y="36"/>
                </a:cxn>
                <a:cxn ang="0">
                  <a:pos x="9" y="30"/>
                </a:cxn>
                <a:cxn ang="0">
                  <a:pos x="18" y="26"/>
                </a:cxn>
                <a:cxn ang="0">
                  <a:pos x="9" y="27"/>
                </a:cxn>
                <a:cxn ang="0">
                  <a:pos x="13" y="19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9" y="27"/>
                </a:cxn>
                <a:cxn ang="0">
                  <a:pos x="20" y="26"/>
                </a:cxn>
                <a:cxn ang="0">
                  <a:pos x="30" y="30"/>
                </a:cxn>
                <a:cxn ang="0">
                  <a:pos x="20" y="36"/>
                </a:cxn>
                <a:cxn ang="0">
                  <a:pos x="20" y="26"/>
                </a:cxn>
                <a:cxn ang="0">
                  <a:pos x="20" y="23"/>
                </a:cxn>
                <a:cxn ang="0">
                  <a:pos x="20" y="23"/>
                </a:cxn>
                <a:cxn ang="0">
                  <a:pos x="25" y="19"/>
                </a:cxn>
                <a:cxn ang="0">
                  <a:pos x="29" y="27"/>
                </a:cxn>
                <a:cxn ang="0">
                  <a:pos x="20" y="23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20" y="7"/>
                </a:cxn>
                <a:cxn ang="0">
                  <a:pos x="24" y="16"/>
                </a:cxn>
                <a:cxn ang="0">
                  <a:pos x="18" y="7"/>
                </a:cxn>
                <a:cxn ang="0">
                  <a:pos x="18" y="20"/>
                </a:cxn>
                <a:cxn ang="0">
                  <a:pos x="14" y="16"/>
                </a:cxn>
                <a:cxn ang="0">
                  <a:pos x="18" y="7"/>
                </a:cxn>
                <a:cxn ang="0">
                  <a:pos x="5" y="36"/>
                </a:cxn>
                <a:cxn ang="0">
                  <a:pos x="7" y="31"/>
                </a:cxn>
                <a:cxn ang="0">
                  <a:pos x="16" y="37"/>
                </a:cxn>
                <a:cxn ang="0">
                  <a:pos x="5" y="37"/>
                </a:cxn>
                <a:cxn ang="0">
                  <a:pos x="5" y="36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31" y="31"/>
                </a:cxn>
                <a:cxn ang="0">
                  <a:pos x="34" y="36"/>
                </a:cxn>
                <a:cxn ang="0">
                  <a:pos x="33" y="37"/>
                </a:cxn>
              </a:cxnLst>
              <a:rect l="0" t="0" r="r" b="b"/>
              <a:pathLst>
                <a:path w="38" h="40">
                  <a:moveTo>
                    <a:pt x="36" y="36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7" y="4"/>
                    <a:pt x="17" y="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40"/>
                    <a:pt x="5" y="40"/>
                    <a:pt x="5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8" y="40"/>
                    <a:pt x="36" y="36"/>
                    <a:pt x="36" y="36"/>
                  </a:cubicBezTo>
                  <a:moveTo>
                    <a:pt x="18" y="2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9" y="27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20" y="26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26"/>
                    <a:pt x="20" y="26"/>
                    <a:pt x="20" y="26"/>
                  </a:cubicBezTo>
                  <a:moveTo>
                    <a:pt x="20" y="2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0" y="23"/>
                    <a:pt x="20" y="23"/>
                    <a:pt x="20" y="23"/>
                  </a:cubicBezTo>
                  <a:moveTo>
                    <a:pt x="24" y="16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18" y="7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5" y="36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4" y="37"/>
                    <a:pt x="5" y="36"/>
                  </a:cubicBezTo>
                  <a:moveTo>
                    <a:pt x="3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4" y="37"/>
                    <a:pt x="33" y="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3" name="Freeform 555"/>
            <p:cNvSpPr/>
            <p:nvPr/>
          </p:nvSpPr>
          <p:spPr bwMode="auto">
            <a:xfrm>
              <a:off x="7285038" y="9350375"/>
              <a:ext cx="158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Freeform 556"/>
            <p:cNvSpPr/>
            <p:nvPr/>
          </p:nvSpPr>
          <p:spPr bwMode="auto">
            <a:xfrm>
              <a:off x="7281863" y="9372600"/>
              <a:ext cx="7938" cy="34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0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557"/>
            <p:cNvSpPr/>
            <p:nvPr/>
          </p:nvSpPr>
          <p:spPr bwMode="auto">
            <a:xfrm>
              <a:off x="7281863" y="9366250"/>
              <a:ext cx="7938" cy="14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Rectangle 558"/>
            <p:cNvSpPr>
              <a:spLocks noChangeArrowheads="1"/>
            </p:cNvSpPr>
            <p:nvPr/>
          </p:nvSpPr>
          <p:spPr bwMode="auto">
            <a:xfrm>
              <a:off x="7273925" y="9391650"/>
              <a:ext cx="22225" cy="3016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Freeform 559"/>
            <p:cNvSpPr/>
            <p:nvPr/>
          </p:nvSpPr>
          <p:spPr bwMode="auto">
            <a:xfrm>
              <a:off x="7270750" y="9429750"/>
              <a:ext cx="30163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560"/>
            <p:cNvSpPr/>
            <p:nvPr/>
          </p:nvSpPr>
          <p:spPr bwMode="auto">
            <a:xfrm>
              <a:off x="7270750" y="9418638"/>
              <a:ext cx="30163" cy="1111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19" y="7"/>
                </a:cxn>
                <a:cxn ang="0">
                  <a:pos x="19" y="4"/>
                </a:cxn>
                <a:cxn ang="0">
                  <a:pos x="16" y="0"/>
                </a:cxn>
              </a:cxnLst>
              <a:rect l="0" t="0" r="r" b="b"/>
              <a:pathLst>
                <a:path w="19" h="7">
                  <a:moveTo>
                    <a:pt x="16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561"/>
            <p:cNvSpPr/>
            <p:nvPr/>
          </p:nvSpPr>
          <p:spPr bwMode="auto">
            <a:xfrm>
              <a:off x="7319963" y="9328150"/>
              <a:ext cx="25400" cy="6032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7" h="16">
                  <a:moveTo>
                    <a:pt x="1" y="2"/>
                  </a:moveTo>
                  <a:cubicBezTo>
                    <a:pt x="5" y="5"/>
                    <a:pt x="5" y="11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7" y="11"/>
                    <a:pt x="7" y="5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Freeform 562"/>
            <p:cNvSpPr/>
            <p:nvPr/>
          </p:nvSpPr>
          <p:spPr bwMode="auto">
            <a:xfrm>
              <a:off x="7312025" y="9336088"/>
              <a:ext cx="19050" cy="444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1" y="1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</a:cxnLst>
              <a:rect l="0" t="0" r="r" b="b"/>
              <a:pathLst>
                <a:path w="5" h="12">
                  <a:moveTo>
                    <a:pt x="0" y="2"/>
                  </a:moveTo>
                  <a:cubicBezTo>
                    <a:pt x="3" y="4"/>
                    <a:pt x="3" y="8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5" y="8"/>
                    <a:pt x="5" y="4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563"/>
            <p:cNvSpPr/>
            <p:nvPr/>
          </p:nvSpPr>
          <p:spPr bwMode="auto">
            <a:xfrm>
              <a:off x="7300913" y="9342438"/>
              <a:ext cx="14288" cy="3016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2" y="1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3"/>
                    <a:pt x="2" y="5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5"/>
                    <a:pt x="4" y="3"/>
                    <a:pt x="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" name="Freeform 564"/>
            <p:cNvSpPr/>
            <p:nvPr/>
          </p:nvSpPr>
          <p:spPr bwMode="auto">
            <a:xfrm>
              <a:off x="7229475" y="9328150"/>
              <a:ext cx="22225" cy="603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15"/>
                </a:cxn>
                <a:cxn ang="0">
                  <a:pos x="6" y="15"/>
                </a:cxn>
                <a:cxn ang="0">
                  <a:pos x="5" y="16"/>
                </a:cxn>
                <a:cxn ang="0">
                  <a:pos x="4" y="16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6" y="2"/>
                </a:cxn>
              </a:cxnLst>
              <a:rect l="0" t="0" r="r" b="b"/>
              <a:pathLst>
                <a:path w="6" h="16">
                  <a:moveTo>
                    <a:pt x="6" y="2"/>
                  </a:moveTo>
                  <a:cubicBezTo>
                    <a:pt x="2" y="5"/>
                    <a:pt x="2" y="11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1"/>
                    <a:pt x="0" y="5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565"/>
            <p:cNvSpPr/>
            <p:nvPr/>
          </p:nvSpPr>
          <p:spPr bwMode="auto">
            <a:xfrm>
              <a:off x="7240588" y="9336088"/>
              <a:ext cx="22225" cy="4445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4" y="12"/>
                </a:cxn>
                <a:cxn ang="0">
                  <a:pos x="4" y="1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5" y="2"/>
                </a:cxn>
              </a:cxnLst>
              <a:rect l="0" t="0" r="r" b="b"/>
              <a:pathLst>
                <a:path w="6" h="12">
                  <a:moveTo>
                    <a:pt x="5" y="2"/>
                  </a:moveTo>
                  <a:cubicBezTo>
                    <a:pt x="2" y="4"/>
                    <a:pt x="2" y="8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8"/>
                    <a:pt x="0" y="4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566"/>
            <p:cNvSpPr/>
            <p:nvPr/>
          </p:nvSpPr>
          <p:spPr bwMode="auto">
            <a:xfrm>
              <a:off x="7254875" y="9342438"/>
              <a:ext cx="15875" cy="3016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3" y="6"/>
                </a:cxn>
                <a:cxn ang="0">
                  <a:pos x="4" y="7"/>
                </a:cxn>
                <a:cxn ang="0">
                  <a:pos x="3" y="8"/>
                </a:cxn>
                <a:cxn ang="0">
                  <a:pos x="2" y="7"/>
                </a:cxn>
                <a:cxn ang="0">
                  <a:pos x="2" y="1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3"/>
                    <a:pt x="2" y="5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24677" y="2921238"/>
            <a:ext cx="165100" cy="260773"/>
            <a:chOff x="7213599" y="9328150"/>
            <a:chExt cx="142875" cy="225425"/>
          </a:xfrm>
          <a:solidFill>
            <a:srgbClr val="E50012"/>
          </a:solidFill>
        </p:grpSpPr>
        <p:sp>
          <p:nvSpPr>
            <p:cNvPr id="56" name="Freeform 554"/>
            <p:cNvSpPr>
              <a:spLocks noEditPoints="1"/>
            </p:cNvSpPr>
            <p:nvPr/>
          </p:nvSpPr>
          <p:spPr bwMode="auto">
            <a:xfrm>
              <a:off x="7213599" y="9402763"/>
              <a:ext cx="142875" cy="150812"/>
            </a:xfrm>
            <a:custGeom>
              <a:avLst/>
              <a:gdLst/>
              <a:ahLst/>
              <a:cxnLst>
                <a:cxn ang="0">
                  <a:pos x="36" y="36"/>
                </a:cxn>
                <a:cxn ang="0">
                  <a:pos x="21" y="4"/>
                </a:cxn>
                <a:cxn ang="0">
                  <a:pos x="17" y="4"/>
                </a:cxn>
                <a:cxn ang="0">
                  <a:pos x="2" y="36"/>
                </a:cxn>
                <a:cxn ang="0">
                  <a:pos x="5" y="40"/>
                </a:cxn>
                <a:cxn ang="0">
                  <a:pos x="33" y="40"/>
                </a:cxn>
                <a:cxn ang="0">
                  <a:pos x="36" y="36"/>
                </a:cxn>
                <a:cxn ang="0">
                  <a:pos x="18" y="26"/>
                </a:cxn>
                <a:cxn ang="0">
                  <a:pos x="18" y="36"/>
                </a:cxn>
                <a:cxn ang="0">
                  <a:pos x="9" y="30"/>
                </a:cxn>
                <a:cxn ang="0">
                  <a:pos x="18" y="26"/>
                </a:cxn>
                <a:cxn ang="0">
                  <a:pos x="9" y="27"/>
                </a:cxn>
                <a:cxn ang="0">
                  <a:pos x="13" y="19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9" y="27"/>
                </a:cxn>
                <a:cxn ang="0">
                  <a:pos x="20" y="26"/>
                </a:cxn>
                <a:cxn ang="0">
                  <a:pos x="30" y="30"/>
                </a:cxn>
                <a:cxn ang="0">
                  <a:pos x="20" y="36"/>
                </a:cxn>
                <a:cxn ang="0">
                  <a:pos x="20" y="26"/>
                </a:cxn>
                <a:cxn ang="0">
                  <a:pos x="20" y="23"/>
                </a:cxn>
                <a:cxn ang="0">
                  <a:pos x="20" y="23"/>
                </a:cxn>
                <a:cxn ang="0">
                  <a:pos x="25" y="19"/>
                </a:cxn>
                <a:cxn ang="0">
                  <a:pos x="29" y="27"/>
                </a:cxn>
                <a:cxn ang="0">
                  <a:pos x="20" y="23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20" y="7"/>
                </a:cxn>
                <a:cxn ang="0">
                  <a:pos x="24" y="16"/>
                </a:cxn>
                <a:cxn ang="0">
                  <a:pos x="18" y="7"/>
                </a:cxn>
                <a:cxn ang="0">
                  <a:pos x="18" y="20"/>
                </a:cxn>
                <a:cxn ang="0">
                  <a:pos x="14" y="16"/>
                </a:cxn>
                <a:cxn ang="0">
                  <a:pos x="18" y="7"/>
                </a:cxn>
                <a:cxn ang="0">
                  <a:pos x="5" y="36"/>
                </a:cxn>
                <a:cxn ang="0">
                  <a:pos x="7" y="31"/>
                </a:cxn>
                <a:cxn ang="0">
                  <a:pos x="16" y="37"/>
                </a:cxn>
                <a:cxn ang="0">
                  <a:pos x="5" y="37"/>
                </a:cxn>
                <a:cxn ang="0">
                  <a:pos x="5" y="36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31" y="31"/>
                </a:cxn>
                <a:cxn ang="0">
                  <a:pos x="34" y="36"/>
                </a:cxn>
                <a:cxn ang="0">
                  <a:pos x="33" y="37"/>
                </a:cxn>
              </a:cxnLst>
              <a:rect l="0" t="0" r="r" b="b"/>
              <a:pathLst>
                <a:path w="38" h="40">
                  <a:moveTo>
                    <a:pt x="36" y="36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7" y="4"/>
                    <a:pt x="17" y="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40"/>
                    <a:pt x="5" y="40"/>
                    <a:pt x="5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8" y="40"/>
                    <a:pt x="36" y="36"/>
                    <a:pt x="36" y="36"/>
                  </a:cubicBezTo>
                  <a:moveTo>
                    <a:pt x="18" y="2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9" y="27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20" y="26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26"/>
                    <a:pt x="20" y="26"/>
                    <a:pt x="20" y="26"/>
                  </a:cubicBezTo>
                  <a:moveTo>
                    <a:pt x="20" y="2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0" y="23"/>
                    <a:pt x="20" y="23"/>
                    <a:pt x="20" y="23"/>
                  </a:cubicBezTo>
                  <a:moveTo>
                    <a:pt x="24" y="16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18" y="7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5" y="36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4" y="37"/>
                    <a:pt x="5" y="36"/>
                  </a:cubicBezTo>
                  <a:moveTo>
                    <a:pt x="3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4" y="37"/>
                    <a:pt x="33" y="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555"/>
            <p:cNvSpPr/>
            <p:nvPr/>
          </p:nvSpPr>
          <p:spPr bwMode="auto">
            <a:xfrm>
              <a:off x="7285038" y="9350375"/>
              <a:ext cx="158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556"/>
            <p:cNvSpPr/>
            <p:nvPr/>
          </p:nvSpPr>
          <p:spPr bwMode="auto">
            <a:xfrm>
              <a:off x="7281863" y="9372600"/>
              <a:ext cx="7938" cy="34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0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557"/>
            <p:cNvSpPr/>
            <p:nvPr/>
          </p:nvSpPr>
          <p:spPr bwMode="auto">
            <a:xfrm>
              <a:off x="7281863" y="9366250"/>
              <a:ext cx="7938" cy="14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Rectangle 558"/>
            <p:cNvSpPr>
              <a:spLocks noChangeArrowheads="1"/>
            </p:cNvSpPr>
            <p:nvPr/>
          </p:nvSpPr>
          <p:spPr bwMode="auto">
            <a:xfrm>
              <a:off x="7273925" y="9391650"/>
              <a:ext cx="22225" cy="3016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559"/>
            <p:cNvSpPr/>
            <p:nvPr/>
          </p:nvSpPr>
          <p:spPr bwMode="auto">
            <a:xfrm>
              <a:off x="7270750" y="9429750"/>
              <a:ext cx="30163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560"/>
            <p:cNvSpPr/>
            <p:nvPr/>
          </p:nvSpPr>
          <p:spPr bwMode="auto">
            <a:xfrm>
              <a:off x="7270750" y="9418638"/>
              <a:ext cx="30163" cy="1111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19" y="7"/>
                </a:cxn>
                <a:cxn ang="0">
                  <a:pos x="19" y="4"/>
                </a:cxn>
                <a:cxn ang="0">
                  <a:pos x="16" y="0"/>
                </a:cxn>
              </a:cxnLst>
              <a:rect l="0" t="0" r="r" b="b"/>
              <a:pathLst>
                <a:path w="19" h="7">
                  <a:moveTo>
                    <a:pt x="16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561"/>
            <p:cNvSpPr/>
            <p:nvPr/>
          </p:nvSpPr>
          <p:spPr bwMode="auto">
            <a:xfrm>
              <a:off x="7319963" y="9328150"/>
              <a:ext cx="25400" cy="6032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7" h="16">
                  <a:moveTo>
                    <a:pt x="1" y="2"/>
                  </a:moveTo>
                  <a:cubicBezTo>
                    <a:pt x="5" y="5"/>
                    <a:pt x="5" y="11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7" y="11"/>
                    <a:pt x="7" y="5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562"/>
            <p:cNvSpPr/>
            <p:nvPr/>
          </p:nvSpPr>
          <p:spPr bwMode="auto">
            <a:xfrm>
              <a:off x="7312025" y="9336088"/>
              <a:ext cx="19050" cy="444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1" y="1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</a:cxnLst>
              <a:rect l="0" t="0" r="r" b="b"/>
              <a:pathLst>
                <a:path w="5" h="12">
                  <a:moveTo>
                    <a:pt x="0" y="2"/>
                  </a:moveTo>
                  <a:cubicBezTo>
                    <a:pt x="3" y="4"/>
                    <a:pt x="3" y="8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5" y="8"/>
                    <a:pt x="5" y="4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563"/>
            <p:cNvSpPr/>
            <p:nvPr/>
          </p:nvSpPr>
          <p:spPr bwMode="auto">
            <a:xfrm>
              <a:off x="7300913" y="9342438"/>
              <a:ext cx="14288" cy="3016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2" y="1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3"/>
                    <a:pt x="2" y="5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5"/>
                    <a:pt x="4" y="3"/>
                    <a:pt x="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564"/>
            <p:cNvSpPr/>
            <p:nvPr/>
          </p:nvSpPr>
          <p:spPr bwMode="auto">
            <a:xfrm>
              <a:off x="7229475" y="9328150"/>
              <a:ext cx="22225" cy="603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15"/>
                </a:cxn>
                <a:cxn ang="0">
                  <a:pos x="6" y="15"/>
                </a:cxn>
                <a:cxn ang="0">
                  <a:pos x="5" y="16"/>
                </a:cxn>
                <a:cxn ang="0">
                  <a:pos x="4" y="16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6" y="2"/>
                </a:cxn>
              </a:cxnLst>
              <a:rect l="0" t="0" r="r" b="b"/>
              <a:pathLst>
                <a:path w="6" h="16">
                  <a:moveTo>
                    <a:pt x="6" y="2"/>
                  </a:moveTo>
                  <a:cubicBezTo>
                    <a:pt x="2" y="5"/>
                    <a:pt x="2" y="11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1"/>
                    <a:pt x="0" y="5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565"/>
            <p:cNvSpPr/>
            <p:nvPr/>
          </p:nvSpPr>
          <p:spPr bwMode="auto">
            <a:xfrm>
              <a:off x="7240588" y="9336088"/>
              <a:ext cx="22225" cy="4445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4" y="12"/>
                </a:cxn>
                <a:cxn ang="0">
                  <a:pos x="4" y="1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5" y="2"/>
                </a:cxn>
              </a:cxnLst>
              <a:rect l="0" t="0" r="r" b="b"/>
              <a:pathLst>
                <a:path w="6" h="12">
                  <a:moveTo>
                    <a:pt x="5" y="2"/>
                  </a:moveTo>
                  <a:cubicBezTo>
                    <a:pt x="2" y="4"/>
                    <a:pt x="2" y="8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8"/>
                    <a:pt x="0" y="4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566"/>
            <p:cNvSpPr/>
            <p:nvPr/>
          </p:nvSpPr>
          <p:spPr bwMode="auto">
            <a:xfrm>
              <a:off x="7254875" y="9342438"/>
              <a:ext cx="15875" cy="3016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3" y="6"/>
                </a:cxn>
                <a:cxn ang="0">
                  <a:pos x="4" y="7"/>
                </a:cxn>
                <a:cxn ang="0">
                  <a:pos x="3" y="8"/>
                </a:cxn>
                <a:cxn ang="0">
                  <a:pos x="2" y="7"/>
                </a:cxn>
                <a:cxn ang="0">
                  <a:pos x="2" y="1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3"/>
                    <a:pt x="2" y="5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267585" y="2940712"/>
            <a:ext cx="165100" cy="260773"/>
            <a:chOff x="7213600" y="9328150"/>
            <a:chExt cx="142875" cy="225425"/>
          </a:xfrm>
          <a:solidFill>
            <a:srgbClr val="E50012"/>
          </a:solidFill>
        </p:grpSpPr>
        <p:sp>
          <p:nvSpPr>
            <p:cNvPr id="70" name="Freeform 554"/>
            <p:cNvSpPr>
              <a:spLocks noEditPoints="1"/>
            </p:cNvSpPr>
            <p:nvPr/>
          </p:nvSpPr>
          <p:spPr bwMode="auto">
            <a:xfrm>
              <a:off x="7213600" y="9402763"/>
              <a:ext cx="142875" cy="150812"/>
            </a:xfrm>
            <a:custGeom>
              <a:avLst/>
              <a:gdLst/>
              <a:ahLst/>
              <a:cxnLst>
                <a:cxn ang="0">
                  <a:pos x="36" y="36"/>
                </a:cxn>
                <a:cxn ang="0">
                  <a:pos x="21" y="4"/>
                </a:cxn>
                <a:cxn ang="0">
                  <a:pos x="17" y="4"/>
                </a:cxn>
                <a:cxn ang="0">
                  <a:pos x="2" y="36"/>
                </a:cxn>
                <a:cxn ang="0">
                  <a:pos x="5" y="40"/>
                </a:cxn>
                <a:cxn ang="0">
                  <a:pos x="33" y="40"/>
                </a:cxn>
                <a:cxn ang="0">
                  <a:pos x="36" y="36"/>
                </a:cxn>
                <a:cxn ang="0">
                  <a:pos x="18" y="26"/>
                </a:cxn>
                <a:cxn ang="0">
                  <a:pos x="18" y="36"/>
                </a:cxn>
                <a:cxn ang="0">
                  <a:pos x="9" y="30"/>
                </a:cxn>
                <a:cxn ang="0">
                  <a:pos x="18" y="26"/>
                </a:cxn>
                <a:cxn ang="0">
                  <a:pos x="9" y="27"/>
                </a:cxn>
                <a:cxn ang="0">
                  <a:pos x="13" y="19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9" y="27"/>
                </a:cxn>
                <a:cxn ang="0">
                  <a:pos x="20" y="26"/>
                </a:cxn>
                <a:cxn ang="0">
                  <a:pos x="30" y="30"/>
                </a:cxn>
                <a:cxn ang="0">
                  <a:pos x="20" y="36"/>
                </a:cxn>
                <a:cxn ang="0">
                  <a:pos x="20" y="26"/>
                </a:cxn>
                <a:cxn ang="0">
                  <a:pos x="20" y="23"/>
                </a:cxn>
                <a:cxn ang="0">
                  <a:pos x="20" y="23"/>
                </a:cxn>
                <a:cxn ang="0">
                  <a:pos x="25" y="19"/>
                </a:cxn>
                <a:cxn ang="0">
                  <a:pos x="29" y="27"/>
                </a:cxn>
                <a:cxn ang="0">
                  <a:pos x="20" y="23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20" y="7"/>
                </a:cxn>
                <a:cxn ang="0">
                  <a:pos x="24" y="16"/>
                </a:cxn>
                <a:cxn ang="0">
                  <a:pos x="18" y="7"/>
                </a:cxn>
                <a:cxn ang="0">
                  <a:pos x="18" y="20"/>
                </a:cxn>
                <a:cxn ang="0">
                  <a:pos x="14" y="16"/>
                </a:cxn>
                <a:cxn ang="0">
                  <a:pos x="18" y="7"/>
                </a:cxn>
                <a:cxn ang="0">
                  <a:pos x="5" y="36"/>
                </a:cxn>
                <a:cxn ang="0">
                  <a:pos x="7" y="31"/>
                </a:cxn>
                <a:cxn ang="0">
                  <a:pos x="16" y="37"/>
                </a:cxn>
                <a:cxn ang="0">
                  <a:pos x="5" y="37"/>
                </a:cxn>
                <a:cxn ang="0">
                  <a:pos x="5" y="36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31" y="31"/>
                </a:cxn>
                <a:cxn ang="0">
                  <a:pos x="34" y="36"/>
                </a:cxn>
                <a:cxn ang="0">
                  <a:pos x="33" y="37"/>
                </a:cxn>
              </a:cxnLst>
              <a:rect l="0" t="0" r="r" b="b"/>
              <a:pathLst>
                <a:path w="38" h="40">
                  <a:moveTo>
                    <a:pt x="36" y="36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7" y="4"/>
                    <a:pt x="17" y="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40"/>
                    <a:pt x="5" y="40"/>
                    <a:pt x="5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8" y="40"/>
                    <a:pt x="36" y="36"/>
                    <a:pt x="36" y="36"/>
                  </a:cubicBezTo>
                  <a:moveTo>
                    <a:pt x="18" y="2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9" y="27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20" y="26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26"/>
                    <a:pt x="20" y="26"/>
                    <a:pt x="20" y="26"/>
                  </a:cubicBezTo>
                  <a:moveTo>
                    <a:pt x="20" y="2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0" y="23"/>
                    <a:pt x="20" y="23"/>
                    <a:pt x="20" y="23"/>
                  </a:cubicBezTo>
                  <a:moveTo>
                    <a:pt x="24" y="16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18" y="7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5" y="36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4" y="37"/>
                    <a:pt x="5" y="36"/>
                  </a:cubicBezTo>
                  <a:moveTo>
                    <a:pt x="3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4" y="37"/>
                    <a:pt x="33" y="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555"/>
            <p:cNvSpPr/>
            <p:nvPr/>
          </p:nvSpPr>
          <p:spPr bwMode="auto">
            <a:xfrm>
              <a:off x="7285038" y="9350375"/>
              <a:ext cx="158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556"/>
            <p:cNvSpPr/>
            <p:nvPr/>
          </p:nvSpPr>
          <p:spPr bwMode="auto">
            <a:xfrm>
              <a:off x="7281863" y="9372600"/>
              <a:ext cx="7938" cy="34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0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557"/>
            <p:cNvSpPr/>
            <p:nvPr/>
          </p:nvSpPr>
          <p:spPr bwMode="auto">
            <a:xfrm>
              <a:off x="7281863" y="9366250"/>
              <a:ext cx="7938" cy="14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Rectangle 558"/>
            <p:cNvSpPr>
              <a:spLocks noChangeArrowheads="1"/>
            </p:cNvSpPr>
            <p:nvPr/>
          </p:nvSpPr>
          <p:spPr bwMode="auto">
            <a:xfrm>
              <a:off x="7273925" y="9391650"/>
              <a:ext cx="22225" cy="3016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559"/>
            <p:cNvSpPr/>
            <p:nvPr/>
          </p:nvSpPr>
          <p:spPr bwMode="auto">
            <a:xfrm>
              <a:off x="7270750" y="9429750"/>
              <a:ext cx="30163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560"/>
            <p:cNvSpPr/>
            <p:nvPr/>
          </p:nvSpPr>
          <p:spPr bwMode="auto">
            <a:xfrm>
              <a:off x="7270750" y="9418638"/>
              <a:ext cx="30163" cy="1111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19" y="7"/>
                </a:cxn>
                <a:cxn ang="0">
                  <a:pos x="19" y="4"/>
                </a:cxn>
                <a:cxn ang="0">
                  <a:pos x="16" y="0"/>
                </a:cxn>
              </a:cxnLst>
              <a:rect l="0" t="0" r="r" b="b"/>
              <a:pathLst>
                <a:path w="19" h="7">
                  <a:moveTo>
                    <a:pt x="16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561"/>
            <p:cNvSpPr/>
            <p:nvPr/>
          </p:nvSpPr>
          <p:spPr bwMode="auto">
            <a:xfrm>
              <a:off x="7319963" y="9328150"/>
              <a:ext cx="25400" cy="6032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7" h="16">
                  <a:moveTo>
                    <a:pt x="1" y="2"/>
                  </a:moveTo>
                  <a:cubicBezTo>
                    <a:pt x="5" y="5"/>
                    <a:pt x="5" y="11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7" y="11"/>
                    <a:pt x="7" y="5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562"/>
            <p:cNvSpPr/>
            <p:nvPr/>
          </p:nvSpPr>
          <p:spPr bwMode="auto">
            <a:xfrm>
              <a:off x="7312025" y="9336088"/>
              <a:ext cx="19050" cy="444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1" y="1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</a:cxnLst>
              <a:rect l="0" t="0" r="r" b="b"/>
              <a:pathLst>
                <a:path w="5" h="12">
                  <a:moveTo>
                    <a:pt x="0" y="2"/>
                  </a:moveTo>
                  <a:cubicBezTo>
                    <a:pt x="3" y="4"/>
                    <a:pt x="3" y="8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5" y="8"/>
                    <a:pt x="5" y="4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563"/>
            <p:cNvSpPr/>
            <p:nvPr/>
          </p:nvSpPr>
          <p:spPr bwMode="auto">
            <a:xfrm>
              <a:off x="7300913" y="9342438"/>
              <a:ext cx="14288" cy="3016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2" y="1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3"/>
                    <a:pt x="2" y="5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5"/>
                    <a:pt x="4" y="3"/>
                    <a:pt x="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564"/>
            <p:cNvSpPr/>
            <p:nvPr/>
          </p:nvSpPr>
          <p:spPr bwMode="auto">
            <a:xfrm>
              <a:off x="7229475" y="9328150"/>
              <a:ext cx="22225" cy="603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15"/>
                </a:cxn>
                <a:cxn ang="0">
                  <a:pos x="6" y="15"/>
                </a:cxn>
                <a:cxn ang="0">
                  <a:pos x="5" y="16"/>
                </a:cxn>
                <a:cxn ang="0">
                  <a:pos x="4" y="16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6" y="2"/>
                </a:cxn>
              </a:cxnLst>
              <a:rect l="0" t="0" r="r" b="b"/>
              <a:pathLst>
                <a:path w="6" h="16">
                  <a:moveTo>
                    <a:pt x="6" y="2"/>
                  </a:moveTo>
                  <a:cubicBezTo>
                    <a:pt x="2" y="5"/>
                    <a:pt x="2" y="11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1"/>
                    <a:pt x="0" y="5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565"/>
            <p:cNvSpPr/>
            <p:nvPr/>
          </p:nvSpPr>
          <p:spPr bwMode="auto">
            <a:xfrm>
              <a:off x="7240588" y="9336088"/>
              <a:ext cx="22225" cy="4445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4" y="12"/>
                </a:cxn>
                <a:cxn ang="0">
                  <a:pos x="4" y="1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5" y="2"/>
                </a:cxn>
              </a:cxnLst>
              <a:rect l="0" t="0" r="r" b="b"/>
              <a:pathLst>
                <a:path w="6" h="12">
                  <a:moveTo>
                    <a:pt x="5" y="2"/>
                  </a:moveTo>
                  <a:cubicBezTo>
                    <a:pt x="2" y="4"/>
                    <a:pt x="2" y="8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8"/>
                    <a:pt x="0" y="4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2" name="Freeform 566"/>
            <p:cNvSpPr/>
            <p:nvPr/>
          </p:nvSpPr>
          <p:spPr bwMode="auto">
            <a:xfrm>
              <a:off x="7254875" y="9342438"/>
              <a:ext cx="15875" cy="3016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3" y="6"/>
                </a:cxn>
                <a:cxn ang="0">
                  <a:pos x="4" y="7"/>
                </a:cxn>
                <a:cxn ang="0">
                  <a:pos x="3" y="8"/>
                </a:cxn>
                <a:cxn ang="0">
                  <a:pos x="2" y="7"/>
                </a:cxn>
                <a:cxn ang="0">
                  <a:pos x="2" y="1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3"/>
                    <a:pt x="2" y="5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83" name="文本占位符 3"/>
          <p:cNvSpPr txBox="1"/>
          <p:nvPr/>
        </p:nvSpPr>
        <p:spPr>
          <a:xfrm>
            <a:off x="878592" y="5589116"/>
            <a:ext cx="4176266" cy="64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支持</a:t>
            </a:r>
            <a:r>
              <a:rPr lang="en-US" altLang="zh-CN" sz="1800" dirty="0"/>
              <a:t>5G</a:t>
            </a:r>
            <a:r>
              <a:rPr lang="en-US" altLang="zh-CN" sz="1800" dirty="0">
                <a:solidFill>
                  <a:srgbClr val="E60008"/>
                </a:solidFill>
              </a:rPr>
              <a:t> SA/NSA</a:t>
            </a:r>
            <a:r>
              <a:rPr lang="zh-CN" altLang="en-US" sz="1800" dirty="0">
                <a:solidFill>
                  <a:srgbClr val="E60008"/>
                </a:solidFill>
              </a:rPr>
              <a:t>双组网</a:t>
            </a:r>
          </a:p>
          <a:p>
            <a:pPr algn="ctr"/>
            <a:r>
              <a:rPr lang="zh-CN" altLang="en-US" sz="1800" dirty="0"/>
              <a:t>模式通信模组</a:t>
            </a:r>
          </a:p>
        </p:txBody>
      </p:sp>
      <p:sp>
        <p:nvSpPr>
          <p:cNvPr id="84" name="文本占位符 3"/>
          <p:cNvSpPr txBox="1"/>
          <p:nvPr/>
        </p:nvSpPr>
        <p:spPr>
          <a:xfrm>
            <a:off x="842530" y="4864700"/>
            <a:ext cx="417626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双组网</a:t>
            </a:r>
          </a:p>
        </p:txBody>
      </p:sp>
      <p:sp>
        <p:nvSpPr>
          <p:cNvPr id="85" name="文本占位符 3"/>
          <p:cNvSpPr txBox="1"/>
          <p:nvPr/>
        </p:nvSpPr>
        <p:spPr>
          <a:xfrm>
            <a:off x="6818461" y="4827235"/>
            <a:ext cx="417626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高速率</a:t>
            </a:r>
          </a:p>
        </p:txBody>
      </p:sp>
      <p:sp>
        <p:nvSpPr>
          <p:cNvPr id="86" name="文本占位符 3"/>
          <p:cNvSpPr txBox="1"/>
          <p:nvPr/>
        </p:nvSpPr>
        <p:spPr>
          <a:xfrm>
            <a:off x="6818461" y="5589116"/>
            <a:ext cx="4176266" cy="643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最大下行速率：</a:t>
            </a:r>
            <a:r>
              <a:rPr lang="en-US" altLang="zh-CN" sz="1800" dirty="0">
                <a:solidFill>
                  <a:srgbClr val="E60008"/>
                </a:solidFill>
              </a:rPr>
              <a:t>4Gbps (SA 220M)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800" dirty="0"/>
              <a:t>最大上行速率：</a:t>
            </a:r>
            <a:r>
              <a:rPr lang="en-US" altLang="zh-CN" sz="1800" dirty="0">
                <a:solidFill>
                  <a:srgbClr val="E60008"/>
                </a:solidFill>
              </a:rPr>
              <a:t>1.5Gbps (SA 200M)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2888" r="3622"/>
          <a:stretch>
            <a:fillRect/>
          </a:stretch>
        </p:blipFill>
        <p:spPr>
          <a:xfrm>
            <a:off x="6183630" y="1412875"/>
            <a:ext cx="5261610" cy="2884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27435" y="477393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90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12</a:t>
            </a:fld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3" y="0"/>
            <a:ext cx="12192075" cy="685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" y="4570095"/>
            <a:ext cx="5097780" cy="1743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5" y="4570095"/>
            <a:ext cx="5097780" cy="1743075"/>
          </a:xfrm>
          <a:prstGeom prst="rect">
            <a:avLst/>
          </a:prstGeom>
        </p:spPr>
      </p:pic>
      <p:pic>
        <p:nvPicPr>
          <p:cNvPr id="15" name="图片 14" descr="23-01-7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3290" y="3572510"/>
            <a:ext cx="5935980" cy="1271270"/>
          </a:xfrm>
          <a:prstGeom prst="rect">
            <a:avLst/>
          </a:prstGeom>
        </p:spPr>
      </p:pic>
      <p:pic>
        <p:nvPicPr>
          <p:cNvPr id="141" name="图片 140" descr="23-01-7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205" y="3572510"/>
            <a:ext cx="5935980" cy="12712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26312" y="456883"/>
            <a:ext cx="7611354" cy="503907"/>
          </a:xfrm>
        </p:spPr>
        <p:txBody>
          <a:bodyPr/>
          <a:lstStyle/>
          <a:p>
            <a:r>
              <a:rPr lang="zh-CN" altLang="en-US" dirty="0"/>
              <a:t>丰富的网络制式和接口，让应用开发无后顾之忧</a:t>
            </a:r>
          </a:p>
        </p:txBody>
      </p:sp>
      <p:sp>
        <p:nvSpPr>
          <p:cNvPr id="7" name="文本占位符 3"/>
          <p:cNvSpPr txBox="1"/>
          <p:nvPr/>
        </p:nvSpPr>
        <p:spPr>
          <a:xfrm>
            <a:off x="1365829" y="3860939"/>
            <a:ext cx="369073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全网通，支持四大运营商</a:t>
            </a:r>
          </a:p>
        </p:txBody>
      </p:sp>
      <p:sp>
        <p:nvSpPr>
          <p:cNvPr id="9" name="文本占位符 3"/>
          <p:cNvSpPr txBox="1"/>
          <p:nvPr/>
        </p:nvSpPr>
        <p:spPr>
          <a:xfrm>
            <a:off x="6983413" y="3861009"/>
            <a:ext cx="397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支持</a:t>
            </a:r>
            <a:r>
              <a:rPr lang="en-US" altLang="zh-CN" sz="1800" dirty="0"/>
              <a:t>19</a:t>
            </a:r>
            <a:r>
              <a:rPr lang="zh-CN" altLang="en-US" sz="1800" dirty="0"/>
              <a:t>种外部接口</a:t>
            </a:r>
            <a:r>
              <a:rPr lang="en-US" altLang="zh-CN" sz="1800" dirty="0"/>
              <a:t> </a:t>
            </a:r>
            <a:r>
              <a:rPr lang="zh-CN" altLang="en-US" sz="1800" dirty="0"/>
              <a:t>适用多场景应用</a:t>
            </a:r>
          </a:p>
        </p:txBody>
      </p:sp>
      <p:sp>
        <p:nvSpPr>
          <p:cNvPr id="10" name="文本占位符 3"/>
          <p:cNvSpPr txBox="1"/>
          <p:nvPr/>
        </p:nvSpPr>
        <p:spPr>
          <a:xfrm>
            <a:off x="6765925" y="4694906"/>
            <a:ext cx="4311650" cy="76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支持接口：</a:t>
            </a:r>
            <a:endParaRPr lang="en-US" altLang="zh-CN" sz="1600" dirty="0"/>
          </a:p>
          <a:p>
            <a:r>
              <a:rPr lang="en-US" altLang="zh-CN" sz="1400" b="0" dirty="0"/>
              <a:t>USB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SGMII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XGE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PCle3.0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UART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1PPS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ADC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I2C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IRIG-B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PCM/I2S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SDIO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SPI</a:t>
            </a:r>
            <a:r>
              <a:rPr lang="zh-CN" altLang="en-US" sz="1400" b="0" dirty="0"/>
              <a:t>、</a:t>
            </a:r>
            <a:r>
              <a:rPr lang="en-US" altLang="zh-CN" sz="1400" b="0" dirty="0"/>
              <a:t>USIM</a:t>
            </a:r>
            <a:r>
              <a:rPr lang="zh-CN" altLang="en-US" sz="1400" b="0" dirty="0"/>
              <a:t>等</a:t>
            </a:r>
          </a:p>
        </p:txBody>
      </p:sp>
      <p:sp>
        <p:nvSpPr>
          <p:cNvPr id="12" name="文本占位符 3"/>
          <p:cNvSpPr txBox="1"/>
          <p:nvPr/>
        </p:nvSpPr>
        <p:spPr>
          <a:xfrm>
            <a:off x="1034793" y="4694906"/>
            <a:ext cx="4277583" cy="1467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支持频段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 NR: n1/n3/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n5/n8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/n28/n41/n78/n79</a:t>
            </a:r>
          </a:p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LTE-FDD: B1/B3/B5/B8</a:t>
            </a:r>
          </a:p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LTE-TDD: B34/B38/B39/B40/B41</a:t>
            </a:r>
          </a:p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WCDMA: B1/B8</a:t>
            </a:r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7390" y="1366729"/>
            <a:ext cx="1642110" cy="17735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7698105" y="1631315"/>
            <a:ext cx="1708150" cy="182689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14697" y="1270000"/>
            <a:ext cx="4681156" cy="2147873"/>
            <a:chOff x="1286" y="2010"/>
            <a:chExt cx="8201" cy="3764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6" y="2010"/>
              <a:ext cx="8201" cy="1607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4" y="3648"/>
              <a:ext cx="8156" cy="2126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6998970" y="246443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52180" y="696150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13105" y="46424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20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13</a:t>
            </a:fld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" y="4320540"/>
            <a:ext cx="10868660" cy="2034540"/>
          </a:xfrm>
          <a:prstGeom prst="rect">
            <a:avLst/>
          </a:prstGeom>
        </p:spPr>
      </p:pic>
      <p:sp>
        <p:nvSpPr>
          <p:cNvPr id="118" name="矩形 117"/>
          <p:cNvSpPr/>
          <p:nvPr/>
        </p:nvSpPr>
        <p:spPr>
          <a:xfrm>
            <a:off x="7322820" y="4504055"/>
            <a:ext cx="3107690" cy="1508125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523365"/>
            <a:ext cx="5200015" cy="2234565"/>
          </a:xfrm>
          <a:prstGeom prst="rect">
            <a:avLst/>
          </a:prstGeom>
        </p:spPr>
      </p:pic>
      <p:cxnSp>
        <p:nvCxnSpPr>
          <p:cNvPr id="69" name="直接连接符 68"/>
          <p:cNvCxnSpPr/>
          <p:nvPr/>
        </p:nvCxnSpPr>
        <p:spPr>
          <a:xfrm>
            <a:off x="840740" y="2672715"/>
            <a:ext cx="5040630" cy="0"/>
          </a:xfrm>
          <a:prstGeom prst="line">
            <a:avLst/>
          </a:prstGeom>
          <a:ln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628015" y="3950335"/>
            <a:ext cx="10878820" cy="323850"/>
          </a:xfrm>
          <a:prstGeom prst="roundRect">
            <a:avLst>
              <a:gd name="adj" fmla="val 11472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30" y="1515745"/>
            <a:ext cx="5200015" cy="2234565"/>
          </a:xfrm>
          <a:prstGeom prst="rect">
            <a:avLst/>
          </a:prstGeom>
        </p:spPr>
      </p:pic>
      <p:sp>
        <p:nvSpPr>
          <p:cNvPr id="7" name="Freeform 9"/>
          <p:cNvSpPr/>
          <p:nvPr/>
        </p:nvSpPr>
        <p:spPr bwMode="auto">
          <a:xfrm>
            <a:off x="6274404" y="1150813"/>
            <a:ext cx="5232566" cy="323219"/>
          </a:xfrm>
          <a:custGeom>
            <a:avLst/>
            <a:gdLst>
              <a:gd name="T0" fmla="*/ 1623 w 1623"/>
              <a:gd name="T1" fmla="*/ 18 h 93"/>
              <a:gd name="T2" fmla="*/ 1605 w 1623"/>
              <a:gd name="T3" fmla="*/ 0 h 93"/>
              <a:gd name="T4" fmla="*/ 18 w 1623"/>
              <a:gd name="T5" fmla="*/ 0 h 93"/>
              <a:gd name="T6" fmla="*/ 0 w 1623"/>
              <a:gd name="T7" fmla="*/ 18 h 93"/>
              <a:gd name="T8" fmla="*/ 0 w 1623"/>
              <a:gd name="T9" fmla="*/ 74 h 93"/>
              <a:gd name="T10" fmla="*/ 18 w 1623"/>
              <a:gd name="T11" fmla="*/ 93 h 93"/>
              <a:gd name="T12" fmla="*/ 1605 w 1623"/>
              <a:gd name="T13" fmla="*/ 93 h 93"/>
              <a:gd name="T14" fmla="*/ 1623 w 1623"/>
              <a:gd name="T15" fmla="*/ 74 h 93"/>
              <a:gd name="T16" fmla="*/ 1623 w 1623"/>
              <a:gd name="T17" fmla="*/ 1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3" h="93">
                <a:moveTo>
                  <a:pt x="1623" y="18"/>
                </a:moveTo>
                <a:cubicBezTo>
                  <a:pt x="1623" y="8"/>
                  <a:pt x="1615" y="0"/>
                  <a:pt x="16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8" y="93"/>
                  <a:pt x="18" y="93"/>
                </a:cubicBezTo>
                <a:cubicBezTo>
                  <a:pt x="1605" y="93"/>
                  <a:pt x="1605" y="93"/>
                  <a:pt x="1605" y="93"/>
                </a:cubicBezTo>
                <a:cubicBezTo>
                  <a:pt x="1615" y="93"/>
                  <a:pt x="1623" y="85"/>
                  <a:pt x="1623" y="74"/>
                </a:cubicBezTo>
                <a:lnTo>
                  <a:pt x="1623" y="18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614649" y="1158433"/>
            <a:ext cx="5232566" cy="323219"/>
          </a:xfrm>
          <a:custGeom>
            <a:avLst/>
            <a:gdLst>
              <a:gd name="T0" fmla="*/ 1623 w 1623"/>
              <a:gd name="T1" fmla="*/ 18 h 93"/>
              <a:gd name="T2" fmla="*/ 1605 w 1623"/>
              <a:gd name="T3" fmla="*/ 0 h 93"/>
              <a:gd name="T4" fmla="*/ 18 w 1623"/>
              <a:gd name="T5" fmla="*/ 0 h 93"/>
              <a:gd name="T6" fmla="*/ 0 w 1623"/>
              <a:gd name="T7" fmla="*/ 18 h 93"/>
              <a:gd name="T8" fmla="*/ 0 w 1623"/>
              <a:gd name="T9" fmla="*/ 74 h 93"/>
              <a:gd name="T10" fmla="*/ 18 w 1623"/>
              <a:gd name="T11" fmla="*/ 93 h 93"/>
              <a:gd name="T12" fmla="*/ 1605 w 1623"/>
              <a:gd name="T13" fmla="*/ 93 h 93"/>
              <a:gd name="T14" fmla="*/ 1623 w 1623"/>
              <a:gd name="T15" fmla="*/ 74 h 93"/>
              <a:gd name="T16" fmla="*/ 1623 w 1623"/>
              <a:gd name="T17" fmla="*/ 1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3" h="93">
                <a:moveTo>
                  <a:pt x="1623" y="18"/>
                </a:moveTo>
                <a:cubicBezTo>
                  <a:pt x="1623" y="8"/>
                  <a:pt x="1615" y="0"/>
                  <a:pt x="16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8" y="93"/>
                  <a:pt x="18" y="93"/>
                </a:cubicBezTo>
                <a:cubicBezTo>
                  <a:pt x="1605" y="93"/>
                  <a:pt x="1605" y="93"/>
                  <a:pt x="1605" y="93"/>
                </a:cubicBezTo>
                <a:cubicBezTo>
                  <a:pt x="1615" y="93"/>
                  <a:pt x="1623" y="85"/>
                  <a:pt x="1623" y="74"/>
                </a:cubicBezTo>
                <a:lnTo>
                  <a:pt x="1623" y="18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31392" y="456883"/>
            <a:ext cx="8915544" cy="430887"/>
          </a:xfrm>
        </p:spPr>
        <p:txBody>
          <a:bodyPr/>
          <a:lstStyle/>
          <a:p>
            <a:r>
              <a:rPr lang="zh-CN" altLang="en-US" dirty="0">
                <a:solidFill>
                  <a:srgbClr val="E60008"/>
                </a:solidFill>
              </a:rPr>
              <a:t>超级上行</a:t>
            </a:r>
            <a:r>
              <a:rPr lang="zh-CN" altLang="en-US" dirty="0"/>
              <a:t>支持更加灵活的频谱管理</a:t>
            </a:r>
            <a:endParaRPr lang="en-US" altLang="zh-CN" dirty="0"/>
          </a:p>
        </p:txBody>
      </p:sp>
      <p:sp>
        <p:nvSpPr>
          <p:cNvPr id="27" name="文本框 103"/>
          <p:cNvSpPr txBox="1"/>
          <p:nvPr/>
        </p:nvSpPr>
        <p:spPr>
          <a:xfrm>
            <a:off x="6497320" y="3122295"/>
            <a:ext cx="1386205" cy="31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下行频谱聚合</a:t>
            </a:r>
          </a:p>
        </p:txBody>
      </p:sp>
      <p:sp>
        <p:nvSpPr>
          <p:cNvPr id="28" name="文本框 103"/>
          <p:cNvSpPr txBox="1"/>
          <p:nvPr/>
        </p:nvSpPr>
        <p:spPr>
          <a:xfrm>
            <a:off x="6514653" y="1889771"/>
            <a:ext cx="1383179" cy="260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上行频谱聚合</a:t>
            </a:r>
          </a:p>
        </p:txBody>
      </p:sp>
      <p:sp>
        <p:nvSpPr>
          <p:cNvPr id="40" name="左大括号 39"/>
          <p:cNvSpPr/>
          <p:nvPr/>
        </p:nvSpPr>
        <p:spPr>
          <a:xfrm rot="10800000" flipH="1">
            <a:off x="7768107" y="2510454"/>
            <a:ext cx="156870" cy="610659"/>
          </a:xfrm>
          <a:prstGeom prst="leftBrace">
            <a:avLst>
              <a:gd name="adj1" fmla="val 26209"/>
              <a:gd name="adj2" fmla="val 50000"/>
            </a:avLst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58520">
              <a:defRPr/>
            </a:pPr>
            <a:endParaRPr lang="zh-CN" altLang="en-US" sz="16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74387" y="2411095"/>
            <a:ext cx="1225753" cy="49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8520">
              <a:lnSpc>
                <a:spcPct val="120000"/>
              </a:lnSpc>
              <a:defRPr/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上下行频段组合必须对称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065417" y="2829415"/>
            <a:ext cx="1249680" cy="52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58520" fontAlgn="auto">
              <a:lnSpc>
                <a:spcPts val="1700"/>
              </a:lnSpc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下行折算带宽：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858520" fontAlgn="auto">
              <a:lnSpc>
                <a:spcPts val="1700"/>
              </a:lnSpc>
            </a:pP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110M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PA-文本框 44"/>
          <p:cNvSpPr txBox="1"/>
          <p:nvPr/>
        </p:nvSpPr>
        <p:spPr>
          <a:xfrm>
            <a:off x="6713821" y="1149633"/>
            <a:ext cx="4546269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UL CA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：上下行频谱绑定，无法实现全局最优</a:t>
            </a:r>
          </a:p>
        </p:txBody>
      </p:sp>
      <p:sp>
        <p:nvSpPr>
          <p:cNvPr id="83" name="矩形 82"/>
          <p:cNvSpPr/>
          <p:nvPr/>
        </p:nvSpPr>
        <p:spPr>
          <a:xfrm>
            <a:off x="4361716" y="2829415"/>
            <a:ext cx="1249680" cy="52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58520" fontAlgn="auto">
              <a:lnSpc>
                <a:spcPts val="1700"/>
              </a:lnSpc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下行折算带宽：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858520" fontAlgn="auto">
              <a:lnSpc>
                <a:spcPts val="1700"/>
              </a:lnSpc>
            </a:pP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140M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46803" y="1151450"/>
            <a:ext cx="476825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SUL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超级上行：频谱灵活组合，上下行体验最优</a:t>
            </a:r>
          </a:p>
        </p:txBody>
      </p:sp>
      <p:graphicFrame>
        <p:nvGraphicFramePr>
          <p:cNvPr id="89" name="表格 94"/>
          <p:cNvGraphicFramePr>
            <a:graphicFrameLocks noGrp="1"/>
          </p:cNvGraphicFramePr>
          <p:nvPr/>
        </p:nvGraphicFramePr>
        <p:xfrm>
          <a:off x="3309400" y="5466252"/>
          <a:ext cx="2026964" cy="2552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43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98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5270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TDD</a:t>
                      </a:r>
                      <a:endParaRPr lang="en-US" altLang="zh-CN" sz="1050" b="0" i="0" u="none" strike="noStrike" kern="1200" cap="none" spc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8415" marR="8415" marT="8415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S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S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表格 96"/>
          <p:cNvGraphicFramePr>
            <a:graphicFrameLocks noGrp="1"/>
          </p:cNvGraphicFramePr>
          <p:nvPr/>
        </p:nvGraphicFramePr>
        <p:xfrm>
          <a:off x="3326504" y="4482445"/>
          <a:ext cx="1982524" cy="2715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3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61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1503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TDD</a:t>
                      </a:r>
                      <a:endParaRPr lang="en-US" altLang="zh-CN" sz="1050" b="0" i="0" u="none" strike="noStrike" kern="1200" cap="none" spc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8415" marR="8415" marT="8415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S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S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" name="表格 97"/>
          <p:cNvGraphicFramePr>
            <a:graphicFrameLocks noGrp="1"/>
          </p:cNvGraphicFramePr>
          <p:nvPr/>
        </p:nvGraphicFramePr>
        <p:xfrm>
          <a:off x="3326503" y="4774435"/>
          <a:ext cx="1982659" cy="2190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1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00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0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075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US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FDD</a:t>
                      </a:r>
                      <a:endParaRPr lang="en-US" sz="1050" b="0" i="0" u="none" strike="noStrike" kern="1200" cap="none" spc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8415" marR="8415" marT="8415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" name="表格 106"/>
          <p:cNvGraphicFramePr>
            <a:graphicFrameLocks noGrp="1"/>
          </p:cNvGraphicFramePr>
          <p:nvPr/>
        </p:nvGraphicFramePr>
        <p:xfrm>
          <a:off x="3309401" y="5739634"/>
          <a:ext cx="2026964" cy="2549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0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43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98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4979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TDD</a:t>
                      </a:r>
                      <a:endParaRPr lang="en-US" altLang="zh-CN" sz="1050" b="0" i="0" u="none" strike="noStrike" kern="1200" cap="none" spc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8415" marR="8415" marT="8415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S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D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S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/>
                      <a:r>
                        <a:rPr lang="en-GB" sz="1050" u="none" strike="noStrike" kern="1200" cap="none" spc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sym typeface="Helvetica Neue Light"/>
                        </a:rPr>
                        <a:t>U</a:t>
                      </a:r>
                      <a:endParaRPr lang="en-GB" sz="105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cs typeface="Arial" panose="020B0604020202020204" pitchFamily="34" charset="0"/>
                        <a:sym typeface="Helvetica Neue Light"/>
                      </a:endParaRPr>
                    </a:p>
                  </a:txBody>
                  <a:tcPr marL="7139" marR="7139" marT="713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文本框 108"/>
          <p:cNvSpPr txBox="1"/>
          <p:nvPr/>
        </p:nvSpPr>
        <p:spPr>
          <a:xfrm>
            <a:off x="1985117" y="5003963"/>
            <a:ext cx="4465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33705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rPr>
              <a:t>+</a:t>
            </a:r>
          </a:p>
        </p:txBody>
      </p:sp>
      <p:sp>
        <p:nvSpPr>
          <p:cNvPr id="95" name="PA-文本框 44"/>
          <p:cNvSpPr txBox="1"/>
          <p:nvPr/>
        </p:nvSpPr>
        <p:spPr>
          <a:xfrm>
            <a:off x="7460276" y="5021096"/>
            <a:ext cx="2454529" cy="8661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705" fontAlgn="auto">
              <a:lnSpc>
                <a:spcPct val="12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3.5G         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无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CA</a:t>
            </a:r>
          </a:p>
          <a:p>
            <a:pPr indent="-179705" fontAlgn="auto">
              <a:lnSpc>
                <a:spcPct val="12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3.5G+3.5G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带内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CA</a:t>
            </a:r>
          </a:p>
          <a:p>
            <a:pPr indent="-179705" fontAlgn="auto">
              <a:lnSpc>
                <a:spcPct val="120000"/>
              </a:lnSpc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3.5G+2.1G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带外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CA</a:t>
            </a:r>
          </a:p>
        </p:txBody>
      </p:sp>
      <p:sp>
        <p:nvSpPr>
          <p:cNvPr id="97" name="矩形 99"/>
          <p:cNvSpPr/>
          <p:nvPr/>
        </p:nvSpPr>
        <p:spPr>
          <a:xfrm>
            <a:off x="7512347" y="4626461"/>
            <a:ext cx="29182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灵活调度，下行载波按需组合</a:t>
            </a:r>
          </a:p>
        </p:txBody>
      </p:sp>
      <p:sp>
        <p:nvSpPr>
          <p:cNvPr id="99" name="PA-文本框 44"/>
          <p:cNvSpPr txBox="1"/>
          <p:nvPr/>
        </p:nvSpPr>
        <p:spPr>
          <a:xfrm>
            <a:off x="2334443" y="3927450"/>
            <a:ext cx="746596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超级上行和灵活下行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CA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，实现任意载波组合，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同时提供上下行极致体验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cxnSp>
        <p:nvCxnSpPr>
          <p:cNvPr id="105" name="肘形连接符 36"/>
          <p:cNvCxnSpPr>
            <a:cxnSpLocks/>
          </p:cNvCxnSpPr>
          <p:nvPr/>
        </p:nvCxnSpPr>
        <p:spPr>
          <a:xfrm flipV="1">
            <a:off x="2161309" y="5253794"/>
            <a:ext cx="5146715" cy="861694"/>
          </a:xfrm>
          <a:prstGeom prst="bentConnector3">
            <a:avLst>
              <a:gd name="adj1" fmla="val 76828"/>
            </a:avLst>
          </a:prstGeom>
          <a:ln w="22225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5000">
                  <a:srgbClr val="E60012"/>
                </a:gs>
              </a:gsLst>
              <a:lin ang="5400000" scaled="1"/>
            </a:gra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2588578" y="1821180"/>
            <a:ext cx="1473200" cy="668655"/>
            <a:chOff x="4216" y="3034"/>
            <a:chExt cx="2320" cy="1053"/>
          </a:xfrm>
        </p:grpSpPr>
        <p:sp>
          <p:nvSpPr>
            <p:cNvPr id="53" name="矩形 52"/>
            <p:cNvSpPr/>
            <p:nvPr/>
          </p:nvSpPr>
          <p:spPr>
            <a:xfrm>
              <a:off x="4314" y="3034"/>
              <a:ext cx="2060" cy="385"/>
            </a:xfrm>
            <a:prstGeom prst="rect">
              <a:avLst/>
            </a:prstGeom>
            <a:solidFill>
              <a:srgbClr val="F1F2F5"/>
            </a:solidFill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103"/>
            <p:cNvSpPr txBox="1"/>
            <p:nvPr/>
          </p:nvSpPr>
          <p:spPr>
            <a:xfrm>
              <a:off x="4216" y="3068"/>
              <a:ext cx="2321" cy="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0653" tIns="20653" rIns="20653" bIns="20653" numCol="1" spcCol="38100" rtlCol="0" anchor="t">
              <a:noAutofit/>
            </a:bodyPr>
            <a:lstStyle/>
            <a:p>
              <a:pPr algn="ctr" defTabSz="858520" hangingPunct="0">
                <a:defRPr/>
              </a:pPr>
              <a:r>
                <a:rPr lang="en-US" altLang="zh-CN" sz="11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uawei Sans Medium" panose="020C0603030203020204" pitchFamily="34" charset="0"/>
                  <a:sym typeface="微软雅黑" panose="020B0503020204020204" pitchFamily="34" charset="-122"/>
                </a:rPr>
                <a:t>3.5G 100MHz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314" y="3671"/>
              <a:ext cx="2060" cy="385"/>
            </a:xfrm>
            <a:prstGeom prst="rect">
              <a:avLst/>
            </a:prstGeom>
            <a:solidFill>
              <a:srgbClr val="F1F2F5"/>
            </a:solidFill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103"/>
            <p:cNvSpPr txBox="1"/>
            <p:nvPr/>
          </p:nvSpPr>
          <p:spPr>
            <a:xfrm>
              <a:off x="4387" y="3709"/>
              <a:ext cx="1955" cy="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0653" tIns="20653" rIns="20653" bIns="20653" numCol="1" spcCol="38100" rtlCol="0" anchor="t">
              <a:noAutofit/>
            </a:bodyPr>
            <a:lstStyle/>
            <a:p>
              <a:pPr algn="ctr" defTabSz="858520" hangingPunct="0">
                <a:buClrTx/>
                <a:buSzTx/>
                <a:buFontTx/>
                <a:defRPr/>
              </a:pPr>
              <a:r>
                <a:rPr lang="en-US" altLang="zh-CN" sz="11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uawei Sans Medium" panose="020C0603030203020204" pitchFamily="34" charset="0"/>
                  <a:sym typeface="微软雅黑" panose="020B0503020204020204" pitchFamily="34" charset="-122"/>
                </a:rPr>
                <a:t>2.1G 40MHz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643505" y="2880360"/>
            <a:ext cx="1308100" cy="244475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05887" y="2896365"/>
            <a:ext cx="1154036" cy="2092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buClrTx/>
              <a:buSzTx/>
              <a:buFontTx/>
              <a:defRPr/>
            </a:pPr>
            <a:r>
              <a:rPr lang="en-US" altLang="zh-CN" sz="11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3.5G 100MHz</a:t>
            </a:r>
          </a:p>
        </p:txBody>
      </p:sp>
      <p:sp>
        <p:nvSpPr>
          <p:cNvPr id="45" name="矩形 44"/>
          <p:cNvSpPr/>
          <p:nvPr/>
        </p:nvSpPr>
        <p:spPr>
          <a:xfrm>
            <a:off x="2643505" y="3258185"/>
            <a:ext cx="1308100" cy="244475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103"/>
          <p:cNvSpPr txBox="1"/>
          <p:nvPr/>
        </p:nvSpPr>
        <p:spPr>
          <a:xfrm>
            <a:off x="2778013" y="3283160"/>
            <a:ext cx="991403" cy="165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buClrTx/>
              <a:buSzTx/>
              <a:buFontTx/>
              <a:defRPr/>
            </a:pPr>
            <a:r>
              <a:rPr lang="en-US" altLang="zh-CN" sz="11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3.5G 100MHz</a:t>
            </a:r>
          </a:p>
        </p:txBody>
      </p:sp>
      <p:sp>
        <p:nvSpPr>
          <p:cNvPr id="47" name="文本框 103"/>
          <p:cNvSpPr txBox="1"/>
          <p:nvPr/>
        </p:nvSpPr>
        <p:spPr>
          <a:xfrm>
            <a:off x="886460" y="3122295"/>
            <a:ext cx="1373505" cy="271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下行载波聚合</a:t>
            </a:r>
          </a:p>
        </p:txBody>
      </p:sp>
      <p:sp>
        <p:nvSpPr>
          <p:cNvPr id="49" name="矩形 48"/>
          <p:cNvSpPr/>
          <p:nvPr/>
        </p:nvSpPr>
        <p:spPr>
          <a:xfrm>
            <a:off x="989965" y="2411095"/>
            <a:ext cx="116395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8520">
              <a:lnSpc>
                <a:spcPct val="120000"/>
              </a:lnSpc>
              <a:defRPr/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上下行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 defTabSz="858520">
              <a:lnSpc>
                <a:spcPct val="120000"/>
              </a:lnSpc>
              <a:defRPr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频段组合灵活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36495" y="1691640"/>
            <a:ext cx="1724025" cy="913130"/>
          </a:xfrm>
          <a:prstGeom prst="rect">
            <a:avLst/>
          </a:prstGeom>
          <a:noFill/>
          <a:ln w="6350" cap="flat" cmpd="sng" algn="ctr">
            <a:solidFill>
              <a:srgbClr val="666666">
                <a:lumMod val="40000"/>
                <a:lumOff val="6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858520">
              <a:defRPr/>
            </a:pPr>
            <a:endParaRPr lang="zh-CN" altLang="en-US" sz="16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103"/>
          <p:cNvSpPr txBox="1"/>
          <p:nvPr/>
        </p:nvSpPr>
        <p:spPr>
          <a:xfrm>
            <a:off x="951230" y="1889771"/>
            <a:ext cx="1241448" cy="20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上行超级上行</a:t>
            </a:r>
          </a:p>
        </p:txBody>
      </p:sp>
      <p:sp>
        <p:nvSpPr>
          <p:cNvPr id="59" name="矩形 58"/>
          <p:cNvSpPr/>
          <p:nvPr/>
        </p:nvSpPr>
        <p:spPr>
          <a:xfrm>
            <a:off x="2436495" y="2733675"/>
            <a:ext cx="1724025" cy="913130"/>
          </a:xfrm>
          <a:prstGeom prst="rect">
            <a:avLst/>
          </a:prstGeom>
          <a:noFill/>
          <a:ln w="6350" cap="flat" cmpd="sng" algn="ctr">
            <a:solidFill>
              <a:srgbClr val="666666">
                <a:lumMod val="40000"/>
                <a:lumOff val="6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858520">
              <a:defRPr/>
            </a:pPr>
            <a:endParaRPr lang="zh-CN" altLang="en-US" sz="16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281353" y="1790700"/>
            <a:ext cx="1473200" cy="668655"/>
            <a:chOff x="4216" y="3034"/>
            <a:chExt cx="2320" cy="1053"/>
          </a:xfrm>
        </p:grpSpPr>
        <p:sp>
          <p:nvSpPr>
            <p:cNvPr id="61" name="矩形 60"/>
            <p:cNvSpPr/>
            <p:nvPr/>
          </p:nvSpPr>
          <p:spPr>
            <a:xfrm>
              <a:off x="4314" y="3034"/>
              <a:ext cx="2060" cy="385"/>
            </a:xfrm>
            <a:prstGeom prst="rect">
              <a:avLst/>
            </a:prstGeom>
            <a:solidFill>
              <a:srgbClr val="F1F2F5"/>
            </a:solidFill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103"/>
            <p:cNvSpPr txBox="1"/>
            <p:nvPr/>
          </p:nvSpPr>
          <p:spPr>
            <a:xfrm>
              <a:off x="4216" y="3068"/>
              <a:ext cx="2321" cy="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0653" tIns="20653" rIns="20653" bIns="20653" numCol="1" spcCol="38100" rtlCol="0" anchor="t">
              <a:noAutofit/>
            </a:bodyPr>
            <a:lstStyle/>
            <a:p>
              <a:pPr algn="ctr" defTabSz="858520" hangingPunct="0">
                <a:buClrTx/>
                <a:buSzTx/>
                <a:buFontTx/>
                <a:defRPr/>
              </a:pPr>
              <a:r>
                <a:rPr lang="en-US" altLang="zh-CN" sz="11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uawei Sans Medium" panose="020C0603030203020204" pitchFamily="34" charset="0"/>
                  <a:sym typeface="微软雅黑" panose="020B0503020204020204" pitchFamily="34" charset="-122"/>
                </a:rPr>
                <a:t>3.5G 100MHz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4314" y="3671"/>
              <a:ext cx="2060" cy="385"/>
            </a:xfrm>
            <a:prstGeom prst="rect">
              <a:avLst/>
            </a:prstGeom>
            <a:solidFill>
              <a:srgbClr val="F1F2F5"/>
            </a:solidFill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103"/>
            <p:cNvSpPr txBox="1"/>
            <p:nvPr/>
          </p:nvSpPr>
          <p:spPr>
            <a:xfrm>
              <a:off x="4387" y="3709"/>
              <a:ext cx="1955" cy="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0653" tIns="20653" rIns="20653" bIns="20653" numCol="1" spcCol="38100" rtlCol="0" anchor="t">
              <a:noAutofit/>
            </a:bodyPr>
            <a:lstStyle/>
            <a:p>
              <a:pPr algn="ctr" defTabSz="858520" hangingPunct="0">
                <a:buClrTx/>
                <a:buSzTx/>
                <a:buFontTx/>
                <a:defRPr/>
              </a:pPr>
              <a:r>
                <a:rPr lang="en-US" altLang="zh-CN" sz="11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uawei Sans Medium" panose="020C0603030203020204" pitchFamily="34" charset="0"/>
                  <a:sym typeface="微软雅黑" panose="020B0503020204020204" pitchFamily="34" charset="-122"/>
                </a:rPr>
                <a:t>2.1G 40MHz</a:t>
              </a:r>
            </a:p>
          </p:txBody>
        </p:sp>
      </p:grpSp>
      <p:sp>
        <p:nvSpPr>
          <p:cNvPr id="101" name="矩形 100"/>
          <p:cNvSpPr/>
          <p:nvPr/>
        </p:nvSpPr>
        <p:spPr>
          <a:xfrm>
            <a:off x="8336280" y="2849880"/>
            <a:ext cx="1308100" cy="244475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398662" y="2865885"/>
            <a:ext cx="1154036" cy="2092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buClrTx/>
              <a:buSzTx/>
              <a:buFontTx/>
              <a:defRPr/>
            </a:pPr>
            <a:r>
              <a:rPr lang="en-US" altLang="zh-CN" sz="11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2.1G 40MHz</a:t>
            </a:r>
          </a:p>
        </p:txBody>
      </p:sp>
      <p:sp>
        <p:nvSpPr>
          <p:cNvPr id="103" name="矩形 102"/>
          <p:cNvSpPr/>
          <p:nvPr/>
        </p:nvSpPr>
        <p:spPr>
          <a:xfrm>
            <a:off x="8336280" y="3227705"/>
            <a:ext cx="1308100" cy="244475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470788" y="3252680"/>
            <a:ext cx="991403" cy="165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0653" tIns="20653" rIns="20653" bIns="20653" numCol="1" spcCol="38100" rtlCol="0" anchor="t">
            <a:noAutofit/>
          </a:bodyPr>
          <a:lstStyle/>
          <a:p>
            <a:pPr algn="ctr" defTabSz="858520" hangingPunct="0">
              <a:buClrTx/>
              <a:buSzTx/>
              <a:buFontTx/>
              <a:defRPr/>
            </a:pPr>
            <a:r>
              <a:rPr lang="en-US" altLang="zh-CN" sz="11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3.5G 100MHz</a:t>
            </a:r>
          </a:p>
        </p:txBody>
      </p:sp>
      <p:sp>
        <p:nvSpPr>
          <p:cNvPr id="106" name="矩形 105"/>
          <p:cNvSpPr/>
          <p:nvPr/>
        </p:nvSpPr>
        <p:spPr>
          <a:xfrm>
            <a:off x="8129270" y="1661160"/>
            <a:ext cx="1724025" cy="913130"/>
          </a:xfrm>
          <a:prstGeom prst="rect">
            <a:avLst/>
          </a:prstGeom>
          <a:noFill/>
          <a:ln w="6350" cap="flat" cmpd="sng" algn="ctr">
            <a:solidFill>
              <a:srgbClr val="666666">
                <a:lumMod val="40000"/>
                <a:lumOff val="6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858520">
              <a:defRPr/>
            </a:pPr>
            <a:endParaRPr lang="zh-CN" altLang="en-US" sz="16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129270" y="2703195"/>
            <a:ext cx="1724025" cy="913130"/>
          </a:xfrm>
          <a:prstGeom prst="rect">
            <a:avLst/>
          </a:prstGeom>
          <a:noFill/>
          <a:ln w="6350" cap="flat" cmpd="sng" algn="ctr">
            <a:solidFill>
              <a:srgbClr val="666666">
                <a:lumMod val="40000"/>
                <a:lumOff val="6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858520">
              <a:defRPr/>
            </a:pPr>
            <a:endParaRPr lang="zh-CN" altLang="en-US" sz="16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15" y="2522220"/>
            <a:ext cx="177165" cy="234950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1442085" y="4595495"/>
            <a:ext cx="1526540" cy="384810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103"/>
          <p:cNvSpPr txBox="1"/>
          <p:nvPr/>
        </p:nvSpPr>
        <p:spPr>
          <a:xfrm>
            <a:off x="1619591" y="4612573"/>
            <a:ext cx="1172019" cy="454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hangingPunct="0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Huawei Sans Medium" panose="020C0603030203020204" pitchFamily="34" charset="0"/>
                <a:sym typeface="微软雅黑" panose="020B0503020204020204" pitchFamily="34" charset="-122"/>
              </a:rPr>
              <a:t>超级上行</a:t>
            </a:r>
          </a:p>
        </p:txBody>
      </p:sp>
      <p:sp>
        <p:nvSpPr>
          <p:cNvPr id="117" name="矩形 116"/>
          <p:cNvSpPr/>
          <p:nvPr/>
        </p:nvSpPr>
        <p:spPr>
          <a:xfrm>
            <a:off x="1442085" y="5549265"/>
            <a:ext cx="1526540" cy="358140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PA-文本框 44"/>
          <p:cNvSpPr txBox="1"/>
          <p:nvPr/>
        </p:nvSpPr>
        <p:spPr>
          <a:xfrm>
            <a:off x="1547583" y="5562798"/>
            <a:ext cx="1227453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下行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14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14</a:t>
            </a:fld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690E454C-74DD-4BFD-B0BA-662B1208F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555480" y="1214755"/>
            <a:ext cx="1135380" cy="741600"/>
          </a:xfrm>
          <a:prstGeom prst="rect">
            <a:avLst/>
          </a:prstGeom>
          <a:solidFill>
            <a:srgbClr val="F1F2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000" b="1" kern="0" dirty="0"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5512" y="2070735"/>
            <a:ext cx="1135380" cy="1031240"/>
          </a:xfrm>
          <a:prstGeom prst="rect">
            <a:avLst/>
          </a:prstGeom>
          <a:solidFill>
            <a:srgbClr val="F1F2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000" b="1" kern="0" dirty="0"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959475" y="1214755"/>
            <a:ext cx="3182620" cy="741045"/>
          </a:xfrm>
          <a:prstGeom prst="rect">
            <a:avLst/>
          </a:prstGeom>
          <a:solidFill>
            <a:srgbClr val="F1F2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000" b="1" kern="0" dirty="0"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54395" y="2068830"/>
            <a:ext cx="3182620" cy="1031240"/>
          </a:xfrm>
          <a:prstGeom prst="rect">
            <a:avLst/>
          </a:prstGeom>
          <a:solidFill>
            <a:srgbClr val="F1F2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000" b="1" kern="0" dirty="0"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4087" y="438468"/>
            <a:ext cx="8043402" cy="430887"/>
          </a:xfrm>
        </p:spPr>
        <p:txBody>
          <a:bodyPr/>
          <a:lstStyle/>
          <a:p>
            <a:r>
              <a:rPr lang="en-US" altLang="zh-CN" dirty="0">
                <a:solidFill>
                  <a:srgbClr val="E60008"/>
                </a:solidFill>
              </a:rPr>
              <a:t>5G LAN</a:t>
            </a:r>
            <a:r>
              <a:rPr lang="zh-CN" altLang="en-US" dirty="0">
                <a:solidFill>
                  <a:srgbClr val="E60008"/>
                </a:solidFill>
              </a:rPr>
              <a:t>：</a:t>
            </a:r>
            <a:r>
              <a:rPr lang="zh-CN" altLang="en-US" dirty="0"/>
              <a:t>降低客户网络的升级成本</a:t>
            </a:r>
          </a:p>
        </p:txBody>
      </p:sp>
      <p:sp>
        <p:nvSpPr>
          <p:cNvPr id="6" name="矩形 5"/>
          <p:cNvSpPr/>
          <p:nvPr/>
        </p:nvSpPr>
        <p:spPr>
          <a:xfrm>
            <a:off x="757555" y="1246029"/>
            <a:ext cx="4730115" cy="195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4480" indent="-284480" defTabSz="910590" fontAlgn="auto">
              <a:lnSpc>
                <a:spcPts val="17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 LAN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可换固定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LAN(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，助力传统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网络无线化：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0530" lvl="1" indent="-179070" defTabSz="910590" fontAlgn="auto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支持二、三层互通，简化原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三层结构、简化布线，提高传输效率；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0530" lvl="1" indent="-179070" defTabSz="910590" fontAlgn="auto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支持多个虚拟局域网，业务安全隔离，内部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地址可重复；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0530" lvl="1" indent="-179070" defTabSz="910590" fontAlgn="auto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支持组播、广播；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0530" lvl="1" indent="-179070" defTabSz="910590" fontAlgn="auto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>
                <a:srgbClr val="E6001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QoS/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切片相结合，端到端保障业务质量。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4480" indent="-284480" defTabSz="910590" fontAlgn="auto">
              <a:lnSpc>
                <a:spcPts val="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4480" indent="-284480" defTabSz="910590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 LAN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可替换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WiFi/WLAN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（无线局域网），提高无线网络稳定性：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支持无线本地连接，且时延更低、抗干扰能力更强，稳定性更好；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ltGray">
          <a:xfrm>
            <a:off x="5966709" y="1224342"/>
            <a:ext cx="3156008" cy="7309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多租户并存，安全隔离，替代局域物理专网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支持二层、三层本地交换，固定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，替代固定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</a:t>
            </a:r>
          </a:p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支持无线本地连接，替代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WLAN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ltGray">
          <a:xfrm>
            <a:off x="5974945" y="2070507"/>
            <a:ext cx="3147772" cy="10327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支持跨域互联，替代专网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支持随时随地接入，替代专线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数据不出运营商，更安全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 LAN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间按需互通，更灵活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ts val="1500"/>
              </a:lnSpc>
              <a:buClr>
                <a:srgbClr val="E60012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统一控制面板，私网业务连接性更优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 bwMode="ltGray">
          <a:xfrm>
            <a:off x="9497100" y="1224342"/>
            <a:ext cx="1291389" cy="730922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替代传统</a:t>
            </a: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</a:p>
        </p:txBody>
      </p:sp>
      <p:sp>
        <p:nvSpPr>
          <p:cNvPr id="17" name="矩形: 圆角 16"/>
          <p:cNvSpPr/>
          <p:nvPr/>
        </p:nvSpPr>
        <p:spPr bwMode="ltGray">
          <a:xfrm>
            <a:off x="9491303" y="2096375"/>
            <a:ext cx="1323797" cy="1032163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替代传统</a:t>
            </a: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广域网</a:t>
            </a:r>
          </a:p>
        </p:txBody>
      </p:sp>
      <p:sp>
        <p:nvSpPr>
          <p:cNvPr id="19" name="文本占位符 3"/>
          <p:cNvSpPr txBox="1"/>
          <p:nvPr/>
        </p:nvSpPr>
        <p:spPr>
          <a:xfrm>
            <a:off x="11096625" y="1915160"/>
            <a:ext cx="410210" cy="8534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r>
              <a:rPr lang="en-US" altLang="zh-CN" sz="1000" dirty="0"/>
              <a:t>ALL IN ONE</a:t>
            </a:r>
            <a:endParaRPr lang="zh-CN" altLang="en-US" sz="1000" dirty="0"/>
          </a:p>
        </p:txBody>
      </p:sp>
      <p:sp>
        <p:nvSpPr>
          <p:cNvPr id="109" name="右大括号 108"/>
          <p:cNvSpPr/>
          <p:nvPr/>
        </p:nvSpPr>
        <p:spPr>
          <a:xfrm>
            <a:off x="10748010" y="1224280"/>
            <a:ext cx="250825" cy="1868805"/>
          </a:xfrm>
          <a:prstGeom prst="rightBrace">
            <a:avLst>
              <a:gd name="adj1" fmla="val 37955"/>
              <a:gd name="adj2" fmla="val 50050"/>
            </a:avLst>
          </a:prstGeom>
          <a:noFill/>
          <a:ln w="6350" cap="flat" cmpd="sng" algn="ctr">
            <a:solidFill>
              <a:srgbClr val="E6001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5" name="图片 2094" descr="物联网产品高层主打胶片 PPT - 3-5章-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1412240"/>
            <a:ext cx="281940" cy="328930"/>
          </a:xfrm>
          <a:prstGeom prst="rect">
            <a:avLst/>
          </a:prstGeom>
        </p:spPr>
      </p:pic>
      <p:pic>
        <p:nvPicPr>
          <p:cNvPr id="28" name="图片 27" descr="物联网产品高层主打胶片 PPT - 3-5章-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2419985"/>
            <a:ext cx="281940" cy="328930"/>
          </a:xfrm>
          <a:prstGeom prst="rect">
            <a:avLst/>
          </a:prstGeom>
        </p:spPr>
      </p:pic>
      <p:pic>
        <p:nvPicPr>
          <p:cNvPr id="308" name="图片 3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B596BCBF-C554-47B0-B3A0-77CAEA095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89" y="3429000"/>
            <a:ext cx="2348483" cy="2014389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8EB349E9-9187-4D9D-95F8-7024D1E76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797" y="3428998"/>
            <a:ext cx="2642710" cy="1237299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6E33EBFE-D86F-4BA0-ABA1-0B51F7ECB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204" y="3431129"/>
            <a:ext cx="2639130" cy="1237298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7DD498F8-9CF8-43A2-A70D-CBE0DD97A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531" y="3429000"/>
            <a:ext cx="2526147" cy="1237297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BD8DE377-E065-4DB6-A738-F5FF3CF65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373" y="5100906"/>
            <a:ext cx="2638133" cy="1237298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ED9102DB-1095-4900-902A-DA3A2B9C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5204" y="5100906"/>
            <a:ext cx="2638132" cy="1237298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EE31C0BE-E51F-4667-BC78-A283B4012F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9035" y="5100906"/>
            <a:ext cx="2519644" cy="1237296"/>
          </a:xfrm>
          <a:prstGeom prst="rect">
            <a:avLst/>
          </a:prstGeom>
        </p:spPr>
      </p:pic>
      <p:sp>
        <p:nvSpPr>
          <p:cNvPr id="309" name="矩形 308">
            <a:extLst>
              <a:ext uri="{FF2B5EF4-FFF2-40B4-BE49-F238E27FC236}">
                <a16:creationId xmlns:a16="http://schemas.microsoft.com/office/drawing/2014/main" id="{992CF784-7D2A-4BC0-9440-6813BEC990CB}"/>
              </a:ext>
            </a:extLst>
          </p:cNvPr>
          <p:cNvSpPr/>
          <p:nvPr/>
        </p:nvSpPr>
        <p:spPr bwMode="ltGray">
          <a:xfrm>
            <a:off x="769789" y="5446494"/>
            <a:ext cx="2348483" cy="8917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ts val="1500"/>
              </a:lnSpc>
              <a:buClr>
                <a:srgbClr val="E60012"/>
              </a:buClr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1500"/>
              </a:lnSpc>
              <a:buClr>
                <a:srgbClr val="E60012"/>
              </a:buClr>
            </a:pP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1500"/>
              </a:lnSpc>
              <a:buClr>
                <a:srgbClr val="E60012"/>
              </a:buClr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 LAN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2B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中有着广泛的应用场景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FB9CAAD5-5E76-43D1-9EFB-F67778B76D4E}"/>
              </a:ext>
            </a:extLst>
          </p:cNvPr>
          <p:cNvCxnSpPr/>
          <p:nvPr/>
        </p:nvCxnSpPr>
        <p:spPr>
          <a:xfrm>
            <a:off x="841797" y="6250704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42">
            <a:extLst>
              <a:ext uri="{FF2B5EF4-FFF2-40B4-BE49-F238E27FC236}">
                <a16:creationId xmlns:a16="http://schemas.microsoft.com/office/drawing/2014/main" id="{189D02A8-7333-4C62-BA67-9785F36EB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308" name="图片 3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54D98C2-6653-43F6-A9C5-B4E4F7F876CA}"/>
              </a:ext>
            </a:extLst>
          </p:cNvPr>
          <p:cNvSpPr/>
          <p:nvPr/>
        </p:nvSpPr>
        <p:spPr>
          <a:xfrm>
            <a:off x="585411" y="1058852"/>
            <a:ext cx="663317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最高可达</a:t>
            </a:r>
            <a:r>
              <a:rPr lang="en-US" altLang="zh-CN" sz="1700" b="1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7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7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99.99%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的低时延高可靠性</a:t>
            </a:r>
          </a:p>
        </p:txBody>
      </p:sp>
      <p:sp>
        <p:nvSpPr>
          <p:cNvPr id="31" name="文本占位符 3">
            <a:extLst>
              <a:ext uri="{FF2B5EF4-FFF2-40B4-BE49-F238E27FC236}">
                <a16:creationId xmlns:a16="http://schemas.microsoft.com/office/drawing/2014/main" id="{E277C9A6-5D44-460E-B191-5BE60D683701}"/>
              </a:ext>
            </a:extLst>
          </p:cNvPr>
          <p:cNvSpPr txBox="1"/>
          <p:nvPr/>
        </p:nvSpPr>
        <p:spPr>
          <a:xfrm>
            <a:off x="626947" y="447993"/>
            <a:ext cx="91870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E60008"/>
                </a:solidFill>
              </a:rPr>
              <a:t>超</a:t>
            </a:r>
            <a:r>
              <a:rPr lang="zh-CN" altLang="en-US" sz="2800" b="1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低时延可靠性：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助力工厂远程控制及自动化控制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034701DB-C209-429D-8A3A-9BF2EA7D49A2}"/>
              </a:ext>
            </a:extLst>
          </p:cNvPr>
          <p:cNvSpPr/>
          <p:nvPr/>
        </p:nvSpPr>
        <p:spPr bwMode="auto">
          <a:xfrm>
            <a:off x="611189" y="4221088"/>
            <a:ext cx="4961102" cy="315367"/>
          </a:xfrm>
          <a:custGeom>
            <a:avLst/>
            <a:gdLst>
              <a:gd name="T0" fmla="*/ 1128 w 1128"/>
              <a:gd name="T1" fmla="*/ 12 h 92"/>
              <a:gd name="T2" fmla="*/ 1116 w 1128"/>
              <a:gd name="T3" fmla="*/ 0 h 92"/>
              <a:gd name="T4" fmla="*/ 12 w 1128"/>
              <a:gd name="T5" fmla="*/ 0 h 92"/>
              <a:gd name="T6" fmla="*/ 0 w 1128"/>
              <a:gd name="T7" fmla="*/ 12 h 92"/>
              <a:gd name="T8" fmla="*/ 0 w 1128"/>
              <a:gd name="T9" fmla="*/ 80 h 92"/>
              <a:gd name="T10" fmla="*/ 12 w 1128"/>
              <a:gd name="T11" fmla="*/ 92 h 92"/>
              <a:gd name="T12" fmla="*/ 1116 w 1128"/>
              <a:gd name="T13" fmla="*/ 92 h 92"/>
              <a:gd name="T14" fmla="*/ 1128 w 1128"/>
              <a:gd name="T15" fmla="*/ 80 h 92"/>
              <a:gd name="T16" fmla="*/ 1128 w 1128"/>
              <a:gd name="T17" fmla="*/ 1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8" h="92">
                <a:moveTo>
                  <a:pt x="1128" y="12"/>
                </a:moveTo>
                <a:cubicBezTo>
                  <a:pt x="1128" y="5"/>
                  <a:pt x="1123" y="0"/>
                  <a:pt x="111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2"/>
                  <a:pt x="12" y="92"/>
                </a:cubicBezTo>
                <a:cubicBezTo>
                  <a:pt x="1116" y="92"/>
                  <a:pt x="1116" y="92"/>
                  <a:pt x="1116" y="92"/>
                </a:cubicBezTo>
                <a:cubicBezTo>
                  <a:pt x="1123" y="92"/>
                  <a:pt x="1128" y="87"/>
                  <a:pt x="1128" y="80"/>
                </a:cubicBezTo>
                <a:lnTo>
                  <a:pt x="1128" y="12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1061D13-EBE5-4C16-B0B5-D84BB1C20C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0" y="4605602"/>
            <a:ext cx="4958346" cy="141608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0991713-3377-4D3E-9E29-4BDCE31F1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48" y="4802730"/>
            <a:ext cx="646853" cy="75053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E8D70242-68BD-4803-8230-7671969B72ED}"/>
              </a:ext>
            </a:extLst>
          </p:cNvPr>
          <p:cNvSpPr/>
          <p:nvPr/>
        </p:nvSpPr>
        <p:spPr bwMode="auto">
          <a:xfrm>
            <a:off x="6590033" y="4231403"/>
            <a:ext cx="4961102" cy="315367"/>
          </a:xfrm>
          <a:custGeom>
            <a:avLst/>
            <a:gdLst>
              <a:gd name="T0" fmla="*/ 1128 w 1128"/>
              <a:gd name="T1" fmla="*/ 12 h 92"/>
              <a:gd name="T2" fmla="*/ 1116 w 1128"/>
              <a:gd name="T3" fmla="*/ 0 h 92"/>
              <a:gd name="T4" fmla="*/ 12 w 1128"/>
              <a:gd name="T5" fmla="*/ 0 h 92"/>
              <a:gd name="T6" fmla="*/ 0 w 1128"/>
              <a:gd name="T7" fmla="*/ 12 h 92"/>
              <a:gd name="T8" fmla="*/ 0 w 1128"/>
              <a:gd name="T9" fmla="*/ 80 h 92"/>
              <a:gd name="T10" fmla="*/ 12 w 1128"/>
              <a:gd name="T11" fmla="*/ 92 h 92"/>
              <a:gd name="T12" fmla="*/ 1116 w 1128"/>
              <a:gd name="T13" fmla="*/ 92 h 92"/>
              <a:gd name="T14" fmla="*/ 1128 w 1128"/>
              <a:gd name="T15" fmla="*/ 80 h 92"/>
              <a:gd name="T16" fmla="*/ 1128 w 1128"/>
              <a:gd name="T17" fmla="*/ 1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8" h="92">
                <a:moveTo>
                  <a:pt x="1128" y="12"/>
                </a:moveTo>
                <a:cubicBezTo>
                  <a:pt x="1128" y="5"/>
                  <a:pt x="1123" y="0"/>
                  <a:pt x="111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2"/>
                  <a:pt x="12" y="92"/>
                </a:cubicBezTo>
                <a:cubicBezTo>
                  <a:pt x="1116" y="92"/>
                  <a:pt x="1116" y="92"/>
                  <a:pt x="1116" y="92"/>
                </a:cubicBezTo>
                <a:cubicBezTo>
                  <a:pt x="1123" y="92"/>
                  <a:pt x="1128" y="87"/>
                  <a:pt x="1128" y="80"/>
                </a:cubicBezTo>
                <a:lnTo>
                  <a:pt x="1128" y="12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2A05C5DB-E4E8-47D5-BD80-FBC7389FF836}"/>
              </a:ext>
            </a:extLst>
          </p:cNvPr>
          <p:cNvSpPr txBox="1"/>
          <p:nvPr/>
        </p:nvSpPr>
        <p:spPr>
          <a:xfrm>
            <a:off x="1723588" y="4273670"/>
            <a:ext cx="273630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1500" dirty="0">
                <a:solidFill>
                  <a:schemeClr val="bg1"/>
                </a:solidFill>
              </a:rPr>
              <a:t>典型场景：远程控制、</a:t>
            </a:r>
            <a:r>
              <a:rPr lang="en-US" altLang="zh-CN" sz="1500" dirty="0">
                <a:solidFill>
                  <a:schemeClr val="bg1"/>
                </a:solidFill>
              </a:rPr>
              <a:t>AGV</a:t>
            </a:r>
            <a:r>
              <a:rPr lang="zh-CN" altLang="en-US" sz="1500" dirty="0">
                <a:solidFill>
                  <a:schemeClr val="bg1"/>
                </a:solidFill>
              </a:rPr>
              <a:t>等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07F9E6D8-7C1F-41C9-B9C1-E93E3E9035C2}"/>
              </a:ext>
            </a:extLst>
          </p:cNvPr>
          <p:cNvSpPr txBox="1"/>
          <p:nvPr/>
        </p:nvSpPr>
        <p:spPr>
          <a:xfrm>
            <a:off x="8243180" y="4277092"/>
            <a:ext cx="165441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1500" dirty="0">
                <a:solidFill>
                  <a:schemeClr val="bg1"/>
                </a:solidFill>
              </a:rPr>
              <a:t>解决网络关键需求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A4703AA7-4C9F-4367-BE8A-51BD332C03F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3807229"/>
              </p:ext>
            </p:extLst>
          </p:nvPr>
        </p:nvGraphicFramePr>
        <p:xfrm>
          <a:off x="6590033" y="4605602"/>
          <a:ext cx="4961102" cy="1416083"/>
        </p:xfrm>
        <a:graphic>
          <a:graphicData uri="http://schemas.openxmlformats.org/drawingml/2006/table">
            <a:tbl>
              <a:tblPr>
                <a:tableStyleId>{69D073F8-1565-44D7-B386-08B59EADF2EE}</a:tableStyleId>
              </a:tblPr>
              <a:tblGrid>
                <a:gridCol w="1286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6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  <a:endParaRPr lang="zh-CN" altLang="en-US" sz="13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时延</a:t>
                      </a:r>
                      <a:endParaRPr lang="zh-CN" altLang="en-US" sz="13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带宽</a:t>
                      </a:r>
                      <a:endParaRPr lang="zh-CN" altLang="en-US" sz="13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3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视频回传</a:t>
                      </a:r>
                      <a:endParaRPr lang="zh-CN" alt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&lt;=30</a:t>
                      </a:r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</a:t>
                      </a:r>
                      <a:b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&lt;=50</a:t>
                      </a:r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30-100Mbps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PLC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&lt;=12</a:t>
                      </a:r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</a:t>
                      </a:r>
                      <a:b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&lt;=48</a:t>
                      </a:r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50-100Mbps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AGV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&lt;50ms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10-20Mbps</a:t>
                      </a:r>
                      <a:endParaRPr 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F2C4A4ED-2448-44AA-A5C1-C60D463337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86" y="4876857"/>
            <a:ext cx="1440160" cy="889958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0BE31465-ADA4-4FB1-8F7D-A114F9BEDC6C}"/>
              </a:ext>
            </a:extLst>
          </p:cNvPr>
          <p:cNvGrpSpPr/>
          <p:nvPr/>
        </p:nvGrpSpPr>
        <p:grpSpPr>
          <a:xfrm>
            <a:off x="835557" y="5027888"/>
            <a:ext cx="2457324" cy="585648"/>
            <a:chOff x="1628775" y="4359275"/>
            <a:chExt cx="5202238" cy="123983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25EEA80-ADCA-46A5-9C3E-023AF9E6E836}"/>
                </a:ext>
              </a:extLst>
            </p:cNvPr>
            <p:cNvGrpSpPr/>
            <p:nvPr/>
          </p:nvGrpSpPr>
          <p:grpSpPr>
            <a:xfrm>
              <a:off x="5643563" y="4433888"/>
              <a:ext cx="1187450" cy="1165225"/>
              <a:chOff x="5643563" y="4433888"/>
              <a:chExt cx="1187450" cy="1165225"/>
            </a:xfrm>
          </p:grpSpPr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7017491-8190-4529-AF46-0006E3AF9015}"/>
                  </a:ext>
                </a:extLst>
              </p:cNvPr>
              <p:cNvSpPr/>
              <p:nvPr/>
            </p:nvSpPr>
            <p:spPr bwMode="auto">
              <a:xfrm>
                <a:off x="5643563" y="4433888"/>
                <a:ext cx="1187450" cy="1165225"/>
              </a:xfrm>
              <a:custGeom>
                <a:avLst/>
                <a:gdLst>
                  <a:gd name="T0" fmla="*/ 297 w 315"/>
                  <a:gd name="T1" fmla="*/ 307 h 307"/>
                  <a:gd name="T2" fmla="*/ 19 w 315"/>
                  <a:gd name="T3" fmla="*/ 307 h 307"/>
                  <a:gd name="T4" fmla="*/ 0 w 315"/>
                  <a:gd name="T5" fmla="*/ 288 h 307"/>
                  <a:gd name="T6" fmla="*/ 0 w 315"/>
                  <a:gd name="T7" fmla="*/ 19 h 307"/>
                  <a:gd name="T8" fmla="*/ 19 w 315"/>
                  <a:gd name="T9" fmla="*/ 0 h 307"/>
                  <a:gd name="T10" fmla="*/ 297 w 315"/>
                  <a:gd name="T11" fmla="*/ 0 h 307"/>
                  <a:gd name="T12" fmla="*/ 315 w 315"/>
                  <a:gd name="T13" fmla="*/ 19 h 307"/>
                  <a:gd name="T14" fmla="*/ 315 w 315"/>
                  <a:gd name="T15" fmla="*/ 288 h 307"/>
                  <a:gd name="T16" fmla="*/ 297 w 315"/>
                  <a:gd name="T17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307">
                    <a:moveTo>
                      <a:pt x="297" y="307"/>
                    </a:moveTo>
                    <a:cubicBezTo>
                      <a:pt x="19" y="307"/>
                      <a:pt x="19" y="307"/>
                      <a:pt x="19" y="307"/>
                    </a:cubicBezTo>
                    <a:cubicBezTo>
                      <a:pt x="9" y="307"/>
                      <a:pt x="0" y="299"/>
                      <a:pt x="0" y="28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297" y="0"/>
                      <a:pt x="297" y="0"/>
                      <a:pt x="297" y="0"/>
                    </a:cubicBezTo>
                    <a:cubicBezTo>
                      <a:pt x="307" y="0"/>
                      <a:pt x="315" y="8"/>
                      <a:pt x="315" y="19"/>
                    </a:cubicBezTo>
                    <a:cubicBezTo>
                      <a:pt x="315" y="288"/>
                      <a:pt x="315" y="288"/>
                      <a:pt x="315" y="288"/>
                    </a:cubicBezTo>
                    <a:cubicBezTo>
                      <a:pt x="315" y="299"/>
                      <a:pt x="307" y="307"/>
                      <a:pt x="297" y="30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Rectangle 6">
                <a:extLst>
                  <a:ext uri="{FF2B5EF4-FFF2-40B4-BE49-F238E27FC236}">
                    <a16:creationId xmlns:a16="http://schemas.microsoft.com/office/drawing/2014/main" id="{4EEFC69C-D55B-4B01-B888-B75982686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5243513"/>
                <a:ext cx="217488" cy="219075"/>
              </a:xfrm>
              <a:prstGeom prst="rect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7">
                <a:extLst>
                  <a:ext uri="{FF2B5EF4-FFF2-40B4-BE49-F238E27FC236}">
                    <a16:creationId xmlns:a16="http://schemas.microsoft.com/office/drawing/2014/main" id="{58100861-B28E-4707-987F-0ABF41104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9338" y="5243513"/>
                <a:ext cx="219075" cy="219075"/>
              </a:xfrm>
              <a:prstGeom prst="rect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8">
                <a:extLst>
                  <a:ext uri="{FF2B5EF4-FFF2-40B4-BE49-F238E27FC236}">
                    <a16:creationId xmlns:a16="http://schemas.microsoft.com/office/drawing/2014/main" id="{5E514F79-D3F7-4B49-A27D-68D92B4A9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9063" y="5243513"/>
                <a:ext cx="219075" cy="219075"/>
              </a:xfrm>
              <a:prstGeom prst="rect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9">
                <a:extLst>
                  <a:ext uri="{FF2B5EF4-FFF2-40B4-BE49-F238E27FC236}">
                    <a16:creationId xmlns:a16="http://schemas.microsoft.com/office/drawing/2014/main" id="{1C5DB530-B969-4AB1-8BAE-EDACBFE1B60C}"/>
                  </a:ext>
                </a:extLst>
              </p:cNvPr>
              <p:cNvSpPr/>
              <p:nvPr/>
            </p:nvSpPr>
            <p:spPr bwMode="auto">
              <a:xfrm>
                <a:off x="5900738" y="4602163"/>
                <a:ext cx="161925" cy="428625"/>
              </a:xfrm>
              <a:custGeom>
                <a:avLst/>
                <a:gdLst>
                  <a:gd name="T0" fmla="*/ 0 w 102"/>
                  <a:gd name="T1" fmla="*/ 119 h 270"/>
                  <a:gd name="T2" fmla="*/ 102 w 102"/>
                  <a:gd name="T3" fmla="*/ 119 h 270"/>
                  <a:gd name="T4" fmla="*/ 102 w 102"/>
                  <a:gd name="T5" fmla="*/ 0 h 270"/>
                  <a:gd name="T6" fmla="*/ 0 w 102"/>
                  <a:gd name="T7" fmla="*/ 0 h 270"/>
                  <a:gd name="T8" fmla="*/ 0 w 102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70">
                    <a:moveTo>
                      <a:pt x="0" y="119"/>
                    </a:moveTo>
                    <a:lnTo>
                      <a:pt x="102" y="119"/>
                    </a:lnTo>
                    <a:lnTo>
                      <a:pt x="102" y="0"/>
                    </a:lnTo>
                    <a:lnTo>
                      <a:pt x="0" y="0"/>
                    </a:lnTo>
                    <a:lnTo>
                      <a:pt x="0" y="270"/>
                    </a:lnTo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0">
                <a:extLst>
                  <a:ext uri="{FF2B5EF4-FFF2-40B4-BE49-F238E27FC236}">
                    <a16:creationId xmlns:a16="http://schemas.microsoft.com/office/drawing/2014/main" id="{B58A3F53-6DA0-4D6A-9A69-F83371768005}"/>
                  </a:ext>
                </a:extLst>
              </p:cNvPr>
              <p:cNvSpPr/>
              <p:nvPr/>
            </p:nvSpPr>
            <p:spPr bwMode="auto">
              <a:xfrm>
                <a:off x="6142038" y="4594225"/>
                <a:ext cx="180975" cy="436563"/>
              </a:xfrm>
              <a:custGeom>
                <a:avLst/>
                <a:gdLst>
                  <a:gd name="T0" fmla="*/ 0 w 114"/>
                  <a:gd name="T1" fmla="*/ 0 h 275"/>
                  <a:gd name="T2" fmla="*/ 0 w 114"/>
                  <a:gd name="T3" fmla="*/ 275 h 275"/>
                  <a:gd name="T4" fmla="*/ 114 w 114"/>
                  <a:gd name="T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4" h="275">
                    <a:moveTo>
                      <a:pt x="0" y="0"/>
                    </a:moveTo>
                    <a:lnTo>
                      <a:pt x="0" y="275"/>
                    </a:lnTo>
                    <a:lnTo>
                      <a:pt x="114" y="275"/>
                    </a:lnTo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1">
                <a:extLst>
                  <a:ext uri="{FF2B5EF4-FFF2-40B4-BE49-F238E27FC236}">
                    <a16:creationId xmlns:a16="http://schemas.microsoft.com/office/drawing/2014/main" id="{51D1D955-044D-483A-8D96-08C82AAE6B44}"/>
                  </a:ext>
                </a:extLst>
              </p:cNvPr>
              <p:cNvSpPr/>
              <p:nvPr/>
            </p:nvSpPr>
            <p:spPr bwMode="auto">
              <a:xfrm>
                <a:off x="6397625" y="4594225"/>
                <a:ext cx="180975" cy="436563"/>
              </a:xfrm>
              <a:custGeom>
                <a:avLst/>
                <a:gdLst>
                  <a:gd name="T0" fmla="*/ 114 w 114"/>
                  <a:gd name="T1" fmla="*/ 0 h 275"/>
                  <a:gd name="T2" fmla="*/ 0 w 114"/>
                  <a:gd name="T3" fmla="*/ 0 h 275"/>
                  <a:gd name="T4" fmla="*/ 0 w 114"/>
                  <a:gd name="T5" fmla="*/ 275 h 275"/>
                  <a:gd name="T6" fmla="*/ 114 w 114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275">
                    <a:moveTo>
                      <a:pt x="114" y="0"/>
                    </a:moveTo>
                    <a:lnTo>
                      <a:pt x="0" y="0"/>
                    </a:lnTo>
                    <a:lnTo>
                      <a:pt x="0" y="275"/>
                    </a:lnTo>
                    <a:lnTo>
                      <a:pt x="114" y="275"/>
                    </a:lnTo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114DA4B-4E47-42A0-BAB4-A64A19E28226}"/>
                </a:ext>
              </a:extLst>
            </p:cNvPr>
            <p:cNvGrpSpPr/>
            <p:nvPr/>
          </p:nvGrpSpPr>
          <p:grpSpPr>
            <a:xfrm>
              <a:off x="1628775" y="4359275"/>
              <a:ext cx="1236663" cy="1239838"/>
              <a:chOff x="1628775" y="4359275"/>
              <a:chExt cx="1236663" cy="1239838"/>
            </a:xfrm>
          </p:grpSpPr>
          <p:sp>
            <p:nvSpPr>
              <p:cNvPr id="54" name="Freeform 12">
                <a:extLst>
                  <a:ext uri="{FF2B5EF4-FFF2-40B4-BE49-F238E27FC236}">
                    <a16:creationId xmlns:a16="http://schemas.microsoft.com/office/drawing/2014/main" id="{9BCF8250-493C-4A0A-A63B-1A755928573E}"/>
                  </a:ext>
                </a:extLst>
              </p:cNvPr>
              <p:cNvSpPr/>
              <p:nvPr/>
            </p:nvSpPr>
            <p:spPr bwMode="auto">
              <a:xfrm>
                <a:off x="1628775" y="4359275"/>
                <a:ext cx="1236663" cy="120650"/>
              </a:xfrm>
              <a:custGeom>
                <a:avLst/>
                <a:gdLst>
                  <a:gd name="T0" fmla="*/ 0 w 779"/>
                  <a:gd name="T1" fmla="*/ 0 h 76"/>
                  <a:gd name="T2" fmla="*/ 251 w 779"/>
                  <a:gd name="T3" fmla="*/ 0 h 76"/>
                  <a:gd name="T4" fmla="*/ 251 w 779"/>
                  <a:gd name="T5" fmla="*/ 76 h 76"/>
                  <a:gd name="T6" fmla="*/ 522 w 779"/>
                  <a:gd name="T7" fmla="*/ 76 h 76"/>
                  <a:gd name="T8" fmla="*/ 522 w 779"/>
                  <a:gd name="T9" fmla="*/ 0 h 76"/>
                  <a:gd name="T10" fmla="*/ 779 w 779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76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"/>
                    </a:lnTo>
                    <a:lnTo>
                      <a:pt x="522" y="76"/>
                    </a:lnTo>
                    <a:lnTo>
                      <a:pt x="522" y="0"/>
                    </a:lnTo>
                    <a:lnTo>
                      <a:pt x="779" y="0"/>
                    </a:lnTo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Line 13">
                <a:extLst>
                  <a:ext uri="{FF2B5EF4-FFF2-40B4-BE49-F238E27FC236}">
                    <a16:creationId xmlns:a16="http://schemas.microsoft.com/office/drawing/2014/main" id="{92C89A8D-0683-4AB2-BF10-82023231B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213" y="4479925"/>
                <a:ext cx="0" cy="209550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Line 14">
                <a:extLst>
                  <a:ext uri="{FF2B5EF4-FFF2-40B4-BE49-F238E27FC236}">
                    <a16:creationId xmlns:a16="http://schemas.microsoft.com/office/drawing/2014/main" id="{2C3C75E3-77B2-45A7-8A61-AF51AE2AC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4413" y="4479925"/>
                <a:ext cx="0" cy="209550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2BB1F322-4AFC-4F2F-A41A-E974921ABA16}"/>
                  </a:ext>
                </a:extLst>
              </p:cNvPr>
              <p:cNvSpPr/>
              <p:nvPr/>
            </p:nvSpPr>
            <p:spPr bwMode="auto">
              <a:xfrm>
                <a:off x="2081213" y="4689475"/>
                <a:ext cx="331788" cy="571500"/>
              </a:xfrm>
              <a:custGeom>
                <a:avLst/>
                <a:gdLst>
                  <a:gd name="T0" fmla="*/ 88 w 88"/>
                  <a:gd name="T1" fmla="*/ 151 h 151"/>
                  <a:gd name="T2" fmla="*/ 0 w 88"/>
                  <a:gd name="T3" fmla="*/ 151 h 151"/>
                  <a:gd name="T4" fmla="*/ 0 w 88"/>
                  <a:gd name="T5" fmla="*/ 42 h 151"/>
                  <a:gd name="T6" fmla="*/ 42 w 88"/>
                  <a:gd name="T7" fmla="*/ 0 h 151"/>
                  <a:gd name="T8" fmla="*/ 46 w 88"/>
                  <a:gd name="T9" fmla="*/ 0 h 151"/>
                  <a:gd name="T10" fmla="*/ 88 w 88"/>
                  <a:gd name="T11" fmla="*/ 42 h 151"/>
                  <a:gd name="T12" fmla="*/ 88 w 88"/>
                  <a:gd name="T1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51">
                    <a:moveTo>
                      <a:pt x="88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0"/>
                      <a:pt x="88" y="19"/>
                      <a:pt x="88" y="42"/>
                    </a:cubicBezTo>
                    <a:lnTo>
                      <a:pt x="88" y="151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Line 16">
                <a:extLst>
                  <a:ext uri="{FF2B5EF4-FFF2-40B4-BE49-F238E27FC236}">
                    <a16:creationId xmlns:a16="http://schemas.microsoft.com/office/drawing/2014/main" id="{46978D1E-1F46-43CB-8C60-A79E63E85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4886325"/>
                <a:ext cx="331788" cy="0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E44A2E01-D5D6-4961-97DF-15C99E9B54E2}"/>
                  </a:ext>
                </a:extLst>
              </p:cNvPr>
              <p:cNvSpPr/>
              <p:nvPr/>
            </p:nvSpPr>
            <p:spPr bwMode="auto">
              <a:xfrm>
                <a:off x="1925638" y="4976813"/>
                <a:ext cx="320675" cy="622300"/>
              </a:xfrm>
              <a:custGeom>
                <a:avLst/>
                <a:gdLst>
                  <a:gd name="T0" fmla="*/ 85 w 85"/>
                  <a:gd name="T1" fmla="*/ 0 h 164"/>
                  <a:gd name="T2" fmla="*/ 85 w 85"/>
                  <a:gd name="T3" fmla="*/ 75 h 164"/>
                  <a:gd name="T4" fmla="*/ 60 w 85"/>
                  <a:gd name="T5" fmla="*/ 105 h 164"/>
                  <a:gd name="T6" fmla="*/ 54 w 85"/>
                  <a:gd name="T7" fmla="*/ 132 h 164"/>
                  <a:gd name="T8" fmla="*/ 69 w 85"/>
                  <a:gd name="T9" fmla="*/ 164 h 164"/>
                  <a:gd name="T10" fmla="*/ 28 w 85"/>
                  <a:gd name="T11" fmla="*/ 164 h 164"/>
                  <a:gd name="T12" fmla="*/ 28 w 85"/>
                  <a:gd name="T13" fmla="*/ 94 h 164"/>
                  <a:gd name="T14" fmla="*/ 41 w 85"/>
                  <a:gd name="T15" fmla="*/ 75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64">
                    <a:moveTo>
                      <a:pt x="85" y="0"/>
                    </a:moveTo>
                    <a:cubicBezTo>
                      <a:pt x="85" y="75"/>
                      <a:pt x="85" y="75"/>
                      <a:pt x="85" y="7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49" y="119"/>
                      <a:pt x="54" y="132"/>
                    </a:cubicBezTo>
                    <a:cubicBezTo>
                      <a:pt x="59" y="145"/>
                      <a:pt x="69" y="164"/>
                      <a:pt x="69" y="164"/>
                    </a:cubicBezTo>
                    <a:cubicBezTo>
                      <a:pt x="28" y="164"/>
                      <a:pt x="28" y="164"/>
                      <a:pt x="28" y="164"/>
                    </a:cubicBezTo>
                    <a:cubicBezTo>
                      <a:pt x="28" y="164"/>
                      <a:pt x="0" y="138"/>
                      <a:pt x="28" y="94"/>
                    </a:cubicBezTo>
                    <a:cubicBezTo>
                      <a:pt x="41" y="75"/>
                      <a:pt x="41" y="75"/>
                      <a:pt x="41" y="75"/>
                    </a:cubicBezTo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6A1D8209-6562-4E38-9FB4-86326A6DC696}"/>
                  </a:ext>
                </a:extLst>
              </p:cNvPr>
              <p:cNvSpPr/>
              <p:nvPr/>
            </p:nvSpPr>
            <p:spPr bwMode="auto">
              <a:xfrm>
                <a:off x="2246313" y="4976813"/>
                <a:ext cx="320675" cy="622300"/>
              </a:xfrm>
              <a:custGeom>
                <a:avLst/>
                <a:gdLst>
                  <a:gd name="T0" fmla="*/ 0 w 85"/>
                  <a:gd name="T1" fmla="*/ 0 h 164"/>
                  <a:gd name="T2" fmla="*/ 0 w 85"/>
                  <a:gd name="T3" fmla="*/ 75 h 164"/>
                  <a:gd name="T4" fmla="*/ 25 w 85"/>
                  <a:gd name="T5" fmla="*/ 105 h 164"/>
                  <a:gd name="T6" fmla="*/ 30 w 85"/>
                  <a:gd name="T7" fmla="*/ 132 h 164"/>
                  <a:gd name="T8" fmla="*/ 16 w 85"/>
                  <a:gd name="T9" fmla="*/ 164 h 164"/>
                  <a:gd name="T10" fmla="*/ 57 w 85"/>
                  <a:gd name="T11" fmla="*/ 164 h 164"/>
                  <a:gd name="T12" fmla="*/ 57 w 85"/>
                  <a:gd name="T13" fmla="*/ 94 h 164"/>
                  <a:gd name="T14" fmla="*/ 44 w 85"/>
                  <a:gd name="T15" fmla="*/ 75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64">
                    <a:moveTo>
                      <a:pt x="0" y="0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36" y="119"/>
                      <a:pt x="30" y="132"/>
                    </a:cubicBezTo>
                    <a:cubicBezTo>
                      <a:pt x="25" y="145"/>
                      <a:pt x="16" y="164"/>
                      <a:pt x="1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7" y="164"/>
                      <a:pt x="85" y="138"/>
                      <a:pt x="57" y="94"/>
                    </a:cubicBezTo>
                    <a:cubicBezTo>
                      <a:pt x="44" y="75"/>
                      <a:pt x="44" y="75"/>
                      <a:pt x="44" y="75"/>
                    </a:cubicBezTo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Line 17">
                <a:extLst>
                  <a:ext uri="{FF2B5EF4-FFF2-40B4-BE49-F238E27FC236}">
                    <a16:creationId xmlns:a16="http://schemas.microsoft.com/office/drawing/2014/main" id="{C0E3DEF8-450C-4FA8-9C06-D23C329BFB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4976813"/>
                <a:ext cx="331788" cy="0"/>
              </a:xfrm>
              <a:prstGeom prst="line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Line 18">
                <a:extLst>
                  <a:ext uri="{FF2B5EF4-FFF2-40B4-BE49-F238E27FC236}">
                    <a16:creationId xmlns:a16="http://schemas.microsoft.com/office/drawing/2014/main" id="{80DFC49C-EA4D-4218-BD1E-AE9BD87E5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5087938"/>
                <a:ext cx="331788" cy="0"/>
              </a:xfrm>
              <a:prstGeom prst="line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4B5AEE45-FA7D-4D73-9EC9-0DC4215C084E}"/>
                </a:ext>
              </a:extLst>
            </p:cNvPr>
            <p:cNvSpPr/>
            <p:nvPr/>
          </p:nvSpPr>
          <p:spPr bwMode="auto">
            <a:xfrm>
              <a:off x="3438525" y="5064125"/>
              <a:ext cx="153988" cy="209550"/>
            </a:xfrm>
            <a:custGeom>
              <a:avLst/>
              <a:gdLst>
                <a:gd name="T0" fmla="*/ 97 w 97"/>
                <a:gd name="T1" fmla="*/ 91 h 132"/>
                <a:gd name="T2" fmla="*/ 71 w 97"/>
                <a:gd name="T3" fmla="*/ 0 h 132"/>
                <a:gd name="T4" fmla="*/ 0 w 97"/>
                <a:gd name="T5" fmla="*/ 0 h 132"/>
                <a:gd name="T6" fmla="*/ 35 w 97"/>
                <a:gd name="T7" fmla="*/ 132 h 132"/>
                <a:gd name="T8" fmla="*/ 97 w 97"/>
                <a:gd name="T9" fmla="*/ 9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32">
                  <a:moveTo>
                    <a:pt x="97" y="91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35" y="132"/>
                  </a:lnTo>
                  <a:lnTo>
                    <a:pt x="97" y="91"/>
                  </a:lnTo>
                  <a:close/>
                </a:path>
              </a:pathLst>
            </a:custGeom>
            <a:noFill/>
            <a:ln w="19050" cap="rnd">
              <a:solidFill>
                <a:srgbClr val="3E3A3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F93D62F-2306-48B0-896B-B5569EB8AB4E}"/>
                </a:ext>
              </a:extLst>
            </p:cNvPr>
            <p:cNvGrpSpPr/>
            <p:nvPr/>
          </p:nvGrpSpPr>
          <p:grpSpPr>
            <a:xfrm>
              <a:off x="3490913" y="4564063"/>
              <a:ext cx="1130300" cy="977900"/>
              <a:chOff x="3490913" y="4564063"/>
              <a:chExt cx="1130300" cy="977900"/>
            </a:xfrm>
          </p:grpSpPr>
          <p:sp>
            <p:nvSpPr>
              <p:cNvPr id="45" name="Line 21">
                <a:extLst>
                  <a:ext uri="{FF2B5EF4-FFF2-40B4-BE49-F238E27FC236}">
                    <a16:creationId xmlns:a16="http://schemas.microsoft.com/office/drawing/2014/main" id="{2EAE2FEF-AAC6-4685-8AB3-EEBE69067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5383213"/>
                <a:ext cx="0" cy="158750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Oval 22">
                <a:extLst>
                  <a:ext uri="{FF2B5EF4-FFF2-40B4-BE49-F238E27FC236}">
                    <a16:creationId xmlns:a16="http://schemas.microsoft.com/office/drawing/2014/main" id="{FC3ED41B-5589-409E-B8F6-11F40B383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813" y="5254625"/>
                <a:ext cx="195263" cy="196850"/>
              </a:xfrm>
              <a:prstGeom prst="ellips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Oval 23">
                <a:extLst>
                  <a:ext uri="{FF2B5EF4-FFF2-40B4-BE49-F238E27FC236}">
                    <a16:creationId xmlns:a16="http://schemas.microsoft.com/office/drawing/2014/main" id="{1D3DC66B-219B-4BE0-9CF0-1F6BCF82B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4025" y="4859338"/>
                <a:ext cx="153988" cy="155575"/>
              </a:xfrm>
              <a:prstGeom prst="ellipse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Line 24">
                <a:extLst>
                  <a:ext uri="{FF2B5EF4-FFF2-40B4-BE49-F238E27FC236}">
                    <a16:creationId xmlns:a16="http://schemas.microsoft.com/office/drawing/2014/main" id="{C056C991-C9C2-4762-B650-7456AEB27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3" y="4714875"/>
                <a:ext cx="911225" cy="266700"/>
              </a:xfrm>
              <a:prstGeom prst="line">
                <a:avLst/>
              </a:prstGeom>
              <a:noFill/>
              <a:ln w="19050" cap="rnd">
                <a:solidFill>
                  <a:srgbClr val="E6001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Line 26">
                <a:extLst>
                  <a:ext uri="{FF2B5EF4-FFF2-40B4-BE49-F238E27FC236}">
                    <a16:creationId xmlns:a16="http://schemas.microsoft.com/office/drawing/2014/main" id="{18B2C9F8-1705-4601-AC41-50F1B91BA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150" y="5105400"/>
                <a:ext cx="65088" cy="149225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Line 27">
                <a:extLst>
                  <a:ext uri="{FF2B5EF4-FFF2-40B4-BE49-F238E27FC236}">
                    <a16:creationId xmlns:a16="http://schemas.microsoft.com/office/drawing/2014/main" id="{32837AE9-09FF-485D-91D5-C840DA691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2425" y="5132388"/>
                <a:ext cx="63500" cy="171450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28">
                <a:extLst>
                  <a:ext uri="{FF2B5EF4-FFF2-40B4-BE49-F238E27FC236}">
                    <a16:creationId xmlns:a16="http://schemas.microsoft.com/office/drawing/2014/main" id="{3E035BDD-C816-4F12-B506-B3FEEE3F1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06900" y="5329238"/>
                <a:ext cx="214313" cy="53975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29">
                <a:extLst>
                  <a:ext uri="{FF2B5EF4-FFF2-40B4-BE49-F238E27FC236}">
                    <a16:creationId xmlns:a16="http://schemas.microsoft.com/office/drawing/2014/main" id="{C675E697-3D22-4AAD-899D-D0126E476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73563" y="5429250"/>
                <a:ext cx="247650" cy="112713"/>
              </a:xfrm>
              <a:prstGeom prst="line">
                <a:avLst/>
              </a:pr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F95A5733-296B-4BF1-B9EB-E2FD18762547}"/>
                  </a:ext>
                </a:extLst>
              </p:cNvPr>
              <p:cNvSpPr/>
              <p:nvPr/>
            </p:nvSpPr>
            <p:spPr bwMode="auto">
              <a:xfrm>
                <a:off x="3490913" y="4564063"/>
                <a:ext cx="1033463" cy="720725"/>
              </a:xfrm>
              <a:custGeom>
                <a:avLst/>
                <a:gdLst>
                  <a:gd name="T0" fmla="*/ 44 w 274"/>
                  <a:gd name="T1" fmla="*/ 188 h 190"/>
                  <a:gd name="T2" fmla="*/ 264 w 274"/>
                  <a:gd name="T3" fmla="*/ 125 h 190"/>
                  <a:gd name="T4" fmla="*/ 272 w 274"/>
                  <a:gd name="T5" fmla="*/ 111 h 190"/>
                  <a:gd name="T6" fmla="*/ 244 w 274"/>
                  <a:gd name="T7" fmla="*/ 10 h 190"/>
                  <a:gd name="T8" fmla="*/ 230 w 274"/>
                  <a:gd name="T9" fmla="*/ 2 h 190"/>
                  <a:gd name="T10" fmla="*/ 9 w 274"/>
                  <a:gd name="T11" fmla="*/ 65 h 190"/>
                  <a:gd name="T12" fmla="*/ 2 w 274"/>
                  <a:gd name="T13" fmla="*/ 79 h 190"/>
                  <a:gd name="T14" fmla="*/ 29 w 274"/>
                  <a:gd name="T15" fmla="*/ 180 h 190"/>
                  <a:gd name="T16" fmla="*/ 44 w 274"/>
                  <a:gd name="T17" fmla="*/ 18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190">
                    <a:moveTo>
                      <a:pt x="44" y="188"/>
                    </a:moveTo>
                    <a:cubicBezTo>
                      <a:pt x="264" y="125"/>
                      <a:pt x="264" y="125"/>
                      <a:pt x="264" y="125"/>
                    </a:cubicBezTo>
                    <a:cubicBezTo>
                      <a:pt x="270" y="123"/>
                      <a:pt x="274" y="117"/>
                      <a:pt x="272" y="111"/>
                    </a:cubicBezTo>
                    <a:cubicBezTo>
                      <a:pt x="244" y="10"/>
                      <a:pt x="244" y="10"/>
                      <a:pt x="244" y="10"/>
                    </a:cubicBezTo>
                    <a:cubicBezTo>
                      <a:pt x="242" y="4"/>
                      <a:pt x="236" y="0"/>
                      <a:pt x="230" y="2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3" y="67"/>
                      <a:pt x="0" y="73"/>
                      <a:pt x="2" y="79"/>
                    </a:cubicBezTo>
                    <a:cubicBezTo>
                      <a:pt x="29" y="180"/>
                      <a:pt x="29" y="180"/>
                      <a:pt x="29" y="180"/>
                    </a:cubicBezTo>
                    <a:cubicBezTo>
                      <a:pt x="31" y="186"/>
                      <a:pt x="38" y="190"/>
                      <a:pt x="44" y="188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3E3A39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A33CE59B-41AA-48DF-A656-13EAF128D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088" y="2633612"/>
            <a:ext cx="511733" cy="598318"/>
          </a:xfrm>
          <a:prstGeom prst="rect">
            <a:avLst/>
          </a:prstGeom>
        </p:spPr>
      </p:pic>
      <p:grpSp>
        <p:nvGrpSpPr>
          <p:cNvPr id="72" name="组合 634">
            <a:extLst>
              <a:ext uri="{FF2B5EF4-FFF2-40B4-BE49-F238E27FC236}">
                <a16:creationId xmlns:a16="http://schemas.microsoft.com/office/drawing/2014/main" id="{73D61CCB-57AA-4AE8-9163-7116CE1A8CA8}"/>
              </a:ext>
            </a:extLst>
          </p:cNvPr>
          <p:cNvGrpSpPr/>
          <p:nvPr/>
        </p:nvGrpSpPr>
        <p:grpSpPr>
          <a:xfrm>
            <a:off x="7778483" y="2690670"/>
            <a:ext cx="492815" cy="539134"/>
            <a:chOff x="14536144" y="-793834"/>
            <a:chExt cx="772115" cy="82907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9D5EA9B9-1BDA-4500-9994-9FD0E5F2F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70310" y="-521695"/>
              <a:ext cx="348084" cy="556935"/>
            </a:xfrm>
            <a:custGeom>
              <a:avLst/>
              <a:gdLst/>
              <a:ahLst/>
              <a:cxnLst>
                <a:cxn ang="0">
                  <a:pos x="68" y="54"/>
                </a:cxn>
                <a:cxn ang="0">
                  <a:pos x="68" y="48"/>
                </a:cxn>
                <a:cxn ang="0">
                  <a:pos x="70" y="44"/>
                </a:cxn>
                <a:cxn ang="0">
                  <a:pos x="78" y="32"/>
                </a:cxn>
                <a:cxn ang="0">
                  <a:pos x="80" y="24"/>
                </a:cxn>
                <a:cxn ang="0">
                  <a:pos x="74" y="6"/>
                </a:cxn>
                <a:cxn ang="0">
                  <a:pos x="56" y="0"/>
                </a:cxn>
                <a:cxn ang="0">
                  <a:pos x="46" y="2"/>
                </a:cxn>
                <a:cxn ang="0">
                  <a:pos x="32" y="16"/>
                </a:cxn>
                <a:cxn ang="0">
                  <a:pos x="30" y="24"/>
                </a:cxn>
                <a:cxn ang="0">
                  <a:pos x="34" y="38"/>
                </a:cxn>
                <a:cxn ang="0">
                  <a:pos x="40" y="44"/>
                </a:cxn>
                <a:cxn ang="0">
                  <a:pos x="42" y="54"/>
                </a:cxn>
                <a:cxn ang="0">
                  <a:pos x="0" y="174"/>
                </a:cxn>
                <a:cxn ang="0">
                  <a:pos x="2" y="176"/>
                </a:cxn>
                <a:cxn ang="0">
                  <a:pos x="22" y="170"/>
                </a:cxn>
                <a:cxn ang="0">
                  <a:pos x="56" y="164"/>
                </a:cxn>
                <a:cxn ang="0">
                  <a:pos x="72" y="166"/>
                </a:cxn>
                <a:cxn ang="0">
                  <a:pos x="108" y="176"/>
                </a:cxn>
                <a:cxn ang="0">
                  <a:pos x="110" y="176"/>
                </a:cxn>
                <a:cxn ang="0">
                  <a:pos x="110" y="174"/>
                </a:cxn>
                <a:cxn ang="0">
                  <a:pos x="56" y="72"/>
                </a:cxn>
                <a:cxn ang="0">
                  <a:pos x="64" y="76"/>
                </a:cxn>
                <a:cxn ang="0">
                  <a:pos x="68" y="84"/>
                </a:cxn>
                <a:cxn ang="0">
                  <a:pos x="66" y="90"/>
                </a:cxn>
                <a:cxn ang="0">
                  <a:pos x="60" y="96"/>
                </a:cxn>
                <a:cxn ang="0">
                  <a:pos x="56" y="98"/>
                </a:cxn>
                <a:cxn ang="0">
                  <a:pos x="46" y="94"/>
                </a:cxn>
                <a:cxn ang="0">
                  <a:pos x="42" y="84"/>
                </a:cxn>
                <a:cxn ang="0">
                  <a:pos x="44" y="80"/>
                </a:cxn>
                <a:cxn ang="0">
                  <a:pos x="50" y="74"/>
                </a:cxn>
                <a:cxn ang="0">
                  <a:pos x="56" y="72"/>
                </a:cxn>
                <a:cxn ang="0">
                  <a:pos x="56" y="144"/>
                </a:cxn>
                <a:cxn ang="0">
                  <a:pos x="42" y="138"/>
                </a:cxn>
                <a:cxn ang="0">
                  <a:pos x="36" y="124"/>
                </a:cxn>
                <a:cxn ang="0">
                  <a:pos x="38" y="118"/>
                </a:cxn>
                <a:cxn ang="0">
                  <a:pos x="48" y="108"/>
                </a:cxn>
                <a:cxn ang="0">
                  <a:pos x="56" y="106"/>
                </a:cxn>
                <a:cxn ang="0">
                  <a:pos x="68" y="112"/>
                </a:cxn>
                <a:cxn ang="0">
                  <a:pos x="74" y="124"/>
                </a:cxn>
                <a:cxn ang="0">
                  <a:pos x="72" y="132"/>
                </a:cxn>
                <a:cxn ang="0">
                  <a:pos x="62" y="142"/>
                </a:cxn>
                <a:cxn ang="0">
                  <a:pos x="56" y="144"/>
                </a:cxn>
              </a:cxnLst>
              <a:rect l="0" t="0" r="r" b="b"/>
              <a:pathLst>
                <a:path w="110" h="176">
                  <a:moveTo>
                    <a:pt x="110" y="174"/>
                  </a:moveTo>
                  <a:lnTo>
                    <a:pt x="68" y="54"/>
                  </a:lnTo>
                  <a:lnTo>
                    <a:pt x="68" y="54"/>
                  </a:lnTo>
                  <a:lnTo>
                    <a:pt x="68" y="48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6" y="38"/>
                  </a:lnTo>
                  <a:lnTo>
                    <a:pt x="78" y="32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78" y="16"/>
                  </a:lnTo>
                  <a:lnTo>
                    <a:pt x="74" y="6"/>
                  </a:lnTo>
                  <a:lnTo>
                    <a:pt x="64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6" y="2"/>
                  </a:lnTo>
                  <a:lnTo>
                    <a:pt x="38" y="6"/>
                  </a:lnTo>
                  <a:lnTo>
                    <a:pt x="32" y="1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34" y="38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2" y="176"/>
                  </a:lnTo>
                  <a:lnTo>
                    <a:pt x="2" y="176"/>
                  </a:lnTo>
                  <a:lnTo>
                    <a:pt x="22" y="170"/>
                  </a:lnTo>
                  <a:lnTo>
                    <a:pt x="38" y="166"/>
                  </a:lnTo>
                  <a:lnTo>
                    <a:pt x="56" y="164"/>
                  </a:lnTo>
                  <a:lnTo>
                    <a:pt x="56" y="164"/>
                  </a:lnTo>
                  <a:lnTo>
                    <a:pt x="72" y="166"/>
                  </a:lnTo>
                  <a:lnTo>
                    <a:pt x="88" y="170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10" y="176"/>
                  </a:lnTo>
                  <a:lnTo>
                    <a:pt x="110" y="174"/>
                  </a:lnTo>
                  <a:lnTo>
                    <a:pt x="110" y="174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lnTo>
                    <a:pt x="60" y="74"/>
                  </a:lnTo>
                  <a:lnTo>
                    <a:pt x="64" y="76"/>
                  </a:lnTo>
                  <a:lnTo>
                    <a:pt x="66" y="80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0" y="96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50" y="96"/>
                  </a:lnTo>
                  <a:lnTo>
                    <a:pt x="46" y="94"/>
                  </a:lnTo>
                  <a:lnTo>
                    <a:pt x="44" y="90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4" y="80"/>
                  </a:lnTo>
                  <a:lnTo>
                    <a:pt x="46" y="76"/>
                  </a:lnTo>
                  <a:lnTo>
                    <a:pt x="50" y="74"/>
                  </a:ln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56" y="144"/>
                  </a:moveTo>
                  <a:lnTo>
                    <a:pt x="56" y="144"/>
                  </a:lnTo>
                  <a:lnTo>
                    <a:pt x="48" y="142"/>
                  </a:lnTo>
                  <a:lnTo>
                    <a:pt x="42" y="138"/>
                  </a:lnTo>
                  <a:lnTo>
                    <a:pt x="38" y="132"/>
                  </a:lnTo>
                  <a:lnTo>
                    <a:pt x="36" y="124"/>
                  </a:lnTo>
                  <a:lnTo>
                    <a:pt x="36" y="124"/>
                  </a:lnTo>
                  <a:lnTo>
                    <a:pt x="38" y="118"/>
                  </a:lnTo>
                  <a:lnTo>
                    <a:pt x="42" y="112"/>
                  </a:lnTo>
                  <a:lnTo>
                    <a:pt x="48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62" y="108"/>
                  </a:lnTo>
                  <a:lnTo>
                    <a:pt x="68" y="112"/>
                  </a:lnTo>
                  <a:lnTo>
                    <a:pt x="72" y="118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72" y="132"/>
                  </a:lnTo>
                  <a:lnTo>
                    <a:pt x="68" y="138"/>
                  </a:lnTo>
                  <a:lnTo>
                    <a:pt x="62" y="142"/>
                  </a:lnTo>
                  <a:lnTo>
                    <a:pt x="56" y="144"/>
                  </a:lnTo>
                  <a:lnTo>
                    <a:pt x="56" y="1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E8A71BB5-F0EE-4FF7-804B-FC662A7C3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6144" y="-629285"/>
              <a:ext cx="101261" cy="354413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2" y="12"/>
                </a:cxn>
                <a:cxn ang="0">
                  <a:pos x="6" y="26"/>
                </a:cxn>
                <a:cxn ang="0">
                  <a:pos x="2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2" y="68"/>
                </a:cxn>
                <a:cxn ang="0">
                  <a:pos x="6" y="84"/>
                </a:cxn>
                <a:cxn ang="0">
                  <a:pos x="14" y="98"/>
                </a:cxn>
                <a:cxn ang="0">
                  <a:pos x="24" y="112"/>
                </a:cxn>
                <a:cxn ang="0">
                  <a:pos x="24" y="112"/>
                </a:cxn>
                <a:cxn ang="0">
                  <a:pos x="28" y="112"/>
                </a:cxn>
                <a:cxn ang="0">
                  <a:pos x="30" y="112"/>
                </a:cxn>
                <a:cxn ang="0">
                  <a:pos x="30" y="112"/>
                </a:cxn>
                <a:cxn ang="0">
                  <a:pos x="32" y="108"/>
                </a:cxn>
                <a:cxn ang="0">
                  <a:pos x="30" y="106"/>
                </a:cxn>
                <a:cxn ang="0">
                  <a:pos x="30" y="106"/>
                </a:cxn>
                <a:cxn ang="0">
                  <a:pos x="20" y="94"/>
                </a:cxn>
                <a:cxn ang="0">
                  <a:pos x="14" y="80"/>
                </a:cxn>
                <a:cxn ang="0">
                  <a:pos x="10" y="68"/>
                </a:cxn>
                <a:cxn ang="0">
                  <a:pos x="8" y="54"/>
                </a:cxn>
                <a:cxn ang="0">
                  <a:pos x="8" y="54"/>
                </a:cxn>
                <a:cxn ang="0">
                  <a:pos x="10" y="40"/>
                </a:cxn>
                <a:cxn ang="0">
                  <a:pos x="12" y="28"/>
                </a:cxn>
                <a:cxn ang="0">
                  <a:pos x="18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8" y="4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2" h="112">
                  <a:moveTo>
                    <a:pt x="20" y="2"/>
                  </a:moveTo>
                  <a:lnTo>
                    <a:pt x="20" y="2"/>
                  </a:lnTo>
                  <a:lnTo>
                    <a:pt x="12" y="12"/>
                  </a:lnTo>
                  <a:lnTo>
                    <a:pt x="6" y="26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68"/>
                  </a:lnTo>
                  <a:lnTo>
                    <a:pt x="6" y="84"/>
                  </a:lnTo>
                  <a:lnTo>
                    <a:pt x="14" y="98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30" y="106"/>
                  </a:lnTo>
                  <a:lnTo>
                    <a:pt x="20" y="94"/>
                  </a:lnTo>
                  <a:lnTo>
                    <a:pt x="14" y="80"/>
                  </a:lnTo>
                  <a:lnTo>
                    <a:pt x="10" y="68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0" y="40"/>
                  </a:lnTo>
                  <a:lnTo>
                    <a:pt x="12" y="28"/>
                  </a:lnTo>
                  <a:lnTo>
                    <a:pt x="18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137447A3-69E0-411A-AAFE-4540DF1A1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8419" y="-603970"/>
              <a:ext cx="88603" cy="31011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4" y="22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0" y="60"/>
                </a:cxn>
                <a:cxn ang="0">
                  <a:pos x="4" y="72"/>
                </a:cxn>
                <a:cxn ang="0">
                  <a:pos x="12" y="84"/>
                </a:cxn>
                <a:cxn ang="0">
                  <a:pos x="20" y="96"/>
                </a:cxn>
                <a:cxn ang="0">
                  <a:pos x="20" y="96"/>
                </a:cxn>
                <a:cxn ang="0">
                  <a:pos x="24" y="98"/>
                </a:cxn>
                <a:cxn ang="0">
                  <a:pos x="26" y="96"/>
                </a:cxn>
                <a:cxn ang="0">
                  <a:pos x="26" y="96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26" y="90"/>
                </a:cxn>
                <a:cxn ang="0">
                  <a:pos x="18" y="80"/>
                </a:cxn>
                <a:cxn ang="0">
                  <a:pos x="12" y="70"/>
                </a:cxn>
                <a:cxn ang="0">
                  <a:pos x="8" y="58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8" y="36"/>
                </a:cxn>
                <a:cxn ang="0">
                  <a:pos x="12" y="24"/>
                </a:cxn>
                <a:cxn ang="0">
                  <a:pos x="16" y="1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4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98">
                  <a:moveTo>
                    <a:pt x="18" y="0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4" y="22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60"/>
                  </a:lnTo>
                  <a:lnTo>
                    <a:pt x="4" y="72"/>
                  </a:lnTo>
                  <a:lnTo>
                    <a:pt x="12" y="84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4" y="9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18" y="80"/>
                  </a:lnTo>
                  <a:lnTo>
                    <a:pt x="12" y="70"/>
                  </a:lnTo>
                  <a:lnTo>
                    <a:pt x="8" y="5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36"/>
                  </a:lnTo>
                  <a:lnTo>
                    <a:pt x="12" y="24"/>
                  </a:lnTo>
                  <a:lnTo>
                    <a:pt x="16" y="1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65CAD0D0-DC71-434F-96C2-69600FAB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4364" y="-578655"/>
              <a:ext cx="82274" cy="25948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8" y="8"/>
                </a:cxn>
                <a:cxn ang="0">
                  <a:pos x="4" y="18"/>
                </a:cxn>
                <a:cxn ang="0">
                  <a:pos x="2" y="28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50"/>
                </a:cxn>
                <a:cxn ang="0">
                  <a:pos x="4" y="60"/>
                </a:cxn>
                <a:cxn ang="0">
                  <a:pos x="10" y="72"/>
                </a:cxn>
                <a:cxn ang="0">
                  <a:pos x="18" y="80"/>
                </a:cxn>
                <a:cxn ang="0">
                  <a:pos x="18" y="80"/>
                </a:cxn>
                <a:cxn ang="0">
                  <a:pos x="22" y="82"/>
                </a:cxn>
                <a:cxn ang="0">
                  <a:pos x="24" y="80"/>
                </a:cxn>
                <a:cxn ang="0">
                  <a:pos x="24" y="80"/>
                </a:cxn>
                <a:cxn ang="0">
                  <a:pos x="26" y="78"/>
                </a:cxn>
                <a:cxn ang="0">
                  <a:pos x="24" y="74"/>
                </a:cxn>
                <a:cxn ang="0">
                  <a:pos x="24" y="74"/>
                </a:cxn>
                <a:cxn ang="0">
                  <a:pos x="18" y="66"/>
                </a:cxn>
                <a:cxn ang="0">
                  <a:pos x="12" y="58"/>
                </a:cxn>
                <a:cxn ang="0">
                  <a:pos x="10" y="48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0" y="30"/>
                </a:cxn>
                <a:cxn ang="0">
                  <a:pos x="12" y="22"/>
                </a:cxn>
                <a:cxn ang="0">
                  <a:pos x="16" y="14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82">
                  <a:moveTo>
                    <a:pt x="16" y="0"/>
                  </a:moveTo>
                  <a:lnTo>
                    <a:pt x="16" y="0"/>
                  </a:lnTo>
                  <a:lnTo>
                    <a:pt x="8" y="8"/>
                  </a:lnTo>
                  <a:lnTo>
                    <a:pt x="4" y="18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50"/>
                  </a:lnTo>
                  <a:lnTo>
                    <a:pt x="4" y="60"/>
                  </a:lnTo>
                  <a:lnTo>
                    <a:pt x="10" y="72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22" y="82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6" y="78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18" y="66"/>
                  </a:lnTo>
                  <a:lnTo>
                    <a:pt x="12" y="58"/>
                  </a:lnTo>
                  <a:lnTo>
                    <a:pt x="10" y="4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0"/>
                  </a:lnTo>
                  <a:lnTo>
                    <a:pt x="12" y="22"/>
                  </a:lnTo>
                  <a:lnTo>
                    <a:pt x="16" y="1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CC411A3D-67EE-4473-AB17-A613FA6D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6639" y="-559668"/>
              <a:ext cx="69617" cy="215179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6" y="8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42"/>
                </a:cxn>
                <a:cxn ang="0">
                  <a:pos x="4" y="50"/>
                </a:cxn>
                <a:cxn ang="0">
                  <a:pos x="8" y="60"/>
                </a:cxn>
                <a:cxn ang="0">
                  <a:pos x="14" y="68"/>
                </a:cxn>
                <a:cxn ang="0">
                  <a:pos x="14" y="68"/>
                </a:cxn>
                <a:cxn ang="0">
                  <a:pos x="18" y="68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22" y="64"/>
                </a:cxn>
                <a:cxn ang="0">
                  <a:pos x="20" y="62"/>
                </a:cxn>
                <a:cxn ang="0">
                  <a:pos x="20" y="62"/>
                </a:cxn>
                <a:cxn ang="0">
                  <a:pos x="14" y="54"/>
                </a:cxn>
                <a:cxn ang="0">
                  <a:pos x="12" y="48"/>
                </a:cxn>
                <a:cxn ang="0">
                  <a:pos x="8" y="40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8" y="26"/>
                </a:cxn>
                <a:cxn ang="0">
                  <a:pos x="10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68">
                  <a:moveTo>
                    <a:pt x="12" y="2"/>
                  </a:moveTo>
                  <a:lnTo>
                    <a:pt x="12" y="2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4" y="50"/>
                  </a:lnTo>
                  <a:lnTo>
                    <a:pt x="8" y="60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8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14" y="54"/>
                  </a:lnTo>
                  <a:lnTo>
                    <a:pt x="12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26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93F99229-E2AD-4E0F-9BF2-94E13A538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2449" y="-793834"/>
              <a:ext cx="265810" cy="253152"/>
            </a:xfrm>
            <a:custGeom>
              <a:avLst/>
              <a:gdLst/>
              <a:ahLst/>
              <a:cxnLst>
                <a:cxn ang="0">
                  <a:pos x="84" y="76"/>
                </a:cxn>
                <a:cxn ang="0">
                  <a:pos x="84" y="76"/>
                </a:cxn>
                <a:cxn ang="0">
                  <a:pos x="84" y="60"/>
                </a:cxn>
                <a:cxn ang="0">
                  <a:pos x="78" y="46"/>
                </a:cxn>
                <a:cxn ang="0">
                  <a:pos x="72" y="34"/>
                </a:cxn>
                <a:cxn ang="0">
                  <a:pos x="62" y="24"/>
                </a:cxn>
                <a:cxn ang="0">
                  <a:pos x="62" y="24"/>
                </a:cxn>
                <a:cxn ang="0">
                  <a:pos x="50" y="14"/>
                </a:cxn>
                <a:cxn ang="0">
                  <a:pos x="36" y="6"/>
                </a:cxn>
                <a:cxn ang="0">
                  <a:pos x="2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20" y="10"/>
                </a:cxn>
                <a:cxn ang="0">
                  <a:pos x="34" y="14"/>
                </a:cxn>
                <a:cxn ang="0">
                  <a:pos x="46" y="20"/>
                </a:cxn>
                <a:cxn ang="0">
                  <a:pos x="58" y="30"/>
                </a:cxn>
                <a:cxn ang="0">
                  <a:pos x="58" y="30"/>
                </a:cxn>
                <a:cxn ang="0">
                  <a:pos x="66" y="40"/>
                </a:cxn>
                <a:cxn ang="0">
                  <a:pos x="72" y="50"/>
                </a:cxn>
                <a:cxn ang="0">
                  <a:pos x="74" y="62"/>
                </a:cxn>
                <a:cxn ang="0">
                  <a:pos x="76" y="76"/>
                </a:cxn>
                <a:cxn ang="0">
                  <a:pos x="76" y="76"/>
                </a:cxn>
                <a:cxn ang="0">
                  <a:pos x="78" y="78"/>
                </a:cxn>
                <a:cxn ang="0">
                  <a:pos x="80" y="80"/>
                </a:cxn>
                <a:cxn ang="0">
                  <a:pos x="80" y="80"/>
                </a:cxn>
                <a:cxn ang="0">
                  <a:pos x="84" y="78"/>
                </a:cxn>
                <a:cxn ang="0">
                  <a:pos x="84" y="76"/>
                </a:cxn>
                <a:cxn ang="0">
                  <a:pos x="84" y="76"/>
                </a:cxn>
              </a:cxnLst>
              <a:rect l="0" t="0" r="r" b="b"/>
              <a:pathLst>
                <a:path w="84" h="80">
                  <a:moveTo>
                    <a:pt x="84" y="76"/>
                  </a:moveTo>
                  <a:lnTo>
                    <a:pt x="84" y="76"/>
                  </a:lnTo>
                  <a:lnTo>
                    <a:pt x="84" y="60"/>
                  </a:lnTo>
                  <a:lnTo>
                    <a:pt x="78" y="46"/>
                  </a:lnTo>
                  <a:lnTo>
                    <a:pt x="72" y="3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0" y="14"/>
                  </a:lnTo>
                  <a:lnTo>
                    <a:pt x="36" y="6"/>
                  </a:lnTo>
                  <a:lnTo>
                    <a:pt x="2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20" y="10"/>
                  </a:lnTo>
                  <a:lnTo>
                    <a:pt x="34" y="14"/>
                  </a:lnTo>
                  <a:lnTo>
                    <a:pt x="46" y="2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6" y="40"/>
                  </a:lnTo>
                  <a:lnTo>
                    <a:pt x="72" y="50"/>
                  </a:lnTo>
                  <a:lnTo>
                    <a:pt x="74" y="62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8" y="78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4" y="78"/>
                  </a:lnTo>
                  <a:lnTo>
                    <a:pt x="84" y="76"/>
                  </a:lnTo>
                  <a:lnTo>
                    <a:pt x="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FAD07504-A7A4-434B-A4C3-E3C30DAEF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0805" y="-730546"/>
              <a:ext cx="234166" cy="221508"/>
            </a:xfrm>
            <a:custGeom>
              <a:avLst/>
              <a:gdLst/>
              <a:ahLst/>
              <a:cxnLst>
                <a:cxn ang="0">
                  <a:pos x="74" y="66"/>
                </a:cxn>
                <a:cxn ang="0">
                  <a:pos x="74" y="66"/>
                </a:cxn>
                <a:cxn ang="0">
                  <a:pos x="72" y="52"/>
                </a:cxn>
                <a:cxn ang="0">
                  <a:pos x="68" y="42"/>
                </a:cxn>
                <a:cxn ang="0">
                  <a:pos x="62" y="30"/>
                </a:cxn>
                <a:cxn ang="0">
                  <a:pos x="54" y="20"/>
                </a:cxn>
                <a:cxn ang="0">
                  <a:pos x="54" y="20"/>
                </a:cxn>
                <a:cxn ang="0">
                  <a:pos x="44" y="12"/>
                </a:cxn>
                <a:cxn ang="0">
                  <a:pos x="32" y="6"/>
                </a:cxn>
                <a:cxn ang="0">
                  <a:pos x="1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6" y="10"/>
                </a:cxn>
                <a:cxn ang="0">
                  <a:pos x="28" y="14"/>
                </a:cxn>
                <a:cxn ang="0">
                  <a:pos x="40" y="20"/>
                </a:cxn>
                <a:cxn ang="0">
                  <a:pos x="48" y="26"/>
                </a:cxn>
                <a:cxn ang="0">
                  <a:pos x="48" y="26"/>
                </a:cxn>
                <a:cxn ang="0">
                  <a:pos x="56" y="36"/>
                </a:cxn>
                <a:cxn ang="0">
                  <a:pos x="60" y="44"/>
                </a:cxn>
                <a:cxn ang="0">
                  <a:pos x="64" y="54"/>
                </a:cxn>
                <a:cxn ang="0">
                  <a:pos x="66" y="66"/>
                </a:cxn>
                <a:cxn ang="0">
                  <a:pos x="66" y="66"/>
                </a:cxn>
                <a:cxn ang="0">
                  <a:pos x="66" y="68"/>
                </a:cxn>
                <a:cxn ang="0">
                  <a:pos x="70" y="70"/>
                </a:cxn>
                <a:cxn ang="0">
                  <a:pos x="70" y="70"/>
                </a:cxn>
                <a:cxn ang="0">
                  <a:pos x="72" y="68"/>
                </a:cxn>
                <a:cxn ang="0">
                  <a:pos x="74" y="66"/>
                </a:cxn>
                <a:cxn ang="0">
                  <a:pos x="74" y="66"/>
                </a:cxn>
              </a:cxnLst>
              <a:rect l="0" t="0" r="r" b="b"/>
              <a:pathLst>
                <a:path w="74" h="70">
                  <a:moveTo>
                    <a:pt x="74" y="66"/>
                  </a:moveTo>
                  <a:lnTo>
                    <a:pt x="74" y="66"/>
                  </a:lnTo>
                  <a:lnTo>
                    <a:pt x="72" y="52"/>
                  </a:lnTo>
                  <a:lnTo>
                    <a:pt x="68" y="42"/>
                  </a:lnTo>
                  <a:lnTo>
                    <a:pt x="62" y="30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44" y="12"/>
                  </a:lnTo>
                  <a:lnTo>
                    <a:pt x="32" y="6"/>
                  </a:lnTo>
                  <a:lnTo>
                    <a:pt x="1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6" y="10"/>
                  </a:lnTo>
                  <a:lnTo>
                    <a:pt x="28" y="14"/>
                  </a:lnTo>
                  <a:lnTo>
                    <a:pt x="40" y="20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6" y="36"/>
                  </a:lnTo>
                  <a:lnTo>
                    <a:pt x="60" y="44"/>
                  </a:lnTo>
                  <a:lnTo>
                    <a:pt x="64" y="5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8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2" y="68"/>
                  </a:lnTo>
                  <a:lnTo>
                    <a:pt x="74" y="66"/>
                  </a:lnTo>
                  <a:lnTo>
                    <a:pt x="74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B601069A-20E1-4875-A6AB-1412733B1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9161" y="-660929"/>
              <a:ext cx="196193" cy="18353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54"/>
                </a:cxn>
                <a:cxn ang="0">
                  <a:pos x="62" y="44"/>
                </a:cxn>
                <a:cxn ang="0">
                  <a:pos x="58" y="34"/>
                </a:cxn>
                <a:cxn ang="0">
                  <a:pos x="54" y="24"/>
                </a:cxn>
                <a:cxn ang="0">
                  <a:pos x="46" y="16"/>
                </a:cxn>
                <a:cxn ang="0">
                  <a:pos x="46" y="16"/>
                </a:cxn>
                <a:cxn ang="0">
                  <a:pos x="38" y="10"/>
                </a:cxn>
                <a:cxn ang="0">
                  <a:pos x="28" y="4"/>
                </a:cxn>
                <a:cxn ang="0">
                  <a:pos x="1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4" y="8"/>
                </a:cxn>
                <a:cxn ang="0">
                  <a:pos x="24" y="12"/>
                </a:cxn>
                <a:cxn ang="0">
                  <a:pos x="34" y="16"/>
                </a:cxn>
                <a:cxn ang="0">
                  <a:pos x="40" y="22"/>
                </a:cxn>
                <a:cxn ang="0">
                  <a:pos x="40" y="22"/>
                </a:cxn>
                <a:cxn ang="0">
                  <a:pos x="46" y="30"/>
                </a:cxn>
                <a:cxn ang="0">
                  <a:pos x="50" y="36"/>
                </a:cxn>
                <a:cxn ang="0">
                  <a:pos x="54" y="46"/>
                </a:cxn>
                <a:cxn ang="0">
                  <a:pos x="54" y="54"/>
                </a:cxn>
                <a:cxn ang="0">
                  <a:pos x="54" y="54"/>
                </a:cxn>
                <a:cxn ang="0">
                  <a:pos x="56" y="58"/>
                </a:cxn>
                <a:cxn ang="0">
                  <a:pos x="58" y="58"/>
                </a:cxn>
                <a:cxn ang="0">
                  <a:pos x="58" y="58"/>
                </a:cxn>
                <a:cxn ang="0">
                  <a:pos x="62" y="58"/>
                </a:cxn>
                <a:cxn ang="0">
                  <a:pos x="62" y="54"/>
                </a:cxn>
                <a:cxn ang="0">
                  <a:pos x="62" y="54"/>
                </a:cxn>
              </a:cxnLst>
              <a:rect l="0" t="0" r="r" b="b"/>
              <a:pathLst>
                <a:path w="62" h="58">
                  <a:moveTo>
                    <a:pt x="62" y="54"/>
                  </a:moveTo>
                  <a:lnTo>
                    <a:pt x="62" y="54"/>
                  </a:lnTo>
                  <a:lnTo>
                    <a:pt x="62" y="44"/>
                  </a:lnTo>
                  <a:lnTo>
                    <a:pt x="58" y="34"/>
                  </a:lnTo>
                  <a:lnTo>
                    <a:pt x="54" y="24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38" y="10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4" y="8"/>
                  </a:lnTo>
                  <a:lnTo>
                    <a:pt x="24" y="12"/>
                  </a:lnTo>
                  <a:lnTo>
                    <a:pt x="34" y="16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6" y="30"/>
                  </a:lnTo>
                  <a:lnTo>
                    <a:pt x="50" y="36"/>
                  </a:lnTo>
                  <a:lnTo>
                    <a:pt x="54" y="46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2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82" name="Freeform 41">
              <a:extLst>
                <a:ext uri="{FF2B5EF4-FFF2-40B4-BE49-F238E27FC236}">
                  <a16:creationId xmlns:a16="http://schemas.microsoft.com/office/drawing/2014/main" id="{21E0220B-94F7-404F-9A42-DE6C21349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7517" y="-597641"/>
              <a:ext cx="164549" cy="151891"/>
            </a:xfrm>
            <a:custGeom>
              <a:avLst/>
              <a:gdLst/>
              <a:ahLst/>
              <a:cxnLst>
                <a:cxn ang="0">
                  <a:pos x="52" y="44"/>
                </a:cxn>
                <a:cxn ang="0">
                  <a:pos x="52" y="44"/>
                </a:cxn>
                <a:cxn ang="0">
                  <a:pos x="50" y="36"/>
                </a:cxn>
                <a:cxn ang="0">
                  <a:pos x="48" y="28"/>
                </a:cxn>
                <a:cxn ang="0">
                  <a:pos x="44" y="20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2" y="10"/>
                </a:cxn>
                <a:cxn ang="0">
                  <a:pos x="20" y="12"/>
                </a:cxn>
                <a:cxn ang="0">
                  <a:pos x="26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6"/>
                </a:cxn>
                <a:cxn ang="0">
                  <a:pos x="40" y="32"/>
                </a:cxn>
                <a:cxn ang="0">
                  <a:pos x="42" y="38"/>
                </a:cxn>
                <a:cxn ang="0">
                  <a:pos x="42" y="44"/>
                </a:cxn>
                <a:cxn ang="0">
                  <a:pos x="42" y="44"/>
                </a:cxn>
                <a:cxn ang="0">
                  <a:pos x="44" y="48"/>
                </a:cxn>
                <a:cxn ang="0">
                  <a:pos x="48" y="48"/>
                </a:cxn>
                <a:cxn ang="0">
                  <a:pos x="48" y="48"/>
                </a:cxn>
                <a:cxn ang="0">
                  <a:pos x="50" y="48"/>
                </a:cxn>
                <a:cxn ang="0">
                  <a:pos x="52" y="44"/>
                </a:cxn>
                <a:cxn ang="0">
                  <a:pos x="52" y="44"/>
                </a:cxn>
              </a:cxnLst>
              <a:rect l="0" t="0" r="r" b="b"/>
              <a:pathLst>
                <a:path w="52" h="48">
                  <a:moveTo>
                    <a:pt x="52" y="44"/>
                  </a:moveTo>
                  <a:lnTo>
                    <a:pt x="52" y="44"/>
                  </a:lnTo>
                  <a:lnTo>
                    <a:pt x="50" y="36"/>
                  </a:lnTo>
                  <a:lnTo>
                    <a:pt x="48" y="28"/>
                  </a:lnTo>
                  <a:lnTo>
                    <a:pt x="44" y="20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2" y="10"/>
                  </a:lnTo>
                  <a:lnTo>
                    <a:pt x="20" y="12"/>
                  </a:lnTo>
                  <a:lnTo>
                    <a:pt x="26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6"/>
                  </a:lnTo>
                  <a:lnTo>
                    <a:pt x="40" y="32"/>
                  </a:lnTo>
                  <a:lnTo>
                    <a:pt x="42" y="38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523" tIns="45762" rIns="91523" bIns="457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641F5097-14DF-4FBD-BE2B-CE4DF86A8784}"/>
              </a:ext>
            </a:extLst>
          </p:cNvPr>
          <p:cNvSpPr/>
          <p:nvPr/>
        </p:nvSpPr>
        <p:spPr>
          <a:xfrm>
            <a:off x="1610346" y="3364254"/>
            <a:ext cx="391810" cy="231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0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endParaRPr lang="zh-CN" altLang="en-US" sz="90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95D0945-D8F3-484B-89F7-588E95FEE0AD}"/>
              </a:ext>
            </a:extLst>
          </p:cNvPr>
          <p:cNvSpPr/>
          <p:nvPr/>
        </p:nvSpPr>
        <p:spPr>
          <a:xfrm>
            <a:off x="3698023" y="3398240"/>
            <a:ext cx="569907" cy="231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0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90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</a:p>
        </p:txBody>
      </p:sp>
      <p:sp>
        <p:nvSpPr>
          <p:cNvPr id="85" name="任意多边形 104">
            <a:extLst>
              <a:ext uri="{FF2B5EF4-FFF2-40B4-BE49-F238E27FC236}">
                <a16:creationId xmlns:a16="http://schemas.microsoft.com/office/drawing/2014/main" id="{1922FA6C-5BCA-4987-BA8E-570E47FCDF87}"/>
              </a:ext>
            </a:extLst>
          </p:cNvPr>
          <p:cNvSpPr/>
          <p:nvPr/>
        </p:nvSpPr>
        <p:spPr bwMode="auto">
          <a:xfrm>
            <a:off x="4219766" y="2024253"/>
            <a:ext cx="3583041" cy="741324"/>
          </a:xfrm>
          <a:custGeom>
            <a:avLst/>
            <a:gdLst>
              <a:gd name="connsiteX0" fmla="*/ 0 w 3579779"/>
              <a:gd name="connsiteY0" fmla="*/ 594734 h 740649"/>
              <a:gd name="connsiteX1" fmla="*/ 1488332 w 3579779"/>
              <a:gd name="connsiteY1" fmla="*/ 1347 h 740649"/>
              <a:gd name="connsiteX2" fmla="*/ 3579779 w 3579779"/>
              <a:gd name="connsiteY2" fmla="*/ 740649 h 74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9779" h="740649">
                <a:moveTo>
                  <a:pt x="0" y="594734"/>
                </a:moveTo>
                <a:cubicBezTo>
                  <a:pt x="445851" y="285881"/>
                  <a:pt x="891702" y="-22972"/>
                  <a:pt x="1488332" y="1347"/>
                </a:cubicBezTo>
                <a:cubicBezTo>
                  <a:pt x="2084962" y="25666"/>
                  <a:pt x="3171217" y="585007"/>
                  <a:pt x="3579779" y="740649"/>
                </a:cubicBezTo>
              </a:path>
            </a:pathLst>
          </a:cu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23" tIns="45762" rIns="91523" bIns="45762" numCol="1" rtlCol="0" anchor="t" anchorCtr="0" compatLnSpc="1">
            <a:prstTxWarp prst="textNoShape">
              <a:avLst/>
            </a:prstTxWarp>
          </a:bodyPr>
          <a:lstStyle/>
          <a:p>
            <a:pPr defTabSz="91522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802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86" name="任意多边形 106">
            <a:extLst>
              <a:ext uri="{FF2B5EF4-FFF2-40B4-BE49-F238E27FC236}">
                <a16:creationId xmlns:a16="http://schemas.microsoft.com/office/drawing/2014/main" id="{16038D87-2866-4C65-AC39-085C771338AB}"/>
              </a:ext>
            </a:extLst>
          </p:cNvPr>
          <p:cNvSpPr/>
          <p:nvPr/>
        </p:nvSpPr>
        <p:spPr bwMode="auto">
          <a:xfrm>
            <a:off x="4229503" y="3028463"/>
            <a:ext cx="3592776" cy="566833"/>
          </a:xfrm>
          <a:custGeom>
            <a:avLst/>
            <a:gdLst>
              <a:gd name="connsiteX0" fmla="*/ 0 w 3589506"/>
              <a:gd name="connsiteY0" fmla="*/ 155642 h 566317"/>
              <a:gd name="connsiteX1" fmla="*/ 1556425 w 3589506"/>
              <a:gd name="connsiteY1" fmla="*/ 564204 h 566317"/>
              <a:gd name="connsiteX2" fmla="*/ 3589506 w 3589506"/>
              <a:gd name="connsiteY2" fmla="*/ 0 h 56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506" h="566317">
                <a:moveTo>
                  <a:pt x="0" y="155642"/>
                </a:moveTo>
                <a:cubicBezTo>
                  <a:pt x="479087" y="372893"/>
                  <a:pt x="958174" y="590144"/>
                  <a:pt x="1556425" y="564204"/>
                </a:cubicBezTo>
                <a:cubicBezTo>
                  <a:pt x="2154676" y="538264"/>
                  <a:pt x="2872091" y="269132"/>
                  <a:pt x="3589506" y="0"/>
                </a:cubicBezTo>
              </a:path>
            </a:pathLst>
          </a:cu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23" tIns="45762" rIns="91523" bIns="45762" numCol="1" rtlCol="0" anchor="t" anchorCtr="0" compatLnSpc="1">
            <a:prstTxWarp prst="textNoShape">
              <a:avLst/>
            </a:prstTxWarp>
          </a:bodyPr>
          <a:lstStyle/>
          <a:p>
            <a:pPr defTabSz="91522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802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pic>
        <p:nvPicPr>
          <p:cNvPr id="87" name="图片 86" descr="信号传输黄.png">
            <a:extLst>
              <a:ext uri="{FF2B5EF4-FFF2-40B4-BE49-F238E27FC236}">
                <a16:creationId xmlns:a16="http://schemas.microsoft.com/office/drawing/2014/main" id="{55BD16A7-A647-4B4A-927D-431885C0FC3B}"/>
              </a:ext>
            </a:extLst>
          </p:cNvPr>
          <p:cNvPicPr>
            <a:picLocks/>
          </p:cNvPicPr>
          <p:nvPr/>
        </p:nvPicPr>
        <p:blipFill>
          <a:blip r:embed="rId10" cstate="print">
            <a:duotone>
              <a:prstClr val="black"/>
              <a:srgbClr val="9BBB5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5520000">
            <a:off x="4422301" y="3061156"/>
            <a:ext cx="226266" cy="513829"/>
          </a:xfrm>
          <a:prstGeom prst="rect">
            <a:avLst/>
          </a:prstGeom>
        </p:spPr>
      </p:pic>
      <p:pic>
        <p:nvPicPr>
          <p:cNvPr id="88" name="图片 87" descr="信号传输黄.png">
            <a:extLst>
              <a:ext uri="{FF2B5EF4-FFF2-40B4-BE49-F238E27FC236}">
                <a16:creationId xmlns:a16="http://schemas.microsoft.com/office/drawing/2014/main" id="{6DE839A2-7BAF-4C55-B81E-310C738FED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9BBB5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580000">
            <a:off x="4374958" y="2181070"/>
            <a:ext cx="202187" cy="515738"/>
          </a:xfrm>
          <a:prstGeom prst="rect">
            <a:avLst/>
          </a:prstGeom>
        </p:spPr>
      </p:pic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16E5AAC-5281-4074-890E-0FE0A9380464}"/>
              </a:ext>
            </a:extLst>
          </p:cNvPr>
          <p:cNvCxnSpPr>
            <a:endCxn id="71" idx="1"/>
          </p:cNvCxnSpPr>
          <p:nvPr/>
        </p:nvCxnSpPr>
        <p:spPr bwMode="auto">
          <a:xfrm>
            <a:off x="2207605" y="2932771"/>
            <a:ext cx="1533483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7B56A9B2-D9DF-4694-972A-9AF44FBB5AD8}"/>
              </a:ext>
            </a:extLst>
          </p:cNvPr>
          <p:cNvSpPr/>
          <p:nvPr/>
        </p:nvSpPr>
        <p:spPr>
          <a:xfrm>
            <a:off x="2372755" y="268595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B82B8C4-64FB-43EC-B414-9BF1DDF1D42C}"/>
              </a:ext>
            </a:extLst>
          </p:cNvPr>
          <p:cNvSpPr/>
          <p:nvPr/>
        </p:nvSpPr>
        <p:spPr>
          <a:xfrm>
            <a:off x="2598550" y="268595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EEEC72C-01A0-430F-AF57-2105C2EC14DB}"/>
              </a:ext>
            </a:extLst>
          </p:cNvPr>
          <p:cNvSpPr/>
          <p:nvPr/>
        </p:nvSpPr>
        <p:spPr>
          <a:xfrm>
            <a:off x="2824344" y="268595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E904CE2-5582-4E65-9FF5-0BB8EC010D92}"/>
              </a:ext>
            </a:extLst>
          </p:cNvPr>
          <p:cNvSpPr/>
          <p:nvPr/>
        </p:nvSpPr>
        <p:spPr>
          <a:xfrm>
            <a:off x="3050139" y="268595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47A77B-8A5B-42A2-9808-3A206FA8C3FE}"/>
              </a:ext>
            </a:extLst>
          </p:cNvPr>
          <p:cNvSpPr/>
          <p:nvPr/>
        </p:nvSpPr>
        <p:spPr>
          <a:xfrm>
            <a:off x="3275932" y="268595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5FAE46A-8EF4-49C9-9941-9124BEBD575B}"/>
              </a:ext>
            </a:extLst>
          </p:cNvPr>
          <p:cNvSpPr/>
          <p:nvPr/>
        </p:nvSpPr>
        <p:spPr>
          <a:xfrm>
            <a:off x="2372755" y="2300653"/>
            <a:ext cx="1049656" cy="25666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5041">
              <a:defRPr/>
            </a:pPr>
            <a:r>
              <a:rPr lang="en-US" altLang="zh-CN" sz="1051" b="1" dirty="0">
                <a:solidFill>
                  <a:prstClr val="white"/>
                </a:solidFill>
                <a:latin typeface="Arial"/>
                <a:ea typeface="等线" panose="02010600030101010101" pitchFamily="2" charset="-122"/>
              </a:rPr>
              <a:t>PLC</a:t>
            </a:r>
            <a:r>
              <a:rPr lang="zh-CN" altLang="en-US" sz="1051" b="1" dirty="0">
                <a:solidFill>
                  <a:prstClr val="white"/>
                </a:solidFill>
                <a:latin typeface="Arial"/>
                <a:ea typeface="等线" panose="02010600030101010101" pitchFamily="2" charset="-122"/>
              </a:rPr>
              <a:t>业务流</a:t>
            </a:r>
            <a:endParaRPr lang="en-US" altLang="zh-CN" sz="1051" b="1" dirty="0">
              <a:solidFill>
                <a:prstClr val="white"/>
              </a:solidFill>
              <a:latin typeface="Arial"/>
              <a:ea typeface="等线" panose="02010600030101010101" pitchFamily="2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231AFF4-86AC-40AB-B2D1-8200A948444B}"/>
              </a:ext>
            </a:extLst>
          </p:cNvPr>
          <p:cNvSpPr/>
          <p:nvPr/>
        </p:nvSpPr>
        <p:spPr>
          <a:xfrm>
            <a:off x="4795127" y="2626703"/>
            <a:ext cx="1999724" cy="308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5210">
              <a:defRPr/>
            </a:pPr>
            <a:r>
              <a:rPr lang="en-US" altLang="zh-CN" sz="1401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PDCP Duplication</a:t>
            </a:r>
            <a:endParaRPr lang="zh-CN" altLang="en-US" sz="1401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D71096E-2411-4146-A0E6-AE394087998F}"/>
              </a:ext>
            </a:extLst>
          </p:cNvPr>
          <p:cNvSpPr/>
          <p:nvPr/>
        </p:nvSpPr>
        <p:spPr>
          <a:xfrm>
            <a:off x="3998954" y="2118708"/>
            <a:ext cx="553861" cy="246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5210" eaLnBrk="0" hangingPunct="0">
              <a:lnSpc>
                <a:spcPts val="1201"/>
              </a:lnSpc>
              <a:spcBef>
                <a:spcPts val="801"/>
              </a:spcBef>
              <a:defRPr/>
            </a:pPr>
            <a:r>
              <a:rPr lang="zh-CN" altLang="en-US" sz="110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链路</a:t>
            </a:r>
            <a:r>
              <a:rPr lang="en-US" altLang="zh-CN" sz="110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001" kern="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D5B1F4-F031-4F2C-9093-0640D00309CD}"/>
              </a:ext>
            </a:extLst>
          </p:cNvPr>
          <p:cNvSpPr/>
          <p:nvPr/>
        </p:nvSpPr>
        <p:spPr>
          <a:xfrm>
            <a:off x="5153122" y="1899887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5273A7A-8E5B-463C-97F7-A489A42A7003}"/>
              </a:ext>
            </a:extLst>
          </p:cNvPr>
          <p:cNvSpPr/>
          <p:nvPr/>
        </p:nvSpPr>
        <p:spPr>
          <a:xfrm>
            <a:off x="5378917" y="1899887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84AA46B-CDAB-4520-BC7D-7705733D9E5A}"/>
              </a:ext>
            </a:extLst>
          </p:cNvPr>
          <p:cNvSpPr/>
          <p:nvPr/>
        </p:nvSpPr>
        <p:spPr>
          <a:xfrm>
            <a:off x="5604711" y="1899887"/>
            <a:ext cx="146480" cy="15939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4FA2EEC-CD8E-4449-AF16-83224E3293D4}"/>
              </a:ext>
            </a:extLst>
          </p:cNvPr>
          <p:cNvSpPr/>
          <p:nvPr/>
        </p:nvSpPr>
        <p:spPr>
          <a:xfrm>
            <a:off x="5830506" y="1899887"/>
            <a:ext cx="146480" cy="1593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A38D899-76A7-4529-9C1E-DC7D0431CD2F}"/>
              </a:ext>
            </a:extLst>
          </p:cNvPr>
          <p:cNvSpPr/>
          <p:nvPr/>
        </p:nvSpPr>
        <p:spPr>
          <a:xfrm>
            <a:off x="6056299" y="1899887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FA319954-CBE7-4168-B120-8AF3561C4179}"/>
              </a:ext>
            </a:extLst>
          </p:cNvPr>
          <p:cNvSpPr/>
          <p:nvPr/>
        </p:nvSpPr>
        <p:spPr>
          <a:xfrm>
            <a:off x="5205454" y="347341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7C262AD-18B4-417B-89A2-4273FD4B88DC}"/>
              </a:ext>
            </a:extLst>
          </p:cNvPr>
          <p:cNvSpPr/>
          <p:nvPr/>
        </p:nvSpPr>
        <p:spPr>
          <a:xfrm>
            <a:off x="5431248" y="3473411"/>
            <a:ext cx="146480" cy="15939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CD4C628-6056-4817-B29B-DD157D615D04}"/>
              </a:ext>
            </a:extLst>
          </p:cNvPr>
          <p:cNvSpPr/>
          <p:nvPr/>
        </p:nvSpPr>
        <p:spPr>
          <a:xfrm>
            <a:off x="5657043" y="347341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6566724-C332-440E-BCCB-74F7B6A4F186}"/>
              </a:ext>
            </a:extLst>
          </p:cNvPr>
          <p:cNvSpPr/>
          <p:nvPr/>
        </p:nvSpPr>
        <p:spPr>
          <a:xfrm>
            <a:off x="5882837" y="347341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69F206D-F659-4159-971E-70397B9EB469}"/>
              </a:ext>
            </a:extLst>
          </p:cNvPr>
          <p:cNvSpPr/>
          <p:nvPr/>
        </p:nvSpPr>
        <p:spPr>
          <a:xfrm>
            <a:off x="6108631" y="3473411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E0E085F-8C4F-40BB-B2FE-36C509A966D7}"/>
              </a:ext>
            </a:extLst>
          </p:cNvPr>
          <p:cNvCxnSpPr/>
          <p:nvPr/>
        </p:nvCxnSpPr>
        <p:spPr bwMode="auto">
          <a:xfrm>
            <a:off x="8271298" y="2932771"/>
            <a:ext cx="1533483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56242C79-577A-436E-A60D-7662AA8E8124}"/>
              </a:ext>
            </a:extLst>
          </p:cNvPr>
          <p:cNvSpPr/>
          <p:nvPr/>
        </p:nvSpPr>
        <p:spPr>
          <a:xfrm>
            <a:off x="8443404" y="2688945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2FF82EE7-BB23-429F-825D-B6D13F664B95}"/>
              </a:ext>
            </a:extLst>
          </p:cNvPr>
          <p:cNvSpPr/>
          <p:nvPr/>
        </p:nvSpPr>
        <p:spPr>
          <a:xfrm>
            <a:off x="8669199" y="2688945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C925E2C-E882-46AF-A02B-11C1A214F2CC}"/>
              </a:ext>
            </a:extLst>
          </p:cNvPr>
          <p:cNvSpPr/>
          <p:nvPr/>
        </p:nvSpPr>
        <p:spPr>
          <a:xfrm>
            <a:off x="8894993" y="2688945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B2728CA-0E35-4463-BD56-F6A53EDEB374}"/>
              </a:ext>
            </a:extLst>
          </p:cNvPr>
          <p:cNvSpPr/>
          <p:nvPr/>
        </p:nvSpPr>
        <p:spPr>
          <a:xfrm>
            <a:off x="9120788" y="2688945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4BD67CE-AF8B-465A-BA93-47C4C0FD5FA9}"/>
              </a:ext>
            </a:extLst>
          </p:cNvPr>
          <p:cNvSpPr/>
          <p:nvPr/>
        </p:nvSpPr>
        <p:spPr>
          <a:xfrm>
            <a:off x="9346581" y="2688945"/>
            <a:ext cx="146480" cy="159391"/>
          </a:xfrm>
          <a:prstGeom prst="rect">
            <a:avLst/>
          </a:prstGeom>
          <a:noFill/>
          <a:ln w="12700" cap="flat" cmpd="sng" algn="ctr">
            <a:solidFill>
              <a:srgbClr val="FFCC99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18014" tIns="10809" rIns="18014" bIns="10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5210" eaLnBrk="0" hangingPunct="0">
              <a:defRPr/>
            </a:pPr>
            <a:r>
              <a:rPr lang="en-US" altLang="zh-CN" sz="1201" b="1" kern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1" b="1" kern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6779DF65-3508-4C60-9709-E8758919873F}"/>
              </a:ext>
            </a:extLst>
          </p:cNvPr>
          <p:cNvGrpSpPr/>
          <p:nvPr/>
        </p:nvGrpSpPr>
        <p:grpSpPr>
          <a:xfrm>
            <a:off x="9825513" y="2656148"/>
            <a:ext cx="629539" cy="521748"/>
            <a:chOff x="5410741" y="984970"/>
            <a:chExt cx="628966" cy="521273"/>
          </a:xfrm>
        </p:grpSpPr>
        <p:sp>
          <p:nvSpPr>
            <p:cNvPr id="118" name="圆角矩形 304">
              <a:extLst>
                <a:ext uri="{FF2B5EF4-FFF2-40B4-BE49-F238E27FC236}">
                  <a16:creationId xmlns:a16="http://schemas.microsoft.com/office/drawing/2014/main" id="{94DC800E-BF6E-444E-9654-2032D173DAD2}"/>
                </a:ext>
              </a:extLst>
            </p:cNvPr>
            <p:cNvSpPr/>
            <p:nvPr/>
          </p:nvSpPr>
          <p:spPr>
            <a:xfrm>
              <a:off x="5410741" y="984970"/>
              <a:ext cx="628966" cy="52127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2">
                <a:solidFill>
                  <a:srgbClr val="FFFFFF"/>
                </a:solidFill>
              </a:endParaRPr>
            </a:p>
          </p:txBody>
        </p:sp>
        <p:sp>
          <p:nvSpPr>
            <p:cNvPr id="119" name="Freeform 506">
              <a:extLst>
                <a:ext uri="{FF2B5EF4-FFF2-40B4-BE49-F238E27FC236}">
                  <a16:creationId xmlns:a16="http://schemas.microsoft.com/office/drawing/2014/main" id="{F3A6CC88-C351-4607-9E87-20B0C067417B}"/>
                </a:ext>
              </a:extLst>
            </p:cNvPr>
            <p:cNvSpPr>
              <a:spLocks/>
            </p:cNvSpPr>
            <p:nvPr/>
          </p:nvSpPr>
          <p:spPr bwMode="auto">
            <a:xfrm rot="608114">
              <a:off x="5494919" y="1433564"/>
              <a:ext cx="487941" cy="0"/>
            </a:xfrm>
            <a:custGeom>
              <a:avLst/>
              <a:gdLst>
                <a:gd name="T0" fmla="*/ 2147483646 w 409"/>
                <a:gd name="T1" fmla="*/ 0 h 92"/>
                <a:gd name="T2" fmla="*/ 0 w 409"/>
                <a:gd name="T3" fmla="*/ 2147483646 h 92"/>
                <a:gd name="T4" fmla="*/ 0 w 409"/>
                <a:gd name="T5" fmla="*/ 2147483646 h 92"/>
                <a:gd name="T6" fmla="*/ 2147483646 w 409"/>
                <a:gd name="T7" fmla="*/ 2147483646 h 92"/>
                <a:gd name="T8" fmla="*/ 2147483646 w 409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9"/>
                <a:gd name="T16" fmla="*/ 0 h 92"/>
                <a:gd name="T17" fmla="*/ 409 w 409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9" h="92">
                  <a:moveTo>
                    <a:pt x="409" y="0"/>
                  </a:moveTo>
                  <a:lnTo>
                    <a:pt x="0" y="63"/>
                  </a:lnTo>
                  <a:lnTo>
                    <a:pt x="0" y="92"/>
                  </a:lnTo>
                  <a:lnTo>
                    <a:pt x="409" y="2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0" name="Freeform 507">
              <a:extLst>
                <a:ext uri="{FF2B5EF4-FFF2-40B4-BE49-F238E27FC236}">
                  <a16:creationId xmlns:a16="http://schemas.microsoft.com/office/drawing/2014/main" id="{A135FBF0-AC5B-4323-8F80-E81D4F106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9961" y="1114012"/>
              <a:ext cx="134810" cy="75198"/>
            </a:xfrm>
            <a:custGeom>
              <a:avLst/>
              <a:gdLst>
                <a:gd name="T0" fmla="*/ 2147483646 w 113"/>
                <a:gd name="T1" fmla="*/ 2147483646 h 63"/>
                <a:gd name="T2" fmla="*/ 0 w 113"/>
                <a:gd name="T3" fmla="*/ 2147483646 h 63"/>
                <a:gd name="T4" fmla="*/ 0 w 113"/>
                <a:gd name="T5" fmla="*/ 0 h 63"/>
                <a:gd name="T6" fmla="*/ 2147483646 w 113"/>
                <a:gd name="T7" fmla="*/ 0 h 63"/>
                <a:gd name="T8" fmla="*/ 2147483646 w 113"/>
                <a:gd name="T9" fmla="*/ 2147483646 h 63"/>
                <a:gd name="T10" fmla="*/ 2147483646 w 113"/>
                <a:gd name="T11" fmla="*/ 2147483646 h 63"/>
                <a:gd name="T12" fmla="*/ 2147483646 w 113"/>
                <a:gd name="T13" fmla="*/ 2147483646 h 63"/>
                <a:gd name="T14" fmla="*/ 0 w 113"/>
                <a:gd name="T15" fmla="*/ 2147483646 h 63"/>
                <a:gd name="T16" fmla="*/ 0 w 113"/>
                <a:gd name="T17" fmla="*/ 2147483646 h 63"/>
                <a:gd name="T18" fmla="*/ 0 w 113"/>
                <a:gd name="T19" fmla="*/ 2147483646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"/>
                <a:gd name="T31" fmla="*/ 0 h 63"/>
                <a:gd name="T32" fmla="*/ 113 w 113"/>
                <a:gd name="T33" fmla="*/ 63 h 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" h="63">
                  <a:moveTo>
                    <a:pt x="59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13" y="47"/>
                  </a:lnTo>
                  <a:lnTo>
                    <a:pt x="94" y="63"/>
                  </a:lnTo>
                  <a:lnTo>
                    <a:pt x="59" y="23"/>
                  </a:lnTo>
                  <a:close/>
                  <a:moveTo>
                    <a:pt x="0" y="23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1" name="Freeform 508">
              <a:extLst>
                <a:ext uri="{FF2B5EF4-FFF2-40B4-BE49-F238E27FC236}">
                  <a16:creationId xmlns:a16="http://schemas.microsoft.com/office/drawing/2014/main" id="{044963C9-C4B1-420A-81CF-A53ACF55E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626" y="1082986"/>
              <a:ext cx="56071" cy="87134"/>
            </a:xfrm>
            <a:custGeom>
              <a:avLst/>
              <a:gdLst>
                <a:gd name="T0" fmla="*/ 2147483646 w 47"/>
                <a:gd name="T1" fmla="*/ 2147483646 h 73"/>
                <a:gd name="T2" fmla="*/ 2147483646 w 47"/>
                <a:gd name="T3" fmla="*/ 2147483646 h 73"/>
                <a:gd name="T4" fmla="*/ 2147483646 w 47"/>
                <a:gd name="T5" fmla="*/ 2147483646 h 73"/>
                <a:gd name="T6" fmla="*/ 0 w 47"/>
                <a:gd name="T7" fmla="*/ 2147483646 h 73"/>
                <a:gd name="T8" fmla="*/ 2147483646 w 47"/>
                <a:gd name="T9" fmla="*/ 2147483646 h 73"/>
                <a:gd name="T10" fmla="*/ 2147483646 w 47"/>
                <a:gd name="T11" fmla="*/ 0 h 73"/>
                <a:gd name="T12" fmla="*/ 2147483646 w 47"/>
                <a:gd name="T13" fmla="*/ 2147483646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"/>
                <a:gd name="T22" fmla="*/ 0 h 73"/>
                <a:gd name="T23" fmla="*/ 47 w 47"/>
                <a:gd name="T24" fmla="*/ 73 h 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" h="73">
                  <a:moveTo>
                    <a:pt x="47" y="37"/>
                  </a:moveTo>
                  <a:lnTo>
                    <a:pt x="47" y="73"/>
                  </a:lnTo>
                  <a:lnTo>
                    <a:pt x="24" y="54"/>
                  </a:lnTo>
                  <a:lnTo>
                    <a:pt x="0" y="37"/>
                  </a:lnTo>
                  <a:lnTo>
                    <a:pt x="24" y="18"/>
                  </a:lnTo>
                  <a:lnTo>
                    <a:pt x="47" y="0"/>
                  </a:lnTo>
                  <a:lnTo>
                    <a:pt x="47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2" name="Freeform 509">
              <a:extLst>
                <a:ext uri="{FF2B5EF4-FFF2-40B4-BE49-F238E27FC236}">
                  <a16:creationId xmlns:a16="http://schemas.microsoft.com/office/drawing/2014/main" id="{24C11904-255E-4467-A2DD-097389DA0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070" y="1114020"/>
              <a:ext cx="132424" cy="75198"/>
            </a:xfrm>
            <a:custGeom>
              <a:avLst/>
              <a:gdLst>
                <a:gd name="T0" fmla="*/ 0 w 111"/>
                <a:gd name="T1" fmla="*/ 2147483646 h 63"/>
                <a:gd name="T2" fmla="*/ 2147483646 w 111"/>
                <a:gd name="T3" fmla="*/ 0 h 63"/>
                <a:gd name="T4" fmla="*/ 2147483646 w 111"/>
                <a:gd name="T5" fmla="*/ 0 h 63"/>
                <a:gd name="T6" fmla="*/ 2147483646 w 111"/>
                <a:gd name="T7" fmla="*/ 2147483646 h 63"/>
                <a:gd name="T8" fmla="*/ 2147483646 w 111"/>
                <a:gd name="T9" fmla="*/ 2147483646 h 63"/>
                <a:gd name="T10" fmla="*/ 2147483646 w 111"/>
                <a:gd name="T11" fmla="*/ 2147483646 h 63"/>
                <a:gd name="T12" fmla="*/ 0 w 111"/>
                <a:gd name="T13" fmla="*/ 2147483646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63"/>
                <a:gd name="T23" fmla="*/ 111 w 111"/>
                <a:gd name="T24" fmla="*/ 63 h 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63">
                  <a:moveTo>
                    <a:pt x="0" y="49"/>
                  </a:moveTo>
                  <a:lnTo>
                    <a:pt x="42" y="0"/>
                  </a:lnTo>
                  <a:lnTo>
                    <a:pt x="111" y="0"/>
                  </a:lnTo>
                  <a:lnTo>
                    <a:pt x="111" y="23"/>
                  </a:lnTo>
                  <a:lnTo>
                    <a:pt x="52" y="23"/>
                  </a:lnTo>
                  <a:lnTo>
                    <a:pt x="16" y="63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3" name="Freeform 510">
              <a:extLst>
                <a:ext uri="{FF2B5EF4-FFF2-40B4-BE49-F238E27FC236}">
                  <a16:creationId xmlns:a16="http://schemas.microsoft.com/office/drawing/2014/main" id="{1B84692F-8590-4FC1-890F-EDAFD835E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46" y="1083001"/>
              <a:ext cx="53685" cy="87134"/>
            </a:xfrm>
            <a:custGeom>
              <a:avLst/>
              <a:gdLst>
                <a:gd name="T0" fmla="*/ 0 w 45"/>
                <a:gd name="T1" fmla="*/ 2147483646 h 73"/>
                <a:gd name="T2" fmla="*/ 0 w 45"/>
                <a:gd name="T3" fmla="*/ 2147483646 h 73"/>
                <a:gd name="T4" fmla="*/ 2147483646 w 45"/>
                <a:gd name="T5" fmla="*/ 2147483646 h 73"/>
                <a:gd name="T6" fmla="*/ 2147483646 w 45"/>
                <a:gd name="T7" fmla="*/ 2147483646 h 73"/>
                <a:gd name="T8" fmla="*/ 2147483646 w 45"/>
                <a:gd name="T9" fmla="*/ 2147483646 h 73"/>
                <a:gd name="T10" fmla="*/ 0 w 45"/>
                <a:gd name="T11" fmla="*/ 0 h 73"/>
                <a:gd name="T12" fmla="*/ 0 w 45"/>
                <a:gd name="T13" fmla="*/ 2147483646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5"/>
                <a:gd name="T22" fmla="*/ 0 h 73"/>
                <a:gd name="T23" fmla="*/ 45 w 45"/>
                <a:gd name="T24" fmla="*/ 73 h 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5" h="73">
                  <a:moveTo>
                    <a:pt x="0" y="37"/>
                  </a:moveTo>
                  <a:lnTo>
                    <a:pt x="0" y="73"/>
                  </a:lnTo>
                  <a:lnTo>
                    <a:pt x="21" y="54"/>
                  </a:lnTo>
                  <a:lnTo>
                    <a:pt x="45" y="37"/>
                  </a:lnTo>
                  <a:lnTo>
                    <a:pt x="21" y="18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4" name="Freeform 511">
              <a:extLst>
                <a:ext uri="{FF2B5EF4-FFF2-40B4-BE49-F238E27FC236}">
                  <a16:creationId xmlns:a16="http://schemas.microsoft.com/office/drawing/2014/main" id="{DE3D005D-56A1-4700-B5C8-70FE9AC60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963" y="1321723"/>
              <a:ext cx="132424" cy="76391"/>
            </a:xfrm>
            <a:custGeom>
              <a:avLst/>
              <a:gdLst>
                <a:gd name="T0" fmla="*/ 0 w 111"/>
                <a:gd name="T1" fmla="*/ 2147483646 h 64"/>
                <a:gd name="T2" fmla="*/ 0 w 111"/>
                <a:gd name="T3" fmla="*/ 2147483646 h 64"/>
                <a:gd name="T4" fmla="*/ 2147483646 w 111"/>
                <a:gd name="T5" fmla="*/ 2147483646 h 64"/>
                <a:gd name="T6" fmla="*/ 2147483646 w 111"/>
                <a:gd name="T7" fmla="*/ 0 h 64"/>
                <a:gd name="T8" fmla="*/ 2147483646 w 111"/>
                <a:gd name="T9" fmla="*/ 2147483646 h 64"/>
                <a:gd name="T10" fmla="*/ 2147483646 w 111"/>
                <a:gd name="T11" fmla="*/ 2147483646 h 64"/>
                <a:gd name="T12" fmla="*/ 0 w 111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64"/>
                <a:gd name="T23" fmla="*/ 111 w 111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64">
                  <a:moveTo>
                    <a:pt x="0" y="64"/>
                  </a:moveTo>
                  <a:lnTo>
                    <a:pt x="0" y="43"/>
                  </a:lnTo>
                  <a:lnTo>
                    <a:pt x="59" y="43"/>
                  </a:lnTo>
                  <a:lnTo>
                    <a:pt x="94" y="0"/>
                  </a:lnTo>
                  <a:lnTo>
                    <a:pt x="111" y="17"/>
                  </a:lnTo>
                  <a:lnTo>
                    <a:pt x="68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5" name="Freeform 512">
              <a:extLst>
                <a:ext uri="{FF2B5EF4-FFF2-40B4-BE49-F238E27FC236}">
                  <a16:creationId xmlns:a16="http://schemas.microsoft.com/office/drawing/2014/main" id="{AB039B7A-CC58-422B-89F2-8CCBDF596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626" y="1342023"/>
              <a:ext cx="56071" cy="87134"/>
            </a:xfrm>
            <a:custGeom>
              <a:avLst/>
              <a:gdLst>
                <a:gd name="T0" fmla="*/ 2147483646 w 47"/>
                <a:gd name="T1" fmla="*/ 2147483646 h 73"/>
                <a:gd name="T2" fmla="*/ 2147483646 w 47"/>
                <a:gd name="T3" fmla="*/ 0 h 73"/>
                <a:gd name="T4" fmla="*/ 2147483646 w 47"/>
                <a:gd name="T5" fmla="*/ 2147483646 h 73"/>
                <a:gd name="T6" fmla="*/ 0 w 47"/>
                <a:gd name="T7" fmla="*/ 2147483646 h 73"/>
                <a:gd name="T8" fmla="*/ 2147483646 w 47"/>
                <a:gd name="T9" fmla="*/ 2147483646 h 73"/>
                <a:gd name="T10" fmla="*/ 2147483646 w 47"/>
                <a:gd name="T11" fmla="*/ 2147483646 h 73"/>
                <a:gd name="T12" fmla="*/ 2147483646 w 47"/>
                <a:gd name="T13" fmla="*/ 2147483646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"/>
                <a:gd name="T22" fmla="*/ 0 h 73"/>
                <a:gd name="T23" fmla="*/ 47 w 47"/>
                <a:gd name="T24" fmla="*/ 73 h 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" h="73">
                  <a:moveTo>
                    <a:pt x="47" y="38"/>
                  </a:moveTo>
                  <a:lnTo>
                    <a:pt x="47" y="0"/>
                  </a:lnTo>
                  <a:lnTo>
                    <a:pt x="24" y="19"/>
                  </a:lnTo>
                  <a:lnTo>
                    <a:pt x="0" y="38"/>
                  </a:lnTo>
                  <a:lnTo>
                    <a:pt x="24" y="54"/>
                  </a:lnTo>
                  <a:lnTo>
                    <a:pt x="47" y="73"/>
                  </a:lnTo>
                  <a:lnTo>
                    <a:pt x="4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6" name="Freeform 513">
              <a:extLst>
                <a:ext uri="{FF2B5EF4-FFF2-40B4-BE49-F238E27FC236}">
                  <a16:creationId xmlns:a16="http://schemas.microsoft.com/office/drawing/2014/main" id="{D378577E-7BA1-4C7C-944F-2DC4B8F18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2491" y="1321732"/>
              <a:ext cx="136003" cy="76391"/>
            </a:xfrm>
            <a:custGeom>
              <a:avLst/>
              <a:gdLst>
                <a:gd name="T0" fmla="*/ 2147483646 w 114"/>
                <a:gd name="T1" fmla="*/ 2147483646 h 64"/>
                <a:gd name="T2" fmla="*/ 0 w 114"/>
                <a:gd name="T3" fmla="*/ 2147483646 h 64"/>
                <a:gd name="T4" fmla="*/ 2147483646 w 114"/>
                <a:gd name="T5" fmla="*/ 0 h 64"/>
                <a:gd name="T6" fmla="*/ 2147483646 w 114"/>
                <a:gd name="T7" fmla="*/ 2147483646 h 64"/>
                <a:gd name="T8" fmla="*/ 2147483646 w 114"/>
                <a:gd name="T9" fmla="*/ 2147483646 h 64"/>
                <a:gd name="T10" fmla="*/ 2147483646 w 114"/>
                <a:gd name="T11" fmla="*/ 2147483646 h 64"/>
                <a:gd name="T12" fmla="*/ 2147483646 w 114"/>
                <a:gd name="T13" fmla="*/ 2147483646 h 64"/>
                <a:gd name="T14" fmla="*/ 2147483646 w 114"/>
                <a:gd name="T15" fmla="*/ 2147483646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64"/>
                <a:gd name="T26" fmla="*/ 114 w 114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64">
                  <a:moveTo>
                    <a:pt x="45" y="64"/>
                  </a:moveTo>
                  <a:lnTo>
                    <a:pt x="0" y="17"/>
                  </a:lnTo>
                  <a:lnTo>
                    <a:pt x="19" y="0"/>
                  </a:lnTo>
                  <a:lnTo>
                    <a:pt x="55" y="43"/>
                  </a:lnTo>
                  <a:lnTo>
                    <a:pt x="114" y="43"/>
                  </a:lnTo>
                  <a:lnTo>
                    <a:pt x="114" y="64"/>
                  </a:lnTo>
                  <a:lnTo>
                    <a:pt x="4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7" name="Freeform 514">
              <a:extLst>
                <a:ext uri="{FF2B5EF4-FFF2-40B4-BE49-F238E27FC236}">
                  <a16:creationId xmlns:a16="http://schemas.microsoft.com/office/drawing/2014/main" id="{0D916F88-6AC6-4C31-A906-43E350ECC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42" y="1341994"/>
              <a:ext cx="53685" cy="87134"/>
            </a:xfrm>
            <a:custGeom>
              <a:avLst/>
              <a:gdLst>
                <a:gd name="T0" fmla="*/ 0 w 45"/>
                <a:gd name="T1" fmla="*/ 2147483646 h 73"/>
                <a:gd name="T2" fmla="*/ 0 w 45"/>
                <a:gd name="T3" fmla="*/ 0 h 73"/>
                <a:gd name="T4" fmla="*/ 2147483646 w 45"/>
                <a:gd name="T5" fmla="*/ 2147483646 h 73"/>
                <a:gd name="T6" fmla="*/ 2147483646 w 45"/>
                <a:gd name="T7" fmla="*/ 2147483646 h 73"/>
                <a:gd name="T8" fmla="*/ 2147483646 w 45"/>
                <a:gd name="T9" fmla="*/ 2147483646 h 73"/>
                <a:gd name="T10" fmla="*/ 0 w 45"/>
                <a:gd name="T11" fmla="*/ 2147483646 h 73"/>
                <a:gd name="T12" fmla="*/ 0 w 45"/>
                <a:gd name="T13" fmla="*/ 2147483646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5"/>
                <a:gd name="T22" fmla="*/ 0 h 73"/>
                <a:gd name="T23" fmla="*/ 45 w 45"/>
                <a:gd name="T24" fmla="*/ 73 h 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5" h="73">
                  <a:moveTo>
                    <a:pt x="0" y="38"/>
                  </a:moveTo>
                  <a:lnTo>
                    <a:pt x="0" y="0"/>
                  </a:lnTo>
                  <a:lnTo>
                    <a:pt x="21" y="19"/>
                  </a:lnTo>
                  <a:lnTo>
                    <a:pt x="45" y="38"/>
                  </a:lnTo>
                  <a:lnTo>
                    <a:pt x="21" y="54"/>
                  </a:lnTo>
                  <a:lnTo>
                    <a:pt x="0" y="7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  <p:sp>
          <p:nvSpPr>
            <p:cNvPr id="128" name="Freeform 515">
              <a:extLst>
                <a:ext uri="{FF2B5EF4-FFF2-40B4-BE49-F238E27FC236}">
                  <a16:creationId xmlns:a16="http://schemas.microsoft.com/office/drawing/2014/main" id="{532BC2A4-B0D8-4A92-A465-D0EFADC50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0062" y="1147454"/>
              <a:ext cx="217128" cy="217238"/>
            </a:xfrm>
            <a:custGeom>
              <a:avLst/>
              <a:gdLst>
                <a:gd name="T0" fmla="*/ 0 w 77"/>
                <a:gd name="T1" fmla="*/ 2147483646 h 77"/>
                <a:gd name="T2" fmla="*/ 2147483646 w 77"/>
                <a:gd name="T3" fmla="*/ 0 h 77"/>
                <a:gd name="T4" fmla="*/ 2147483646 w 77"/>
                <a:gd name="T5" fmla="*/ 2147483646 h 77"/>
                <a:gd name="T6" fmla="*/ 2147483646 w 77"/>
                <a:gd name="T7" fmla="*/ 2147483646 h 77"/>
                <a:gd name="T8" fmla="*/ 0 w 77"/>
                <a:gd name="T9" fmla="*/ 2147483646 h 77"/>
                <a:gd name="T10" fmla="*/ 2147483646 w 77"/>
                <a:gd name="T11" fmla="*/ 2147483646 h 77"/>
                <a:gd name="T12" fmla="*/ 2147483646 w 77"/>
                <a:gd name="T13" fmla="*/ 2147483646 h 77"/>
                <a:gd name="T14" fmla="*/ 2147483646 w 77"/>
                <a:gd name="T15" fmla="*/ 2147483646 h 77"/>
                <a:gd name="T16" fmla="*/ 2147483646 w 77"/>
                <a:gd name="T17" fmla="*/ 2147483646 h 77"/>
                <a:gd name="T18" fmla="*/ 2147483646 w 77"/>
                <a:gd name="T19" fmla="*/ 2147483646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"/>
                <a:gd name="T31" fmla="*/ 0 h 77"/>
                <a:gd name="T32" fmla="*/ 77 w 77"/>
                <a:gd name="T33" fmla="*/ 77 h 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" h="77">
                  <a:moveTo>
                    <a:pt x="0" y="39"/>
                  </a:move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  <a:close/>
                  <a:moveTo>
                    <a:pt x="13" y="39"/>
                  </a:moveTo>
                  <a:cubicBezTo>
                    <a:pt x="13" y="53"/>
                    <a:pt x="25" y="64"/>
                    <a:pt x="39" y="64"/>
                  </a:cubicBezTo>
                  <a:cubicBezTo>
                    <a:pt x="53" y="64"/>
                    <a:pt x="64" y="53"/>
                    <a:pt x="64" y="39"/>
                  </a:cubicBezTo>
                  <a:cubicBezTo>
                    <a:pt x="64" y="24"/>
                    <a:pt x="53" y="13"/>
                    <a:pt x="39" y="13"/>
                  </a:cubicBezTo>
                  <a:cubicBezTo>
                    <a:pt x="25" y="13"/>
                    <a:pt x="13" y="24"/>
                    <a:pt x="1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2">
                <a:solidFill>
                  <a:srgbClr val="000000"/>
                </a:solidFill>
              </a:endParaRPr>
            </a:p>
          </p:txBody>
        </p:sp>
      </p:grpSp>
      <p:sp>
        <p:nvSpPr>
          <p:cNvPr id="134" name="矩形 133">
            <a:extLst>
              <a:ext uri="{FF2B5EF4-FFF2-40B4-BE49-F238E27FC236}">
                <a16:creationId xmlns:a16="http://schemas.microsoft.com/office/drawing/2014/main" id="{89E5526B-3917-467F-86DE-795B69B83304}"/>
              </a:ext>
            </a:extLst>
          </p:cNvPr>
          <p:cNvSpPr/>
          <p:nvPr/>
        </p:nvSpPr>
        <p:spPr>
          <a:xfrm>
            <a:off x="9976291" y="3241684"/>
            <a:ext cx="403041" cy="231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0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UPF</a:t>
            </a:r>
            <a:endParaRPr lang="zh-CN" altLang="en-US" sz="90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7C87829A-DF5C-43BA-8FE3-0E35963ADF2A}"/>
              </a:ext>
            </a:extLst>
          </p:cNvPr>
          <p:cNvSpPr/>
          <p:nvPr/>
        </p:nvSpPr>
        <p:spPr>
          <a:xfrm>
            <a:off x="5278693" y="3645408"/>
            <a:ext cx="449571" cy="21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801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D3EFCEA-5281-4CB9-B05F-5FBFA691A0EF}"/>
              </a:ext>
            </a:extLst>
          </p:cNvPr>
          <p:cNvSpPr/>
          <p:nvPr/>
        </p:nvSpPr>
        <p:spPr>
          <a:xfrm>
            <a:off x="5604711" y="2120883"/>
            <a:ext cx="449571" cy="21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801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BF12E19-F3E5-474C-908F-21ED9415C7BD}"/>
              </a:ext>
            </a:extLst>
          </p:cNvPr>
          <p:cNvSpPr/>
          <p:nvPr/>
        </p:nvSpPr>
        <p:spPr>
          <a:xfrm>
            <a:off x="8443405" y="2310607"/>
            <a:ext cx="1049656" cy="25666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5041">
              <a:defRPr/>
            </a:pPr>
            <a:r>
              <a:rPr lang="en-US" altLang="zh-CN" sz="1051" b="1" dirty="0">
                <a:solidFill>
                  <a:prstClr val="white"/>
                </a:solidFill>
                <a:latin typeface="Arial"/>
                <a:ea typeface="等线" panose="02010600030101010101" pitchFamily="2" charset="-122"/>
              </a:rPr>
              <a:t>PLC</a:t>
            </a:r>
            <a:r>
              <a:rPr lang="zh-CN" altLang="en-US" sz="1051" b="1" dirty="0">
                <a:solidFill>
                  <a:prstClr val="white"/>
                </a:solidFill>
                <a:latin typeface="Arial"/>
                <a:ea typeface="等线" panose="02010600030101010101" pitchFamily="2" charset="-122"/>
              </a:rPr>
              <a:t>业务流</a:t>
            </a:r>
            <a:endParaRPr lang="en-US" altLang="zh-CN" sz="1051" b="1" dirty="0">
              <a:solidFill>
                <a:prstClr val="white"/>
              </a:solidFill>
              <a:latin typeface="Arial"/>
              <a:ea typeface="等线" panose="02010600030101010101" pitchFamily="2" charset="-122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C0B356FF-07B6-47BC-B864-1DFF523B2802}"/>
              </a:ext>
            </a:extLst>
          </p:cNvPr>
          <p:cNvSpPr/>
          <p:nvPr/>
        </p:nvSpPr>
        <p:spPr>
          <a:xfrm>
            <a:off x="7827302" y="3381562"/>
            <a:ext cx="415878" cy="231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6F588E79-83D0-47FF-80C6-C696B1E46D5D}"/>
              </a:ext>
            </a:extLst>
          </p:cNvPr>
          <p:cNvSpPr/>
          <p:nvPr/>
        </p:nvSpPr>
        <p:spPr>
          <a:xfrm>
            <a:off x="4110526" y="3583988"/>
            <a:ext cx="550653" cy="246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5210" eaLnBrk="0" hangingPunct="0">
              <a:lnSpc>
                <a:spcPts val="1201"/>
              </a:lnSpc>
              <a:spcBef>
                <a:spcPts val="801"/>
              </a:spcBef>
              <a:defRPr/>
            </a:pPr>
            <a:r>
              <a:rPr lang="zh-CN" altLang="en-US" sz="110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链路</a:t>
            </a:r>
            <a:r>
              <a:rPr lang="en-US" altLang="zh-CN" sz="110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1001" kern="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1" name="Picture 4" descr="https://support.industry.siemens.com/cs/images/78304711/image004.jpg">
            <a:extLst>
              <a:ext uri="{FF2B5EF4-FFF2-40B4-BE49-F238E27FC236}">
                <a16:creationId xmlns:a16="http://schemas.microsoft.com/office/drawing/2014/main" id="{AF9F9A9E-4F1D-4668-BE12-D30155297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12672" r="12586" b="36478"/>
          <a:stretch/>
        </p:blipFill>
        <p:spPr bwMode="auto">
          <a:xfrm>
            <a:off x="1561877" y="2669039"/>
            <a:ext cx="537689" cy="495966"/>
          </a:xfrm>
          <a:prstGeom prst="rect">
            <a:avLst/>
          </a:prstGeom>
          <a:noFill/>
          <a:ln w="952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3B0C6109-4332-48E8-ADFF-05BD26423C62}"/>
              </a:ext>
            </a:extLst>
          </p:cNvPr>
          <p:cNvSpPr/>
          <p:nvPr/>
        </p:nvSpPr>
        <p:spPr>
          <a:xfrm>
            <a:off x="608683" y="1467411"/>
            <a:ext cx="851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PDCP Duplication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通过频谱冗余，降低空口丢包率，保障稳定低时延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95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片 228">
            <a:extLst>
              <a:ext uri="{FF2B5EF4-FFF2-40B4-BE49-F238E27FC236}">
                <a16:creationId xmlns:a16="http://schemas.microsoft.com/office/drawing/2014/main" id="{5B6F84BE-73C2-4608-9324-D0D76207C1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308" name="图片 30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CF93A7-1307-499B-BC49-F52BAC1B40CD}"/>
              </a:ext>
            </a:extLst>
          </p:cNvPr>
          <p:cNvSpPr txBox="1"/>
          <p:nvPr/>
        </p:nvSpPr>
        <p:spPr>
          <a:xfrm>
            <a:off x="621867" y="447993"/>
            <a:ext cx="91870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indent="0"/>
            <a:r>
              <a:rPr lang="zh-CN" altLang="en-US" sz="2800" b="1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精准授时：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多场景要求</a:t>
            </a:r>
            <a:r>
              <a:rPr lang="zh-CN" altLang="en-US" sz="2800" b="1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时间同步</a:t>
            </a:r>
            <a:r>
              <a:rPr lang="en-US" altLang="zh-CN" sz="2800" b="1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&lt;1us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C71E6D6-813B-4677-9E81-E7A05D9C226F}"/>
              </a:ext>
            </a:extLst>
          </p:cNvPr>
          <p:cNvSpPr/>
          <p:nvPr/>
        </p:nvSpPr>
        <p:spPr>
          <a:xfrm>
            <a:off x="778131" y="1273649"/>
            <a:ext cx="10699327" cy="3040380"/>
          </a:xfrm>
          <a:custGeom>
            <a:avLst/>
            <a:gdLst/>
            <a:ahLst/>
            <a:cxnLst/>
            <a:rect l="l" t="t" r="r" b="b"/>
            <a:pathLst>
              <a:path w="8024495" h="2280285">
                <a:moveTo>
                  <a:pt x="7970012" y="0"/>
                </a:moveTo>
                <a:lnTo>
                  <a:pt x="53987" y="0"/>
                </a:lnTo>
                <a:lnTo>
                  <a:pt x="33025" y="4260"/>
                </a:lnTo>
                <a:lnTo>
                  <a:pt x="15859" y="15860"/>
                </a:lnTo>
                <a:lnTo>
                  <a:pt x="4260" y="33030"/>
                </a:lnTo>
                <a:lnTo>
                  <a:pt x="0" y="54000"/>
                </a:lnTo>
                <a:lnTo>
                  <a:pt x="0" y="2225865"/>
                </a:lnTo>
                <a:lnTo>
                  <a:pt x="4260" y="2246829"/>
                </a:lnTo>
                <a:lnTo>
                  <a:pt x="15859" y="2264000"/>
                </a:lnTo>
                <a:lnTo>
                  <a:pt x="33025" y="2275603"/>
                </a:lnTo>
                <a:lnTo>
                  <a:pt x="53987" y="2279865"/>
                </a:lnTo>
                <a:lnTo>
                  <a:pt x="7970012" y="2279865"/>
                </a:lnTo>
                <a:lnTo>
                  <a:pt x="7990981" y="2275603"/>
                </a:lnTo>
                <a:lnTo>
                  <a:pt x="8008151" y="2264000"/>
                </a:lnTo>
                <a:lnTo>
                  <a:pt x="8019752" y="2246829"/>
                </a:lnTo>
                <a:lnTo>
                  <a:pt x="8024012" y="2225865"/>
                </a:lnTo>
                <a:lnTo>
                  <a:pt x="8024012" y="54000"/>
                </a:lnTo>
                <a:lnTo>
                  <a:pt x="8019752" y="33030"/>
                </a:lnTo>
                <a:lnTo>
                  <a:pt x="8008151" y="15860"/>
                </a:lnTo>
                <a:lnTo>
                  <a:pt x="7990981" y="4260"/>
                </a:lnTo>
                <a:lnTo>
                  <a:pt x="7970012" y="0"/>
                </a:lnTo>
                <a:close/>
              </a:path>
            </a:pathLst>
          </a:custGeom>
          <a:solidFill>
            <a:srgbClr val="00A3FF">
              <a:alpha val="5000"/>
            </a:srgbClr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493A2B1-50E4-43E9-87A3-F0ADE5CD0892}"/>
              </a:ext>
            </a:extLst>
          </p:cNvPr>
          <p:cNvGrpSpPr/>
          <p:nvPr/>
        </p:nvGrpSpPr>
        <p:grpSpPr>
          <a:xfrm>
            <a:off x="10208948" y="3414607"/>
            <a:ext cx="408940" cy="513080"/>
            <a:chOff x="14466888" y="2409825"/>
            <a:chExt cx="369888" cy="465137"/>
          </a:xfrm>
        </p:grpSpPr>
        <p:sp>
          <p:nvSpPr>
            <p:cNvPr id="9" name="Rectangle 389">
              <a:extLst>
                <a:ext uri="{FF2B5EF4-FFF2-40B4-BE49-F238E27FC236}">
                  <a16:creationId xmlns:a16="http://schemas.microsoft.com/office/drawing/2014/main" id="{6DB27A57-604B-41B8-B366-9A6BA1D97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93888" y="2465388"/>
              <a:ext cx="179388" cy="127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0" name="Rectangle 390">
              <a:extLst>
                <a:ext uri="{FF2B5EF4-FFF2-40B4-BE49-F238E27FC236}">
                  <a16:creationId xmlns:a16="http://schemas.microsoft.com/office/drawing/2014/main" id="{50CFAF03-6FEE-4E12-A10D-398A6FC0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5325" y="2511425"/>
              <a:ext cx="107950" cy="111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1" name="Rectangle 391">
              <a:extLst>
                <a:ext uri="{FF2B5EF4-FFF2-40B4-BE49-F238E27FC236}">
                  <a16:creationId xmlns:a16="http://schemas.microsoft.com/office/drawing/2014/main" id="{122E6DFA-ED66-41BF-97CA-467EF549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5325" y="2657475"/>
              <a:ext cx="107950" cy="111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2" name="Rectangle 392">
              <a:extLst>
                <a:ext uri="{FF2B5EF4-FFF2-40B4-BE49-F238E27FC236}">
                  <a16:creationId xmlns:a16="http://schemas.microsoft.com/office/drawing/2014/main" id="{B8FBD804-174D-44F8-A0A7-7B24329E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5325" y="2695575"/>
              <a:ext cx="107950" cy="1428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" name="Rectangle 393">
              <a:extLst>
                <a:ext uri="{FF2B5EF4-FFF2-40B4-BE49-F238E27FC236}">
                  <a16:creationId xmlns:a16="http://schemas.microsoft.com/office/drawing/2014/main" id="{2846F40E-9AF3-4F62-96CD-FA00088A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5325" y="2736850"/>
              <a:ext cx="107950" cy="111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" name="Rectangle 394">
              <a:extLst>
                <a:ext uri="{FF2B5EF4-FFF2-40B4-BE49-F238E27FC236}">
                  <a16:creationId xmlns:a16="http://schemas.microsoft.com/office/drawing/2014/main" id="{C6A5ADD4-607C-430A-8EBF-368B242F6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5325" y="2778125"/>
              <a:ext cx="107950" cy="111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" name="Freeform 395">
              <a:extLst>
                <a:ext uri="{FF2B5EF4-FFF2-40B4-BE49-F238E27FC236}">
                  <a16:creationId xmlns:a16="http://schemas.microsoft.com/office/drawing/2014/main" id="{E0809670-10AD-4C0A-B8EC-BAC69FBE2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6888" y="2409825"/>
              <a:ext cx="369888" cy="465137"/>
            </a:xfrm>
            <a:custGeom>
              <a:avLst/>
              <a:gdLst/>
              <a:ahLst/>
              <a:cxnLst>
                <a:cxn ang="0">
                  <a:pos x="59" y="124"/>
                </a:cxn>
                <a:cxn ang="0">
                  <a:pos x="54" y="122"/>
                </a:cxn>
                <a:cxn ang="0">
                  <a:pos x="10" y="122"/>
                </a:cxn>
                <a:cxn ang="0">
                  <a:pos x="0" y="112"/>
                </a:cxn>
                <a:cxn ang="0">
                  <a:pos x="0" y="9"/>
                </a:cxn>
                <a:cxn ang="0">
                  <a:pos x="10" y="0"/>
                </a:cxn>
                <a:cxn ang="0">
                  <a:pos x="89" y="0"/>
                </a:cxn>
                <a:cxn ang="0">
                  <a:pos x="99" y="9"/>
                </a:cxn>
                <a:cxn ang="0">
                  <a:pos x="99" y="112"/>
                </a:cxn>
                <a:cxn ang="0">
                  <a:pos x="89" y="122"/>
                </a:cxn>
                <a:cxn ang="0">
                  <a:pos x="81" y="122"/>
                </a:cxn>
                <a:cxn ang="0">
                  <a:pos x="76" y="124"/>
                </a:cxn>
                <a:cxn ang="0">
                  <a:pos x="69" y="118"/>
                </a:cxn>
                <a:cxn ang="0">
                  <a:pos x="76" y="111"/>
                </a:cxn>
                <a:cxn ang="0">
                  <a:pos x="81" y="115"/>
                </a:cxn>
                <a:cxn ang="0">
                  <a:pos x="89" y="115"/>
                </a:cxn>
                <a:cxn ang="0">
                  <a:pos x="92" y="112"/>
                </a:cxn>
                <a:cxn ang="0">
                  <a:pos x="92" y="9"/>
                </a:cxn>
                <a:cxn ang="0">
                  <a:pos x="89" y="7"/>
                </a:cxn>
                <a:cxn ang="0">
                  <a:pos x="10" y="7"/>
                </a:cxn>
                <a:cxn ang="0">
                  <a:pos x="8" y="9"/>
                </a:cxn>
                <a:cxn ang="0">
                  <a:pos x="8" y="112"/>
                </a:cxn>
                <a:cxn ang="0">
                  <a:pos x="10" y="115"/>
                </a:cxn>
                <a:cxn ang="0">
                  <a:pos x="53" y="115"/>
                </a:cxn>
                <a:cxn ang="0">
                  <a:pos x="59" y="111"/>
                </a:cxn>
                <a:cxn ang="0">
                  <a:pos x="65" y="118"/>
                </a:cxn>
                <a:cxn ang="0">
                  <a:pos x="59" y="124"/>
                </a:cxn>
                <a:cxn ang="0">
                  <a:pos x="10" y="2"/>
                </a:cxn>
                <a:cxn ang="0">
                  <a:pos x="2" y="9"/>
                </a:cxn>
                <a:cxn ang="0">
                  <a:pos x="2" y="112"/>
                </a:cxn>
                <a:cxn ang="0">
                  <a:pos x="10" y="120"/>
                </a:cxn>
                <a:cxn ang="0">
                  <a:pos x="54" y="120"/>
                </a:cxn>
                <a:cxn ang="0">
                  <a:pos x="55" y="120"/>
                </a:cxn>
                <a:cxn ang="0">
                  <a:pos x="55" y="120"/>
                </a:cxn>
                <a:cxn ang="0">
                  <a:pos x="59" y="122"/>
                </a:cxn>
                <a:cxn ang="0">
                  <a:pos x="63" y="118"/>
                </a:cxn>
                <a:cxn ang="0">
                  <a:pos x="59" y="114"/>
                </a:cxn>
                <a:cxn ang="0">
                  <a:pos x="55" y="116"/>
                </a:cxn>
                <a:cxn ang="0">
                  <a:pos x="55" y="117"/>
                </a:cxn>
                <a:cxn ang="0">
                  <a:pos x="54" y="117"/>
                </a:cxn>
                <a:cxn ang="0">
                  <a:pos x="10" y="117"/>
                </a:cxn>
                <a:cxn ang="0">
                  <a:pos x="5" y="112"/>
                </a:cxn>
                <a:cxn ang="0">
                  <a:pos x="5" y="9"/>
                </a:cxn>
                <a:cxn ang="0">
                  <a:pos x="10" y="5"/>
                </a:cxn>
                <a:cxn ang="0">
                  <a:pos x="89" y="5"/>
                </a:cxn>
                <a:cxn ang="0">
                  <a:pos x="94" y="9"/>
                </a:cxn>
                <a:cxn ang="0">
                  <a:pos x="94" y="112"/>
                </a:cxn>
                <a:cxn ang="0">
                  <a:pos x="89" y="117"/>
                </a:cxn>
                <a:cxn ang="0">
                  <a:pos x="80" y="117"/>
                </a:cxn>
                <a:cxn ang="0">
                  <a:pos x="80" y="117"/>
                </a:cxn>
                <a:cxn ang="0">
                  <a:pos x="80" y="116"/>
                </a:cxn>
                <a:cxn ang="0">
                  <a:pos x="76" y="113"/>
                </a:cxn>
                <a:cxn ang="0">
                  <a:pos x="71" y="118"/>
                </a:cxn>
                <a:cxn ang="0">
                  <a:pos x="76" y="122"/>
                </a:cxn>
                <a:cxn ang="0">
                  <a:pos x="79" y="120"/>
                </a:cxn>
                <a:cxn ang="0">
                  <a:pos x="80" y="120"/>
                </a:cxn>
                <a:cxn ang="0">
                  <a:pos x="80" y="120"/>
                </a:cxn>
                <a:cxn ang="0">
                  <a:pos x="89" y="120"/>
                </a:cxn>
                <a:cxn ang="0">
                  <a:pos x="97" y="112"/>
                </a:cxn>
                <a:cxn ang="0">
                  <a:pos x="97" y="9"/>
                </a:cxn>
                <a:cxn ang="0">
                  <a:pos x="89" y="2"/>
                </a:cxn>
                <a:cxn ang="0">
                  <a:pos x="10" y="2"/>
                </a:cxn>
              </a:cxnLst>
              <a:rect l="0" t="0" r="r" b="b"/>
              <a:pathLst>
                <a:path w="99" h="124">
                  <a:moveTo>
                    <a:pt x="59" y="124"/>
                  </a:moveTo>
                  <a:cubicBezTo>
                    <a:pt x="57" y="124"/>
                    <a:pt x="55" y="123"/>
                    <a:pt x="54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5" y="122"/>
                    <a:pt x="0" y="118"/>
                    <a:pt x="0" y="11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4" y="0"/>
                    <a:pt x="99" y="4"/>
                    <a:pt x="99" y="9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9" y="118"/>
                    <a:pt x="94" y="122"/>
                    <a:pt x="89" y="12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79" y="123"/>
                    <a:pt x="78" y="124"/>
                    <a:pt x="76" y="124"/>
                  </a:cubicBezTo>
                  <a:cubicBezTo>
                    <a:pt x="72" y="124"/>
                    <a:pt x="69" y="121"/>
                    <a:pt x="69" y="118"/>
                  </a:cubicBezTo>
                  <a:cubicBezTo>
                    <a:pt x="69" y="114"/>
                    <a:pt x="72" y="111"/>
                    <a:pt x="76" y="111"/>
                  </a:cubicBezTo>
                  <a:cubicBezTo>
                    <a:pt x="78" y="111"/>
                    <a:pt x="80" y="113"/>
                    <a:pt x="81" y="115"/>
                  </a:cubicBezTo>
                  <a:cubicBezTo>
                    <a:pt x="89" y="115"/>
                    <a:pt x="89" y="115"/>
                    <a:pt x="89" y="115"/>
                  </a:cubicBezTo>
                  <a:cubicBezTo>
                    <a:pt x="90" y="115"/>
                    <a:pt x="92" y="114"/>
                    <a:pt x="92" y="112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8"/>
                    <a:pt x="90" y="7"/>
                    <a:pt x="8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8"/>
                    <a:pt x="8" y="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9" y="115"/>
                    <a:pt x="10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5" y="113"/>
                    <a:pt x="57" y="111"/>
                    <a:pt x="59" y="111"/>
                  </a:cubicBezTo>
                  <a:cubicBezTo>
                    <a:pt x="62" y="111"/>
                    <a:pt x="65" y="114"/>
                    <a:pt x="65" y="118"/>
                  </a:cubicBezTo>
                  <a:cubicBezTo>
                    <a:pt x="65" y="121"/>
                    <a:pt x="62" y="124"/>
                    <a:pt x="59" y="124"/>
                  </a:cubicBezTo>
                  <a:close/>
                  <a:moveTo>
                    <a:pt x="10" y="2"/>
                  </a:moveTo>
                  <a:cubicBezTo>
                    <a:pt x="6" y="2"/>
                    <a:pt x="2" y="5"/>
                    <a:pt x="2" y="9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6"/>
                    <a:pt x="6" y="120"/>
                    <a:pt x="10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6" y="121"/>
                    <a:pt x="57" y="122"/>
                    <a:pt x="59" y="122"/>
                  </a:cubicBezTo>
                  <a:cubicBezTo>
                    <a:pt x="61" y="122"/>
                    <a:pt x="63" y="120"/>
                    <a:pt x="63" y="118"/>
                  </a:cubicBezTo>
                  <a:cubicBezTo>
                    <a:pt x="63" y="115"/>
                    <a:pt x="61" y="114"/>
                    <a:pt x="59" y="114"/>
                  </a:cubicBezTo>
                  <a:cubicBezTo>
                    <a:pt x="57" y="114"/>
                    <a:pt x="56" y="114"/>
                    <a:pt x="55" y="116"/>
                  </a:cubicBezTo>
                  <a:cubicBezTo>
                    <a:pt x="55" y="117"/>
                    <a:pt x="55" y="117"/>
                    <a:pt x="55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8" y="117"/>
                    <a:pt x="5" y="115"/>
                    <a:pt x="5" y="1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7"/>
                    <a:pt x="8" y="5"/>
                    <a:pt x="10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2" y="5"/>
                    <a:pt x="94" y="7"/>
                    <a:pt x="94" y="9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5"/>
                    <a:pt x="92" y="117"/>
                    <a:pt x="89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79" y="114"/>
                    <a:pt x="77" y="113"/>
                    <a:pt x="76" y="113"/>
                  </a:cubicBezTo>
                  <a:cubicBezTo>
                    <a:pt x="73" y="113"/>
                    <a:pt x="71" y="115"/>
                    <a:pt x="71" y="118"/>
                  </a:cubicBezTo>
                  <a:cubicBezTo>
                    <a:pt x="71" y="120"/>
                    <a:pt x="73" y="122"/>
                    <a:pt x="76" y="122"/>
                  </a:cubicBezTo>
                  <a:cubicBezTo>
                    <a:pt x="77" y="122"/>
                    <a:pt x="78" y="121"/>
                    <a:pt x="79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3" y="120"/>
                    <a:pt x="97" y="116"/>
                    <a:pt x="97" y="112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7" y="5"/>
                    <a:pt x="93" y="2"/>
                    <a:pt x="89" y="2"/>
                  </a:cubicBezTo>
                  <a:lnTo>
                    <a:pt x="10" y="2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B3AB8EF-9B15-47CE-A274-AAFE88079F68}"/>
              </a:ext>
            </a:extLst>
          </p:cNvPr>
          <p:cNvGrpSpPr/>
          <p:nvPr/>
        </p:nvGrpSpPr>
        <p:grpSpPr>
          <a:xfrm>
            <a:off x="2385748" y="2774527"/>
            <a:ext cx="376767" cy="463127"/>
            <a:chOff x="7524750" y="1858963"/>
            <a:chExt cx="341313" cy="419100"/>
          </a:xfrm>
        </p:grpSpPr>
        <p:sp>
          <p:nvSpPr>
            <p:cNvPr id="17" name="Freeform 499">
              <a:extLst>
                <a:ext uri="{FF2B5EF4-FFF2-40B4-BE49-F238E27FC236}">
                  <a16:creationId xmlns:a16="http://schemas.microsoft.com/office/drawing/2014/main" id="{EC9B72F5-A311-481A-959C-3FA0FA880B24}"/>
                </a:ext>
              </a:extLst>
            </p:cNvPr>
            <p:cNvSpPr/>
            <p:nvPr/>
          </p:nvSpPr>
          <p:spPr bwMode="auto">
            <a:xfrm>
              <a:off x="7532688" y="2057400"/>
              <a:ext cx="269875" cy="1111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2"/>
                </a:cxn>
                <a:cxn ang="0">
                  <a:pos x="170" y="0"/>
                </a:cxn>
                <a:cxn ang="0">
                  <a:pos x="17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70" h="7">
                  <a:moveTo>
                    <a:pt x="0" y="7"/>
                  </a:moveTo>
                  <a:lnTo>
                    <a:pt x="0" y="2"/>
                  </a:lnTo>
                  <a:lnTo>
                    <a:pt x="170" y="0"/>
                  </a:lnTo>
                  <a:lnTo>
                    <a:pt x="17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" name="Freeform 500">
              <a:extLst>
                <a:ext uri="{FF2B5EF4-FFF2-40B4-BE49-F238E27FC236}">
                  <a16:creationId xmlns:a16="http://schemas.microsoft.com/office/drawing/2014/main" id="{086C5274-1066-4EC9-811B-646AE23B309E}"/>
                </a:ext>
              </a:extLst>
            </p:cNvPr>
            <p:cNvSpPr/>
            <p:nvPr/>
          </p:nvSpPr>
          <p:spPr bwMode="auto">
            <a:xfrm>
              <a:off x="7612063" y="2065338"/>
              <a:ext cx="7938" cy="195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123"/>
                </a:cxn>
                <a:cxn ang="0">
                  <a:pos x="0" y="12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23">
                  <a:moveTo>
                    <a:pt x="0" y="0"/>
                  </a:moveTo>
                  <a:lnTo>
                    <a:pt x="5" y="0"/>
                  </a:lnTo>
                  <a:lnTo>
                    <a:pt x="5" y="123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" name="Freeform 501">
              <a:extLst>
                <a:ext uri="{FF2B5EF4-FFF2-40B4-BE49-F238E27FC236}">
                  <a16:creationId xmlns:a16="http://schemas.microsoft.com/office/drawing/2014/main" id="{63B75A8C-2FA3-42F1-8A59-8208871D2A5C}"/>
                </a:ext>
              </a:extLst>
            </p:cNvPr>
            <p:cNvSpPr/>
            <p:nvPr/>
          </p:nvSpPr>
          <p:spPr bwMode="auto">
            <a:xfrm>
              <a:off x="7697788" y="2065338"/>
              <a:ext cx="7938" cy="1984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125"/>
                </a:cxn>
                <a:cxn ang="0">
                  <a:pos x="0" y="12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25">
                  <a:moveTo>
                    <a:pt x="0" y="0"/>
                  </a:moveTo>
                  <a:lnTo>
                    <a:pt x="5" y="0"/>
                  </a:lnTo>
                  <a:lnTo>
                    <a:pt x="5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" name="Freeform 502">
              <a:extLst>
                <a:ext uri="{FF2B5EF4-FFF2-40B4-BE49-F238E27FC236}">
                  <a16:creationId xmlns:a16="http://schemas.microsoft.com/office/drawing/2014/main" id="{467F606C-ADF9-4789-BB24-41CDE6DCB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1738" y="1884363"/>
              <a:ext cx="236538" cy="98425"/>
            </a:xfrm>
            <a:custGeom>
              <a:avLst/>
              <a:gdLst/>
              <a:ahLst/>
              <a:cxnLst>
                <a:cxn ang="0">
                  <a:pos x="1" y="26"/>
                </a:cxn>
                <a:cxn ang="0">
                  <a:pos x="0" y="26"/>
                </a:cxn>
                <a:cxn ang="0">
                  <a:pos x="0" y="25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62" y="0"/>
                </a:cxn>
                <a:cxn ang="0">
                  <a:pos x="63" y="0"/>
                </a:cxn>
                <a:cxn ang="0">
                  <a:pos x="63" y="1"/>
                </a:cxn>
                <a:cxn ang="0">
                  <a:pos x="63" y="23"/>
                </a:cxn>
                <a:cxn ang="0">
                  <a:pos x="62" y="24"/>
                </a:cxn>
                <a:cxn ang="0">
                  <a:pos x="1" y="26"/>
                </a:cxn>
                <a:cxn ang="0">
                  <a:pos x="2" y="6"/>
                </a:cxn>
                <a:cxn ang="0">
                  <a:pos x="2" y="24"/>
                </a:cxn>
                <a:cxn ang="0">
                  <a:pos x="61" y="22"/>
                </a:cxn>
                <a:cxn ang="0">
                  <a:pos x="61" y="2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63" h="26">
                  <a:moveTo>
                    <a:pt x="1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4"/>
                    <a:pt x="62" y="24"/>
                  </a:cubicBezTo>
                  <a:cubicBezTo>
                    <a:pt x="1" y="26"/>
                    <a:pt x="1" y="26"/>
                    <a:pt x="1" y="26"/>
                  </a:cubicBezTo>
                  <a:close/>
                  <a:moveTo>
                    <a:pt x="2" y="6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" name="Freeform 503">
              <a:extLst>
                <a:ext uri="{FF2B5EF4-FFF2-40B4-BE49-F238E27FC236}">
                  <a16:creationId xmlns:a16="http://schemas.microsoft.com/office/drawing/2014/main" id="{0C9ECE29-E4D4-424C-920A-226A53A8FA78}"/>
                </a:ext>
              </a:extLst>
            </p:cNvPr>
            <p:cNvSpPr/>
            <p:nvPr/>
          </p:nvSpPr>
          <p:spPr bwMode="auto">
            <a:xfrm>
              <a:off x="7612063" y="1895475"/>
              <a:ext cx="7938" cy="82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52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2">
                  <a:moveTo>
                    <a:pt x="0" y="0"/>
                  </a:moveTo>
                  <a:lnTo>
                    <a:pt x="5" y="0"/>
                  </a:lnTo>
                  <a:lnTo>
                    <a:pt x="5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" name="Freeform 504">
              <a:extLst>
                <a:ext uri="{FF2B5EF4-FFF2-40B4-BE49-F238E27FC236}">
                  <a16:creationId xmlns:a16="http://schemas.microsoft.com/office/drawing/2014/main" id="{58C1B158-C39C-42BA-A220-2D0B0C5A1512}"/>
                </a:ext>
              </a:extLst>
            </p:cNvPr>
            <p:cNvSpPr/>
            <p:nvPr/>
          </p:nvSpPr>
          <p:spPr bwMode="auto">
            <a:xfrm>
              <a:off x="7689850" y="1895475"/>
              <a:ext cx="7938" cy="82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52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2">
                  <a:moveTo>
                    <a:pt x="0" y="0"/>
                  </a:moveTo>
                  <a:lnTo>
                    <a:pt x="5" y="0"/>
                  </a:lnTo>
                  <a:lnTo>
                    <a:pt x="5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3" name="Freeform 505">
              <a:extLst>
                <a:ext uri="{FF2B5EF4-FFF2-40B4-BE49-F238E27FC236}">
                  <a16:creationId xmlns:a16="http://schemas.microsoft.com/office/drawing/2014/main" id="{9C8CD716-FE8A-47FA-9BE3-777E04DD2877}"/>
                </a:ext>
              </a:extLst>
            </p:cNvPr>
            <p:cNvSpPr/>
            <p:nvPr/>
          </p:nvSpPr>
          <p:spPr bwMode="auto">
            <a:xfrm>
              <a:off x="7581900" y="1944688"/>
              <a:ext cx="19050" cy="26987"/>
            </a:xfrm>
            <a:custGeom>
              <a:avLst/>
              <a:gdLst/>
              <a:ahLst/>
              <a:cxnLst>
                <a:cxn ang="0">
                  <a:pos x="12" y="17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12" y="0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12" y="17"/>
                </a:cxn>
              </a:cxnLst>
              <a:rect l="0" t="0" r="r" b="b"/>
              <a:pathLst>
                <a:path w="12" h="17">
                  <a:moveTo>
                    <a:pt x="12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4" name="Freeform 506">
              <a:extLst>
                <a:ext uri="{FF2B5EF4-FFF2-40B4-BE49-F238E27FC236}">
                  <a16:creationId xmlns:a16="http://schemas.microsoft.com/office/drawing/2014/main" id="{A6278D89-1146-4ECB-B228-E67B3C989C6D}"/>
                </a:ext>
              </a:extLst>
            </p:cNvPr>
            <p:cNvSpPr/>
            <p:nvPr/>
          </p:nvSpPr>
          <p:spPr bwMode="auto">
            <a:xfrm>
              <a:off x="7661275" y="1941513"/>
              <a:ext cx="22225" cy="25400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0" y="16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4" y="16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lnTo>
                    <a:pt x="0" y="16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5" name="Freeform 507">
              <a:extLst>
                <a:ext uri="{FF2B5EF4-FFF2-40B4-BE49-F238E27FC236}">
                  <a16:creationId xmlns:a16="http://schemas.microsoft.com/office/drawing/2014/main" id="{158A519A-7C6C-46F9-B7D4-BDE51F7739F9}"/>
                </a:ext>
              </a:extLst>
            </p:cNvPr>
            <p:cNvSpPr/>
            <p:nvPr/>
          </p:nvSpPr>
          <p:spPr bwMode="auto">
            <a:xfrm>
              <a:off x="7747000" y="1936750"/>
              <a:ext cx="22225" cy="26987"/>
            </a:xfrm>
            <a:custGeom>
              <a:avLst/>
              <a:gdLst/>
              <a:ahLst/>
              <a:cxnLst>
                <a:cxn ang="0">
                  <a:pos x="14" y="17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14" y="0"/>
                </a:cxn>
                <a:cxn ang="0">
                  <a:pos x="14" y="17"/>
                </a:cxn>
                <a:cxn ang="0">
                  <a:pos x="14" y="17"/>
                </a:cxn>
                <a:cxn ang="0">
                  <a:pos x="14" y="17"/>
                </a:cxn>
              </a:cxnLst>
              <a:rect l="0" t="0" r="r" b="b"/>
              <a:pathLst>
                <a:path w="14" h="17">
                  <a:moveTo>
                    <a:pt x="14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6" name="Freeform 508">
              <a:extLst>
                <a:ext uri="{FF2B5EF4-FFF2-40B4-BE49-F238E27FC236}">
                  <a16:creationId xmlns:a16="http://schemas.microsoft.com/office/drawing/2014/main" id="{CFAA5FC9-D8ED-4D9F-AD0B-61432B67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0013" y="1985963"/>
              <a:ext cx="30163" cy="26987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4" y="7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5" y="4"/>
                </a:cxn>
                <a:cxn ang="0">
                  <a:pos x="4" y="2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7"/>
                    <a:pt x="4" y="7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3"/>
                    <a:pt x="5" y="2"/>
                    <a:pt x="4" y="2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7" name="Freeform 509">
              <a:extLst>
                <a:ext uri="{FF2B5EF4-FFF2-40B4-BE49-F238E27FC236}">
                  <a16:creationId xmlns:a16="http://schemas.microsoft.com/office/drawing/2014/main" id="{012DDA79-AB5E-425A-9E96-F7A19DEE00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8113" y="1985963"/>
              <a:ext cx="30163" cy="26987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4" y="7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5"/>
                    <a:pt x="6" y="7"/>
                    <a:pt x="4" y="7"/>
                  </a:cubicBezTo>
                  <a:close/>
                  <a:moveTo>
                    <a:pt x="4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5" y="5"/>
                    <a:pt x="5" y="5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8" name="Freeform 510">
              <a:extLst>
                <a:ext uri="{FF2B5EF4-FFF2-40B4-BE49-F238E27FC236}">
                  <a16:creationId xmlns:a16="http://schemas.microsoft.com/office/drawing/2014/main" id="{A111686D-3635-41AC-B335-68D573002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5725" y="2024063"/>
              <a:ext cx="25400" cy="25400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3"/>
                </a:cxn>
                <a:cxn ang="0">
                  <a:pos x="3" y="7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3" y="6"/>
                </a:cxn>
                <a:cxn ang="0">
                  <a:pos x="5" y="3"/>
                </a:cxn>
                <a:cxn ang="0">
                  <a:pos x="3" y="2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1" y="7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6"/>
                    <a:pt x="5" y="7"/>
                    <a:pt x="3" y="7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6"/>
                    <a:pt x="5" y="5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9" name="Freeform 511">
              <a:extLst>
                <a:ext uri="{FF2B5EF4-FFF2-40B4-BE49-F238E27FC236}">
                  <a16:creationId xmlns:a16="http://schemas.microsoft.com/office/drawing/2014/main" id="{381EC898-8A1A-4155-9B1D-A79EAE98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9063" y="2019300"/>
              <a:ext cx="30163" cy="30162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4" y="8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4" y="2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8"/>
                    <a:pt x="4" y="8"/>
                  </a:cubicBezTo>
                  <a:close/>
                  <a:moveTo>
                    <a:pt x="4" y="2"/>
                  </a:moveTo>
                  <a:cubicBezTo>
                    <a:pt x="3" y="2"/>
                    <a:pt x="3" y="3"/>
                    <a:pt x="3" y="4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3"/>
                    <a:pt x="5" y="2"/>
                    <a:pt x="4" y="2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30" name="Freeform 512">
              <a:extLst>
                <a:ext uri="{FF2B5EF4-FFF2-40B4-BE49-F238E27FC236}">
                  <a16:creationId xmlns:a16="http://schemas.microsoft.com/office/drawing/2014/main" id="{B247C4F2-6F15-400C-942A-009700D61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4750" y="1858963"/>
              <a:ext cx="341313" cy="419100"/>
            </a:xfrm>
            <a:custGeom>
              <a:avLst/>
              <a:gdLst/>
              <a:ahLst/>
              <a:cxnLst>
                <a:cxn ang="0">
                  <a:pos x="62" y="112"/>
                </a:cxn>
                <a:cxn ang="0">
                  <a:pos x="58" y="111"/>
                </a:cxn>
                <a:cxn ang="0">
                  <a:pos x="58" y="109"/>
                </a:cxn>
                <a:cxn ang="0">
                  <a:pos x="62" y="105"/>
                </a:cxn>
                <a:cxn ang="0">
                  <a:pos x="63" y="105"/>
                </a:cxn>
                <a:cxn ang="0">
                  <a:pos x="66" y="107"/>
                </a:cxn>
                <a:cxn ang="0">
                  <a:pos x="66" y="108"/>
                </a:cxn>
                <a:cxn ang="0">
                  <a:pos x="71" y="108"/>
                </a:cxn>
                <a:cxn ang="0">
                  <a:pos x="72" y="108"/>
                </a:cxn>
                <a:cxn ang="0">
                  <a:pos x="72" y="107"/>
                </a:cxn>
                <a:cxn ang="0">
                  <a:pos x="72" y="3"/>
                </a:cxn>
                <a:cxn ang="0">
                  <a:pos x="3" y="9"/>
                </a:cxn>
                <a:cxn ang="0">
                  <a:pos x="3" y="103"/>
                </a:cxn>
                <a:cxn ang="0">
                  <a:pos x="41" y="106"/>
                </a:cxn>
                <a:cxn ang="0">
                  <a:pos x="42" y="106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49" y="105"/>
                </a:cxn>
                <a:cxn ang="0">
                  <a:pos x="50" y="108"/>
                </a:cxn>
                <a:cxn ang="0">
                  <a:pos x="46" y="111"/>
                </a:cxn>
                <a:cxn ang="0">
                  <a:pos x="45" y="111"/>
                </a:cxn>
                <a:cxn ang="0">
                  <a:pos x="42" y="109"/>
                </a:cxn>
                <a:cxn ang="0">
                  <a:pos x="41" y="109"/>
                </a:cxn>
                <a:cxn ang="0">
                  <a:pos x="1" y="106"/>
                </a:cxn>
                <a:cxn ang="0">
                  <a:pos x="0" y="104"/>
                </a:cxn>
                <a:cxn ang="0">
                  <a:pos x="0" y="7"/>
                </a:cxn>
                <a:cxn ang="0">
                  <a:pos x="1" y="6"/>
                </a:cxn>
                <a:cxn ang="0">
                  <a:pos x="73" y="0"/>
                </a:cxn>
                <a:cxn ang="0">
                  <a:pos x="75" y="1"/>
                </a:cxn>
                <a:cxn ang="0">
                  <a:pos x="75" y="1"/>
                </a:cxn>
                <a:cxn ang="0">
                  <a:pos x="75" y="1"/>
                </a:cxn>
                <a:cxn ang="0">
                  <a:pos x="91" y="9"/>
                </a:cxn>
                <a:cxn ang="0">
                  <a:pos x="91" y="101"/>
                </a:cxn>
                <a:cxn ang="0">
                  <a:pos x="75" y="111"/>
                </a:cxn>
                <a:cxn ang="0">
                  <a:pos x="74" y="111"/>
                </a:cxn>
                <a:cxn ang="0">
                  <a:pos x="73" y="111"/>
                </a:cxn>
                <a:cxn ang="0">
                  <a:pos x="66" y="110"/>
                </a:cxn>
                <a:cxn ang="0">
                  <a:pos x="66" y="111"/>
                </a:cxn>
                <a:cxn ang="0">
                  <a:pos x="62" y="112"/>
                </a:cxn>
                <a:cxn ang="0">
                  <a:pos x="75" y="107"/>
                </a:cxn>
                <a:cxn ang="0">
                  <a:pos x="87" y="99"/>
                </a:cxn>
                <a:cxn ang="0">
                  <a:pos x="87" y="10"/>
                </a:cxn>
                <a:cxn ang="0">
                  <a:pos x="75" y="4"/>
                </a:cxn>
                <a:cxn ang="0">
                  <a:pos x="75" y="107"/>
                </a:cxn>
              </a:cxnLst>
              <a:rect l="0" t="0" r="r" b="b"/>
              <a:pathLst>
                <a:path w="91" h="112">
                  <a:moveTo>
                    <a:pt x="62" y="112"/>
                  </a:moveTo>
                  <a:cubicBezTo>
                    <a:pt x="60" y="112"/>
                    <a:pt x="59" y="112"/>
                    <a:pt x="58" y="111"/>
                  </a:cubicBezTo>
                  <a:cubicBezTo>
                    <a:pt x="58" y="110"/>
                    <a:pt x="58" y="109"/>
                    <a:pt x="58" y="109"/>
                  </a:cubicBezTo>
                  <a:cubicBezTo>
                    <a:pt x="58" y="107"/>
                    <a:pt x="60" y="105"/>
                    <a:pt x="62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4" y="105"/>
                    <a:pt x="66" y="106"/>
                    <a:pt x="66" y="107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4"/>
                    <a:pt x="44" y="104"/>
                    <a:pt x="46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7" y="104"/>
                    <a:pt x="48" y="104"/>
                    <a:pt x="49" y="105"/>
                  </a:cubicBezTo>
                  <a:cubicBezTo>
                    <a:pt x="50" y="106"/>
                    <a:pt x="50" y="107"/>
                    <a:pt x="50" y="108"/>
                  </a:cubicBezTo>
                  <a:cubicBezTo>
                    <a:pt x="50" y="110"/>
                    <a:pt x="48" y="111"/>
                    <a:pt x="46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2" y="110"/>
                    <a:pt x="42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06"/>
                    <a:pt x="0" y="105"/>
                    <a:pt x="0" y="10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4" y="0"/>
                    <a:pt x="74" y="0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2"/>
                    <a:pt x="63" y="112"/>
                    <a:pt x="62" y="112"/>
                  </a:cubicBezTo>
                  <a:close/>
                  <a:moveTo>
                    <a:pt x="75" y="107"/>
                  </a:moveTo>
                  <a:cubicBezTo>
                    <a:pt x="87" y="99"/>
                    <a:pt x="87" y="99"/>
                    <a:pt x="87" y="9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75" y="4"/>
                    <a:pt x="75" y="4"/>
                    <a:pt x="75" y="4"/>
                  </a:cubicBezTo>
                  <a:lnTo>
                    <a:pt x="75" y="107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9B059B-62AD-4ED6-9E77-2B9BFB66BA40}"/>
              </a:ext>
            </a:extLst>
          </p:cNvPr>
          <p:cNvGrpSpPr/>
          <p:nvPr/>
        </p:nvGrpSpPr>
        <p:grpSpPr>
          <a:xfrm>
            <a:off x="2387441" y="3777827"/>
            <a:ext cx="450427" cy="404707"/>
            <a:chOff x="7540625" y="2717800"/>
            <a:chExt cx="407988" cy="366712"/>
          </a:xfrm>
        </p:grpSpPr>
        <p:sp>
          <p:nvSpPr>
            <p:cNvPr id="32" name="Freeform 546">
              <a:extLst>
                <a:ext uri="{FF2B5EF4-FFF2-40B4-BE49-F238E27FC236}">
                  <a16:creationId xmlns:a16="http://schemas.microsoft.com/office/drawing/2014/main" id="{F61DD84D-645A-4239-8302-981536B0D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625" y="2717800"/>
              <a:ext cx="407988" cy="366712"/>
            </a:xfrm>
            <a:custGeom>
              <a:avLst/>
              <a:gdLst/>
              <a:ahLst/>
              <a:cxnLst>
                <a:cxn ang="0">
                  <a:pos x="37" y="96"/>
                </a:cxn>
                <a:cxn ang="0">
                  <a:pos x="38" y="92"/>
                </a:cxn>
                <a:cxn ang="0">
                  <a:pos x="43" y="93"/>
                </a:cxn>
                <a:cxn ang="0">
                  <a:pos x="61" y="94"/>
                </a:cxn>
                <a:cxn ang="0">
                  <a:pos x="46" y="87"/>
                </a:cxn>
                <a:cxn ang="0">
                  <a:pos x="2" y="87"/>
                </a:cxn>
                <a:cxn ang="0">
                  <a:pos x="19" y="93"/>
                </a:cxn>
                <a:cxn ang="0">
                  <a:pos x="25" y="92"/>
                </a:cxn>
                <a:cxn ang="0">
                  <a:pos x="26" y="96"/>
                </a:cxn>
                <a:cxn ang="0">
                  <a:pos x="21" y="97"/>
                </a:cxn>
                <a:cxn ang="0">
                  <a:pos x="18" y="95"/>
                </a:cxn>
                <a:cxn ang="0">
                  <a:pos x="17" y="85"/>
                </a:cxn>
                <a:cxn ang="0">
                  <a:pos x="11" y="73"/>
                </a:cxn>
                <a:cxn ang="0">
                  <a:pos x="13" y="42"/>
                </a:cxn>
                <a:cxn ang="0">
                  <a:pos x="31" y="8"/>
                </a:cxn>
                <a:cxn ang="0">
                  <a:pos x="38" y="0"/>
                </a:cxn>
                <a:cxn ang="0">
                  <a:pos x="41" y="0"/>
                </a:cxn>
                <a:cxn ang="0">
                  <a:pos x="81" y="3"/>
                </a:cxn>
                <a:cxn ang="0">
                  <a:pos x="84" y="1"/>
                </a:cxn>
                <a:cxn ang="0">
                  <a:pos x="108" y="10"/>
                </a:cxn>
                <a:cxn ang="0">
                  <a:pos x="92" y="13"/>
                </a:cxn>
                <a:cxn ang="0">
                  <a:pos x="104" y="24"/>
                </a:cxn>
                <a:cxn ang="0">
                  <a:pos x="95" y="28"/>
                </a:cxn>
                <a:cxn ang="0">
                  <a:pos x="75" y="19"/>
                </a:cxn>
                <a:cxn ang="0">
                  <a:pos x="68" y="34"/>
                </a:cxn>
                <a:cxn ang="0">
                  <a:pos x="61" y="41"/>
                </a:cxn>
                <a:cxn ang="0">
                  <a:pos x="57" y="41"/>
                </a:cxn>
                <a:cxn ang="0">
                  <a:pos x="51" y="68"/>
                </a:cxn>
                <a:cxn ang="0">
                  <a:pos x="13" y="43"/>
                </a:cxn>
                <a:cxn ang="0">
                  <a:pos x="49" y="71"/>
                </a:cxn>
                <a:cxn ang="0">
                  <a:pos x="49" y="74"/>
                </a:cxn>
                <a:cxn ang="0">
                  <a:pos x="63" y="85"/>
                </a:cxn>
                <a:cxn ang="0">
                  <a:pos x="43" y="96"/>
                </a:cxn>
                <a:cxn ang="0">
                  <a:pos x="19" y="85"/>
                </a:cxn>
                <a:cxn ang="0">
                  <a:pos x="19" y="74"/>
                </a:cxn>
                <a:cxn ang="0">
                  <a:pos x="51" y="42"/>
                </a:cxn>
                <a:cxn ang="0">
                  <a:pos x="55" y="39"/>
                </a:cxn>
                <a:cxn ang="0">
                  <a:pos x="49" y="42"/>
                </a:cxn>
                <a:cxn ang="0">
                  <a:pos x="67" y="36"/>
                </a:cxn>
                <a:cxn ang="0">
                  <a:pos x="77" y="20"/>
                </a:cxn>
                <a:cxn ang="0">
                  <a:pos x="101" y="24"/>
                </a:cxn>
                <a:cxn ang="0">
                  <a:pos x="90" y="10"/>
                </a:cxn>
                <a:cxn ang="0">
                  <a:pos x="103" y="9"/>
                </a:cxn>
                <a:cxn ang="0">
                  <a:pos x="51" y="12"/>
                </a:cxn>
                <a:cxn ang="0">
                  <a:pos x="46" y="5"/>
                </a:cxn>
              </a:cxnLst>
              <a:rect l="0" t="0" r="r" b="b"/>
              <a:pathLst>
                <a:path w="109" h="98">
                  <a:moveTo>
                    <a:pt x="40" y="98"/>
                  </a:moveTo>
                  <a:cubicBezTo>
                    <a:pt x="39" y="98"/>
                    <a:pt x="39" y="98"/>
                    <a:pt x="38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6" y="95"/>
                    <a:pt x="36" y="95"/>
                    <a:pt x="36" y="94"/>
                  </a:cubicBezTo>
                  <a:cubicBezTo>
                    <a:pt x="36" y="94"/>
                    <a:pt x="36" y="93"/>
                    <a:pt x="37" y="93"/>
                  </a:cubicBezTo>
                  <a:cubicBezTo>
                    <a:pt x="37" y="92"/>
                    <a:pt x="37" y="92"/>
                    <a:pt x="38" y="92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41" y="91"/>
                    <a:pt x="41" y="91"/>
                    <a:pt x="42" y="92"/>
                  </a:cubicBezTo>
                  <a:cubicBezTo>
                    <a:pt x="42" y="92"/>
                    <a:pt x="43" y="92"/>
                    <a:pt x="43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2"/>
                    <a:pt x="20" y="92"/>
                    <a:pt x="21" y="92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4" y="91"/>
                    <a:pt x="24" y="91"/>
                    <a:pt x="25" y="92"/>
                  </a:cubicBezTo>
                  <a:cubicBezTo>
                    <a:pt x="25" y="92"/>
                    <a:pt x="26" y="92"/>
                    <a:pt x="26" y="93"/>
                  </a:cubicBezTo>
                  <a:cubicBezTo>
                    <a:pt x="26" y="93"/>
                    <a:pt x="27" y="94"/>
                    <a:pt x="27" y="94"/>
                  </a:cubicBezTo>
                  <a:cubicBezTo>
                    <a:pt x="27" y="95"/>
                    <a:pt x="26" y="96"/>
                    <a:pt x="26" y="96"/>
                  </a:cubicBezTo>
                  <a:cubicBezTo>
                    <a:pt x="26" y="97"/>
                    <a:pt x="25" y="97"/>
                    <a:pt x="25" y="97"/>
                  </a:cubicBezTo>
                  <a:cubicBezTo>
                    <a:pt x="24" y="98"/>
                    <a:pt x="23" y="98"/>
                    <a:pt x="23" y="98"/>
                  </a:cubicBezTo>
                  <a:cubicBezTo>
                    <a:pt x="22" y="98"/>
                    <a:pt x="21" y="98"/>
                    <a:pt x="21" y="97"/>
                  </a:cubicBezTo>
                  <a:cubicBezTo>
                    <a:pt x="20" y="97"/>
                    <a:pt x="20" y="97"/>
                    <a:pt x="19" y="96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4"/>
                    <a:pt x="12" y="74"/>
                    <a:pt x="11" y="73"/>
                  </a:cubicBezTo>
                  <a:cubicBezTo>
                    <a:pt x="11" y="73"/>
                    <a:pt x="11" y="72"/>
                    <a:pt x="10" y="71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3"/>
                    <a:pt x="12" y="42"/>
                    <a:pt x="1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6"/>
                    <a:pt x="31" y="5"/>
                  </a:cubicBezTo>
                  <a:cubicBezTo>
                    <a:pt x="31" y="5"/>
                    <a:pt x="32" y="4"/>
                    <a:pt x="33" y="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2"/>
                    <a:pt x="82" y="2"/>
                    <a:pt x="83" y="2"/>
                  </a:cubicBezTo>
                  <a:cubicBezTo>
                    <a:pt x="83" y="1"/>
                    <a:pt x="84" y="1"/>
                    <a:pt x="84" y="1"/>
                  </a:cubicBezTo>
                  <a:cubicBezTo>
                    <a:pt x="85" y="1"/>
                    <a:pt x="85" y="2"/>
                    <a:pt x="86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5" y="8"/>
                    <a:pt x="107" y="9"/>
                    <a:pt x="108" y="10"/>
                  </a:cubicBezTo>
                  <a:cubicBezTo>
                    <a:pt x="108" y="12"/>
                    <a:pt x="109" y="13"/>
                    <a:pt x="108" y="15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6"/>
                    <a:pt x="102" y="27"/>
                    <a:pt x="100" y="27"/>
                  </a:cubicBezTo>
                  <a:cubicBezTo>
                    <a:pt x="99" y="28"/>
                    <a:pt x="98" y="28"/>
                    <a:pt x="97" y="28"/>
                  </a:cubicBezTo>
                  <a:cubicBezTo>
                    <a:pt x="96" y="28"/>
                    <a:pt x="96" y="28"/>
                    <a:pt x="95" y="28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2"/>
                    <a:pt x="75" y="21"/>
                    <a:pt x="75" y="21"/>
                  </a:cubicBezTo>
                  <a:cubicBezTo>
                    <a:pt x="75" y="20"/>
                    <a:pt x="75" y="20"/>
                    <a:pt x="75" y="1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7"/>
                    <a:pt x="67" y="38"/>
                    <a:pt x="67" y="3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2"/>
                    <a:pt x="60" y="42"/>
                    <a:pt x="59" y="42"/>
                  </a:cubicBezTo>
                  <a:cubicBezTo>
                    <a:pt x="59" y="42"/>
                    <a:pt x="59" y="42"/>
                    <a:pt x="58" y="42"/>
                  </a:cubicBezTo>
                  <a:cubicBezTo>
                    <a:pt x="58" y="42"/>
                    <a:pt x="57" y="42"/>
                    <a:pt x="57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3"/>
                    <a:pt x="50" y="74"/>
                    <a:pt x="49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97"/>
                    <a:pt x="42" y="97"/>
                    <a:pt x="42" y="97"/>
                  </a:cubicBezTo>
                  <a:cubicBezTo>
                    <a:pt x="41" y="98"/>
                    <a:pt x="41" y="98"/>
                    <a:pt x="40" y="98"/>
                  </a:cubicBezTo>
                  <a:close/>
                  <a:moveTo>
                    <a:pt x="19" y="85"/>
                  </a:moveTo>
                  <a:cubicBezTo>
                    <a:pt x="43" y="85"/>
                    <a:pt x="43" y="85"/>
                    <a:pt x="43" y="85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19" y="74"/>
                    <a:pt x="19" y="74"/>
                    <a:pt x="19" y="74"/>
                  </a:cubicBezTo>
                  <a:lnTo>
                    <a:pt x="19" y="85"/>
                  </a:lnTo>
                  <a:close/>
                  <a:moveTo>
                    <a:pt x="49" y="42"/>
                  </a:moveTo>
                  <a:cubicBezTo>
                    <a:pt x="49" y="42"/>
                    <a:pt x="50" y="42"/>
                    <a:pt x="51" y="42"/>
                  </a:cubicBezTo>
                  <a:cubicBezTo>
                    <a:pt x="51" y="42"/>
                    <a:pt x="51" y="42"/>
                    <a:pt x="51" y="4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9" y="42"/>
                  </a:lnTo>
                  <a:close/>
                  <a:moveTo>
                    <a:pt x="32" y="5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32" y="5"/>
                  </a:lnTo>
                  <a:close/>
                  <a:moveTo>
                    <a:pt x="77" y="20"/>
                  </a:move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9" y="26"/>
                    <a:pt x="100" y="26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1"/>
                    <a:pt x="105" y="9"/>
                    <a:pt x="103" y="9"/>
                  </a:cubicBezTo>
                  <a:cubicBezTo>
                    <a:pt x="84" y="3"/>
                    <a:pt x="84" y="3"/>
                    <a:pt x="84" y="3"/>
                  </a:cubicBezTo>
                  <a:lnTo>
                    <a:pt x="77" y="20"/>
                  </a:lnTo>
                  <a:close/>
                  <a:moveTo>
                    <a:pt x="51" y="12"/>
                  </a:moveTo>
                  <a:cubicBezTo>
                    <a:pt x="78" y="12"/>
                    <a:pt x="78" y="12"/>
                    <a:pt x="78" y="12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46" y="5"/>
                    <a:pt x="46" y="5"/>
                    <a:pt x="46" y="5"/>
                  </a:cubicBezTo>
                  <a:lnTo>
                    <a:pt x="51" y="12"/>
                  </a:lnTo>
                  <a:close/>
                </a:path>
              </a:pathLst>
            </a:custGeom>
            <a:solidFill>
              <a:srgbClr val="0054A2"/>
            </a:solidFill>
            <a:ln w="3175" cap="flat">
              <a:solidFill>
                <a:srgbClr val="0054A2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33" name="Freeform 547">
              <a:extLst>
                <a:ext uri="{FF2B5EF4-FFF2-40B4-BE49-F238E27FC236}">
                  <a16:creationId xmlns:a16="http://schemas.microsoft.com/office/drawing/2014/main" id="{504AAA19-08BE-412A-ADE6-EB91057D5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000" y="2833688"/>
              <a:ext cx="30163" cy="22225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8" y="4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5" y="6"/>
                </a:cxn>
                <a:cxn ang="0">
                  <a:pos x="5" y="2"/>
                </a:cxn>
                <a:cxn ang="0">
                  <a:pos x="6" y="3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3"/>
                </a:cxn>
                <a:cxn ang="0">
                  <a:pos x="5" y="2"/>
                </a:cxn>
              </a:cxnLst>
              <a:rect l="0" t="0" r="r" b="b"/>
              <a:pathLst>
                <a:path w="8" h="6">
                  <a:moveTo>
                    <a:pt x="5" y="6"/>
                  </a:moveTo>
                  <a:cubicBezTo>
                    <a:pt x="6" y="6"/>
                    <a:pt x="7" y="5"/>
                    <a:pt x="8" y="4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6"/>
                    <a:pt x="3" y="6"/>
                    <a:pt x="5" y="6"/>
                  </a:cubicBezTo>
                  <a:close/>
                  <a:moveTo>
                    <a:pt x="5" y="2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3"/>
                    <a:pt x="6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2" y="3"/>
                    <a:pt x="3" y="3"/>
                  </a:cubicBezTo>
                  <a:cubicBezTo>
                    <a:pt x="3" y="2"/>
                    <a:pt x="4" y="1"/>
                    <a:pt x="5" y="2"/>
                  </a:cubicBezTo>
                  <a:close/>
                </a:path>
              </a:pathLst>
            </a:custGeom>
            <a:solidFill>
              <a:srgbClr val="0054A2"/>
            </a:solidFill>
            <a:ln w="3175" cap="flat">
              <a:solidFill>
                <a:srgbClr val="0054A2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34" name="Freeform 548">
              <a:extLst>
                <a:ext uri="{FF2B5EF4-FFF2-40B4-BE49-F238E27FC236}">
                  <a16:creationId xmlns:a16="http://schemas.microsoft.com/office/drawing/2014/main" id="{E781E24F-1E09-4644-81E4-351C31EA9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2732088"/>
              <a:ext cx="25400" cy="2698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6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5" y="3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4" y="2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4" y="7"/>
                    <a:pt x="6" y="6"/>
                    <a:pt x="7" y="4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lose/>
                  <a:moveTo>
                    <a:pt x="4" y="2"/>
                  </a:move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0054A2"/>
            </a:solidFill>
            <a:ln w="3175" cap="flat">
              <a:solidFill>
                <a:srgbClr val="0054A2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2AACCD8-6199-45B8-BCE0-32C4638A3542}"/>
              </a:ext>
            </a:extLst>
          </p:cNvPr>
          <p:cNvGrpSpPr/>
          <p:nvPr/>
        </p:nvGrpSpPr>
        <p:grpSpPr>
          <a:xfrm>
            <a:off x="7885695" y="3434927"/>
            <a:ext cx="367453" cy="513080"/>
            <a:chOff x="12415838" y="2451100"/>
            <a:chExt cx="333375" cy="465137"/>
          </a:xfrm>
        </p:grpSpPr>
        <p:sp>
          <p:nvSpPr>
            <p:cNvPr id="36" name="Freeform 567">
              <a:extLst>
                <a:ext uri="{FF2B5EF4-FFF2-40B4-BE49-F238E27FC236}">
                  <a16:creationId xmlns:a16="http://schemas.microsoft.com/office/drawing/2014/main" id="{7B61064D-C522-4FCA-975D-FB7A4C0D5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50775" y="2552700"/>
              <a:ext cx="63500" cy="52387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0" y="7"/>
                </a:cxn>
                <a:cxn ang="0">
                  <a:pos x="9" y="0"/>
                </a:cxn>
                <a:cxn ang="0">
                  <a:pos x="17" y="7"/>
                </a:cxn>
                <a:cxn ang="0">
                  <a:pos x="9" y="14"/>
                </a:cxn>
                <a:cxn ang="0">
                  <a:pos x="9" y="3"/>
                </a:cxn>
                <a:cxn ang="0">
                  <a:pos x="4" y="7"/>
                </a:cxn>
                <a:cxn ang="0">
                  <a:pos x="9" y="12"/>
                </a:cxn>
                <a:cxn ang="0">
                  <a:pos x="14" y="7"/>
                </a:cxn>
                <a:cxn ang="0">
                  <a:pos x="9" y="3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4" y="14"/>
                    <a:pt x="0" y="11"/>
                    <a:pt x="0" y="7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3" y="0"/>
                    <a:pt x="17" y="3"/>
                    <a:pt x="17" y="7"/>
                  </a:cubicBezTo>
                  <a:cubicBezTo>
                    <a:pt x="17" y="11"/>
                    <a:pt x="13" y="14"/>
                    <a:pt x="9" y="14"/>
                  </a:cubicBezTo>
                  <a:close/>
                  <a:moveTo>
                    <a:pt x="9" y="3"/>
                  </a:moveTo>
                  <a:cubicBezTo>
                    <a:pt x="6" y="3"/>
                    <a:pt x="4" y="5"/>
                    <a:pt x="4" y="7"/>
                  </a:cubicBezTo>
                  <a:cubicBezTo>
                    <a:pt x="4" y="10"/>
                    <a:pt x="6" y="12"/>
                    <a:pt x="9" y="12"/>
                  </a:cubicBezTo>
                  <a:cubicBezTo>
                    <a:pt x="12" y="12"/>
                    <a:pt x="14" y="10"/>
                    <a:pt x="14" y="7"/>
                  </a:cubicBezTo>
                  <a:cubicBezTo>
                    <a:pt x="14" y="5"/>
                    <a:pt x="12" y="3"/>
                    <a:pt x="9" y="3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37" name="Freeform 568">
              <a:extLst>
                <a:ext uri="{FF2B5EF4-FFF2-40B4-BE49-F238E27FC236}">
                  <a16:creationId xmlns:a16="http://schemas.microsoft.com/office/drawing/2014/main" id="{55B49538-C13D-4982-A31E-2158253002D5}"/>
                </a:ext>
              </a:extLst>
            </p:cNvPr>
            <p:cNvSpPr/>
            <p:nvPr/>
          </p:nvSpPr>
          <p:spPr bwMode="auto">
            <a:xfrm>
              <a:off x="12444413" y="2574925"/>
              <a:ext cx="142875" cy="341312"/>
            </a:xfrm>
            <a:custGeom>
              <a:avLst/>
              <a:gdLst/>
              <a:ahLst/>
              <a:cxnLst>
                <a:cxn ang="0">
                  <a:pos x="2" y="91"/>
                </a:cxn>
                <a:cxn ang="0">
                  <a:pos x="1" y="91"/>
                </a:cxn>
                <a:cxn ang="0">
                  <a:pos x="0" y="90"/>
                </a:cxn>
                <a:cxn ang="0">
                  <a:pos x="0" y="89"/>
                </a:cxn>
                <a:cxn ang="0">
                  <a:pos x="35" y="1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8" y="1"/>
                </a:cxn>
                <a:cxn ang="0">
                  <a:pos x="38" y="2"/>
                </a:cxn>
                <a:cxn ang="0">
                  <a:pos x="3" y="90"/>
                </a:cxn>
                <a:cxn ang="0">
                  <a:pos x="2" y="91"/>
                </a:cxn>
              </a:cxnLst>
              <a:rect l="0" t="0" r="r" b="b"/>
              <a:pathLst>
                <a:path w="38" h="91">
                  <a:moveTo>
                    <a:pt x="2" y="91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0"/>
                    <a:pt x="0" y="90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8" y="1"/>
                  </a:cubicBezTo>
                  <a:cubicBezTo>
                    <a:pt x="38" y="1"/>
                    <a:pt x="38" y="1"/>
                    <a:pt x="38" y="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0"/>
                    <a:pt x="2" y="91"/>
                    <a:pt x="2" y="91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38" name="Freeform 569">
              <a:extLst>
                <a:ext uri="{FF2B5EF4-FFF2-40B4-BE49-F238E27FC236}">
                  <a16:creationId xmlns:a16="http://schemas.microsoft.com/office/drawing/2014/main" id="{3F261AC7-F27F-4C07-83D7-052ADAEA371E}"/>
                </a:ext>
              </a:extLst>
            </p:cNvPr>
            <p:cNvSpPr/>
            <p:nvPr/>
          </p:nvSpPr>
          <p:spPr bwMode="auto">
            <a:xfrm>
              <a:off x="12576175" y="2574925"/>
              <a:ext cx="146050" cy="341312"/>
            </a:xfrm>
            <a:custGeom>
              <a:avLst/>
              <a:gdLst/>
              <a:ahLst/>
              <a:cxnLst>
                <a:cxn ang="0">
                  <a:pos x="37" y="91"/>
                </a:cxn>
                <a:cxn ang="0">
                  <a:pos x="35" y="90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39" y="89"/>
                </a:cxn>
                <a:cxn ang="0">
                  <a:pos x="38" y="90"/>
                </a:cxn>
                <a:cxn ang="0">
                  <a:pos x="37" y="91"/>
                </a:cxn>
                <a:cxn ang="0">
                  <a:pos x="37" y="91"/>
                </a:cxn>
              </a:cxnLst>
              <a:rect l="0" t="0" r="r" b="b"/>
              <a:pathLst>
                <a:path w="39" h="91">
                  <a:moveTo>
                    <a:pt x="37" y="91"/>
                  </a:moveTo>
                  <a:cubicBezTo>
                    <a:pt x="36" y="91"/>
                    <a:pt x="36" y="90"/>
                    <a:pt x="35" y="9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90"/>
                    <a:pt x="38" y="90"/>
                  </a:cubicBezTo>
                  <a:cubicBezTo>
                    <a:pt x="38" y="90"/>
                    <a:pt x="38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39" name="Freeform 570">
              <a:extLst>
                <a:ext uri="{FF2B5EF4-FFF2-40B4-BE49-F238E27FC236}">
                  <a16:creationId xmlns:a16="http://schemas.microsoft.com/office/drawing/2014/main" id="{A260F86C-8028-4774-BADB-2A3D149A5C2E}"/>
                </a:ext>
              </a:extLst>
            </p:cNvPr>
            <p:cNvSpPr/>
            <p:nvPr/>
          </p:nvSpPr>
          <p:spPr bwMode="auto">
            <a:xfrm>
              <a:off x="12460288" y="2646363"/>
              <a:ext cx="214313" cy="231775"/>
            </a:xfrm>
            <a:custGeom>
              <a:avLst/>
              <a:gdLst/>
              <a:ahLst/>
              <a:cxnLst>
                <a:cxn ang="0">
                  <a:pos x="1" y="62"/>
                </a:cxn>
                <a:cxn ang="0">
                  <a:pos x="0" y="61"/>
                </a:cxn>
                <a:cxn ang="0">
                  <a:pos x="0" y="60"/>
                </a:cxn>
                <a:cxn ang="0">
                  <a:pos x="1" y="60"/>
                </a:cxn>
                <a:cxn ang="0">
                  <a:pos x="52" y="38"/>
                </a:cxn>
                <a:cxn ang="0">
                  <a:pos x="18" y="18"/>
                </a:cxn>
                <a:cxn ang="0">
                  <a:pos x="17" y="17"/>
                </a:cxn>
                <a:cxn ang="0">
                  <a:pos x="18" y="16"/>
                </a:cxn>
                <a:cxn ang="0">
                  <a:pos x="39" y="0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22" y="17"/>
                </a:cxn>
                <a:cxn ang="0">
                  <a:pos x="56" y="37"/>
                </a:cxn>
                <a:cxn ang="0">
                  <a:pos x="57" y="38"/>
                </a:cxn>
                <a:cxn ang="0">
                  <a:pos x="56" y="39"/>
                </a:cxn>
                <a:cxn ang="0">
                  <a:pos x="2" y="62"/>
                </a:cxn>
                <a:cxn ang="0">
                  <a:pos x="1" y="62"/>
                </a:cxn>
              </a:cxnLst>
              <a:rect l="0" t="0" r="r" b="b"/>
              <a:pathLst>
                <a:path w="57" h="62">
                  <a:moveTo>
                    <a:pt x="1" y="62"/>
                  </a:moveTo>
                  <a:cubicBezTo>
                    <a:pt x="1" y="62"/>
                    <a:pt x="0" y="62"/>
                    <a:pt x="0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7" y="16"/>
                    <a:pt x="18" y="1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41" y="0"/>
                    <a:pt x="41" y="0"/>
                    <a:pt x="42" y="0"/>
                  </a:cubicBezTo>
                  <a:cubicBezTo>
                    <a:pt x="42" y="0"/>
                    <a:pt x="42" y="1"/>
                    <a:pt x="42" y="1"/>
                  </a:cubicBezTo>
                  <a:cubicBezTo>
                    <a:pt x="42" y="2"/>
                    <a:pt x="42" y="2"/>
                    <a:pt x="41" y="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7" y="37"/>
                    <a:pt x="57" y="38"/>
                  </a:cubicBezTo>
                  <a:cubicBezTo>
                    <a:pt x="57" y="38"/>
                    <a:pt x="56" y="39"/>
                    <a:pt x="56" y="39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1" y="62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0" name="Freeform 571">
              <a:extLst>
                <a:ext uri="{FF2B5EF4-FFF2-40B4-BE49-F238E27FC236}">
                  <a16:creationId xmlns:a16="http://schemas.microsoft.com/office/drawing/2014/main" id="{1A725E4C-37FF-441E-B503-7766DE556E4A}"/>
                </a:ext>
              </a:extLst>
            </p:cNvPr>
            <p:cNvSpPr/>
            <p:nvPr/>
          </p:nvSpPr>
          <p:spPr bwMode="auto">
            <a:xfrm>
              <a:off x="12493625" y="2646363"/>
              <a:ext cx="214313" cy="231775"/>
            </a:xfrm>
            <a:custGeom>
              <a:avLst/>
              <a:gdLst/>
              <a:ahLst/>
              <a:cxnLst>
                <a:cxn ang="0">
                  <a:pos x="55" y="62"/>
                </a:cxn>
                <a:cxn ang="0">
                  <a:pos x="54" y="62"/>
                </a:cxn>
                <a:cxn ang="0">
                  <a:pos x="1" y="39"/>
                </a:cxn>
                <a:cxn ang="0">
                  <a:pos x="0" y="38"/>
                </a:cxn>
                <a:cxn ang="0">
                  <a:pos x="1" y="37"/>
                </a:cxn>
                <a:cxn ang="0">
                  <a:pos x="35" y="17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5" y="0"/>
                </a:cxn>
                <a:cxn ang="0">
                  <a:pos x="16" y="0"/>
                </a:cxn>
                <a:cxn ang="0">
                  <a:pos x="17" y="0"/>
                </a:cxn>
                <a:cxn ang="0">
                  <a:pos x="39" y="16"/>
                </a:cxn>
                <a:cxn ang="0">
                  <a:pos x="39" y="17"/>
                </a:cxn>
                <a:cxn ang="0">
                  <a:pos x="39" y="18"/>
                </a:cxn>
                <a:cxn ang="0">
                  <a:pos x="5" y="38"/>
                </a:cxn>
                <a:cxn ang="0">
                  <a:pos x="56" y="60"/>
                </a:cxn>
                <a:cxn ang="0">
                  <a:pos x="57" y="60"/>
                </a:cxn>
                <a:cxn ang="0">
                  <a:pos x="56" y="61"/>
                </a:cxn>
                <a:cxn ang="0">
                  <a:pos x="55" y="62"/>
                </a:cxn>
              </a:cxnLst>
              <a:rect l="0" t="0" r="r" b="b"/>
              <a:pathLst>
                <a:path w="57" h="62">
                  <a:moveTo>
                    <a:pt x="55" y="62"/>
                  </a:moveTo>
                  <a:cubicBezTo>
                    <a:pt x="55" y="62"/>
                    <a:pt x="54" y="62"/>
                    <a:pt x="54" y="6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4" y="1"/>
                  </a:cubicBezTo>
                  <a:cubicBezTo>
                    <a:pt x="14" y="1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0"/>
                    <a:pt x="56" y="60"/>
                    <a:pt x="57" y="60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2"/>
                    <a:pt x="56" y="62"/>
                    <a:pt x="55" y="62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1" name="Freeform 572">
              <a:extLst>
                <a:ext uri="{FF2B5EF4-FFF2-40B4-BE49-F238E27FC236}">
                  <a16:creationId xmlns:a16="http://schemas.microsoft.com/office/drawing/2014/main" id="{2727B3EA-335B-40CD-BD30-7D1947C247E5}"/>
                </a:ext>
              </a:extLst>
            </p:cNvPr>
            <p:cNvSpPr/>
            <p:nvPr/>
          </p:nvSpPr>
          <p:spPr bwMode="auto">
            <a:xfrm>
              <a:off x="12463463" y="2489200"/>
              <a:ext cx="74613" cy="182562"/>
            </a:xfrm>
            <a:custGeom>
              <a:avLst/>
              <a:gdLst/>
              <a:ahLst/>
              <a:cxnLst>
                <a:cxn ang="0">
                  <a:pos x="18" y="49"/>
                </a:cxn>
                <a:cxn ang="0">
                  <a:pos x="17" y="48"/>
                </a:cxn>
                <a:cxn ang="0">
                  <a:pos x="0" y="24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4" y="24"/>
                </a:cxn>
                <a:cxn ang="0">
                  <a:pos x="19" y="46"/>
                </a:cxn>
                <a:cxn ang="0">
                  <a:pos x="20" y="47"/>
                </a:cxn>
                <a:cxn ang="0">
                  <a:pos x="20" y="48"/>
                </a:cxn>
                <a:cxn ang="0">
                  <a:pos x="18" y="49"/>
                </a:cxn>
              </a:cxnLst>
              <a:rect l="0" t="0" r="r" b="b"/>
              <a:pathLst>
                <a:path w="20" h="49">
                  <a:moveTo>
                    <a:pt x="18" y="49"/>
                  </a:moveTo>
                  <a:cubicBezTo>
                    <a:pt x="18" y="49"/>
                    <a:pt x="17" y="49"/>
                    <a:pt x="17" y="48"/>
                  </a:cubicBezTo>
                  <a:cubicBezTo>
                    <a:pt x="7" y="44"/>
                    <a:pt x="0" y="34"/>
                    <a:pt x="0" y="24"/>
                  </a:cubicBezTo>
                  <a:cubicBezTo>
                    <a:pt x="0" y="14"/>
                    <a:pt x="7" y="5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0" y="7"/>
                    <a:pt x="4" y="15"/>
                    <a:pt x="4" y="24"/>
                  </a:cubicBezTo>
                  <a:cubicBezTo>
                    <a:pt x="4" y="33"/>
                    <a:pt x="10" y="42"/>
                    <a:pt x="19" y="46"/>
                  </a:cubicBezTo>
                  <a:cubicBezTo>
                    <a:pt x="19" y="46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19" y="48"/>
                    <a:pt x="19" y="49"/>
                    <a:pt x="18" y="4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2" name="Freeform 573">
              <a:extLst>
                <a:ext uri="{FF2B5EF4-FFF2-40B4-BE49-F238E27FC236}">
                  <a16:creationId xmlns:a16="http://schemas.microsoft.com/office/drawing/2014/main" id="{53B1BBA7-1B00-42DC-A9D7-839329765FF0}"/>
                </a:ext>
              </a:extLst>
            </p:cNvPr>
            <p:cNvSpPr/>
            <p:nvPr/>
          </p:nvSpPr>
          <p:spPr bwMode="auto">
            <a:xfrm>
              <a:off x="12415838" y="2451100"/>
              <a:ext cx="100013" cy="258762"/>
            </a:xfrm>
            <a:custGeom>
              <a:avLst/>
              <a:gdLst/>
              <a:ahLst/>
              <a:cxnLst>
                <a:cxn ang="0">
                  <a:pos x="25" y="69"/>
                </a:cxn>
                <a:cxn ang="0">
                  <a:pos x="24" y="69"/>
                </a:cxn>
                <a:cxn ang="0">
                  <a:pos x="0" y="34"/>
                </a:cxn>
                <a:cxn ang="0">
                  <a:pos x="24" y="0"/>
                </a:cxn>
                <a:cxn ang="0">
                  <a:pos x="25" y="0"/>
                </a:cxn>
                <a:cxn ang="0">
                  <a:pos x="26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4" y="34"/>
                </a:cxn>
                <a:cxn ang="0">
                  <a:pos x="26" y="66"/>
                </a:cxn>
                <a:cxn ang="0">
                  <a:pos x="27" y="67"/>
                </a:cxn>
                <a:cxn ang="0">
                  <a:pos x="26" y="68"/>
                </a:cxn>
                <a:cxn ang="0">
                  <a:pos x="25" y="69"/>
                </a:cxn>
              </a:cxnLst>
              <a:rect l="0" t="0" r="r" b="b"/>
              <a:pathLst>
                <a:path w="27" h="69">
                  <a:moveTo>
                    <a:pt x="25" y="69"/>
                  </a:moveTo>
                  <a:cubicBezTo>
                    <a:pt x="25" y="69"/>
                    <a:pt x="24" y="69"/>
                    <a:pt x="24" y="69"/>
                  </a:cubicBezTo>
                  <a:cubicBezTo>
                    <a:pt x="10" y="62"/>
                    <a:pt x="0" y="49"/>
                    <a:pt x="0" y="34"/>
                  </a:cubicBezTo>
                  <a:cubicBezTo>
                    <a:pt x="0" y="20"/>
                    <a:pt x="10" y="6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12" y="8"/>
                    <a:pt x="4" y="21"/>
                    <a:pt x="4" y="34"/>
                  </a:cubicBezTo>
                  <a:cubicBezTo>
                    <a:pt x="4" y="48"/>
                    <a:pt x="12" y="60"/>
                    <a:pt x="26" y="66"/>
                  </a:cubicBezTo>
                  <a:cubicBezTo>
                    <a:pt x="26" y="66"/>
                    <a:pt x="26" y="67"/>
                    <a:pt x="27" y="67"/>
                  </a:cubicBezTo>
                  <a:cubicBezTo>
                    <a:pt x="27" y="67"/>
                    <a:pt x="27" y="68"/>
                    <a:pt x="26" y="68"/>
                  </a:cubicBezTo>
                  <a:cubicBezTo>
                    <a:pt x="26" y="69"/>
                    <a:pt x="26" y="69"/>
                    <a:pt x="25" y="6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3" name="Freeform 574">
              <a:extLst>
                <a:ext uri="{FF2B5EF4-FFF2-40B4-BE49-F238E27FC236}">
                  <a16:creationId xmlns:a16="http://schemas.microsoft.com/office/drawing/2014/main" id="{D4E98B95-AB80-4123-BFA4-97AC374E05E3}"/>
                </a:ext>
              </a:extLst>
            </p:cNvPr>
            <p:cNvSpPr/>
            <p:nvPr/>
          </p:nvSpPr>
          <p:spPr bwMode="auto">
            <a:xfrm>
              <a:off x="12650788" y="2451100"/>
              <a:ext cx="98425" cy="258762"/>
            </a:xfrm>
            <a:custGeom>
              <a:avLst/>
              <a:gdLst/>
              <a:ahLst/>
              <a:cxnLst>
                <a:cxn ang="0">
                  <a:pos x="2" y="69"/>
                </a:cxn>
                <a:cxn ang="0">
                  <a:pos x="0" y="68"/>
                </a:cxn>
                <a:cxn ang="0">
                  <a:pos x="0" y="67"/>
                </a:cxn>
                <a:cxn ang="0">
                  <a:pos x="1" y="66"/>
                </a:cxn>
                <a:cxn ang="0">
                  <a:pos x="23" y="34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6" y="34"/>
                </a:cxn>
                <a:cxn ang="0">
                  <a:pos x="2" y="69"/>
                </a:cxn>
                <a:cxn ang="0">
                  <a:pos x="2" y="69"/>
                </a:cxn>
              </a:cxnLst>
              <a:rect l="0" t="0" r="r" b="b"/>
              <a:pathLst>
                <a:path w="26" h="69">
                  <a:moveTo>
                    <a:pt x="2" y="69"/>
                  </a:moveTo>
                  <a:cubicBezTo>
                    <a:pt x="1" y="69"/>
                    <a:pt x="0" y="69"/>
                    <a:pt x="0" y="68"/>
                  </a:cubicBezTo>
                  <a:cubicBezTo>
                    <a:pt x="0" y="68"/>
                    <a:pt x="0" y="67"/>
                    <a:pt x="0" y="67"/>
                  </a:cubicBezTo>
                  <a:cubicBezTo>
                    <a:pt x="0" y="67"/>
                    <a:pt x="0" y="66"/>
                    <a:pt x="1" y="66"/>
                  </a:cubicBezTo>
                  <a:cubicBezTo>
                    <a:pt x="14" y="60"/>
                    <a:pt x="23" y="48"/>
                    <a:pt x="23" y="34"/>
                  </a:cubicBezTo>
                  <a:cubicBezTo>
                    <a:pt x="23" y="21"/>
                    <a:pt x="14" y="8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7" y="6"/>
                    <a:pt x="26" y="20"/>
                    <a:pt x="26" y="34"/>
                  </a:cubicBezTo>
                  <a:cubicBezTo>
                    <a:pt x="26" y="49"/>
                    <a:pt x="17" y="62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4" name="Freeform 575">
              <a:extLst>
                <a:ext uri="{FF2B5EF4-FFF2-40B4-BE49-F238E27FC236}">
                  <a16:creationId xmlns:a16="http://schemas.microsoft.com/office/drawing/2014/main" id="{134CC482-6321-400E-BB20-5A88F954212A}"/>
                </a:ext>
              </a:extLst>
            </p:cNvPr>
            <p:cNvSpPr/>
            <p:nvPr/>
          </p:nvSpPr>
          <p:spPr bwMode="auto">
            <a:xfrm>
              <a:off x="12628563" y="2489200"/>
              <a:ext cx="71438" cy="182562"/>
            </a:xfrm>
            <a:custGeom>
              <a:avLst/>
              <a:gdLst/>
              <a:ahLst/>
              <a:cxnLst>
                <a:cxn ang="0">
                  <a:pos x="2" y="49"/>
                </a:cxn>
                <a:cxn ang="0">
                  <a:pos x="0" y="48"/>
                </a:cxn>
                <a:cxn ang="0">
                  <a:pos x="0" y="47"/>
                </a:cxn>
                <a:cxn ang="0">
                  <a:pos x="1" y="46"/>
                </a:cxn>
                <a:cxn ang="0">
                  <a:pos x="16" y="24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9" y="24"/>
                </a:cxn>
                <a:cxn ang="0">
                  <a:pos x="2" y="48"/>
                </a:cxn>
                <a:cxn ang="0">
                  <a:pos x="2" y="49"/>
                </a:cxn>
              </a:cxnLst>
              <a:rect l="0" t="0" r="r" b="b"/>
              <a:pathLst>
                <a:path w="19" h="49">
                  <a:moveTo>
                    <a:pt x="2" y="49"/>
                  </a:moveTo>
                  <a:cubicBezTo>
                    <a:pt x="1" y="49"/>
                    <a:pt x="0" y="48"/>
                    <a:pt x="0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7"/>
                    <a:pt x="0" y="46"/>
                    <a:pt x="1" y="46"/>
                  </a:cubicBezTo>
                  <a:cubicBezTo>
                    <a:pt x="10" y="42"/>
                    <a:pt x="16" y="33"/>
                    <a:pt x="16" y="24"/>
                  </a:cubicBezTo>
                  <a:cubicBezTo>
                    <a:pt x="16" y="15"/>
                    <a:pt x="10" y="7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3" y="5"/>
                    <a:pt x="19" y="14"/>
                    <a:pt x="19" y="24"/>
                  </a:cubicBezTo>
                  <a:cubicBezTo>
                    <a:pt x="19" y="34"/>
                    <a:pt x="13" y="44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5" name="Freeform 576">
              <a:extLst>
                <a:ext uri="{FF2B5EF4-FFF2-40B4-BE49-F238E27FC236}">
                  <a16:creationId xmlns:a16="http://schemas.microsoft.com/office/drawing/2014/main" id="{DF036227-0DF4-407E-987A-43C6F4CF68EE}"/>
                </a:ext>
              </a:extLst>
            </p:cNvPr>
            <p:cNvSpPr/>
            <p:nvPr/>
          </p:nvSpPr>
          <p:spPr bwMode="auto">
            <a:xfrm>
              <a:off x="12512675" y="2525713"/>
              <a:ext cx="49213" cy="109537"/>
            </a:xfrm>
            <a:custGeom>
              <a:avLst/>
              <a:gdLst/>
              <a:ahLst/>
              <a:cxnLst>
                <a:cxn ang="0">
                  <a:pos x="11" y="29"/>
                </a:cxn>
                <a:cxn ang="0">
                  <a:pos x="10" y="29"/>
                </a:cxn>
                <a:cxn ang="0">
                  <a:pos x="0" y="14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2" y="2"/>
                </a:cxn>
                <a:cxn ang="0">
                  <a:pos x="4" y="14"/>
                </a:cxn>
                <a:cxn ang="0">
                  <a:pos x="12" y="26"/>
                </a:cxn>
                <a:cxn ang="0">
                  <a:pos x="13" y="27"/>
                </a:cxn>
                <a:cxn ang="0">
                  <a:pos x="12" y="28"/>
                </a:cxn>
                <a:cxn ang="0">
                  <a:pos x="11" y="29"/>
                </a:cxn>
              </a:cxnLst>
              <a:rect l="0" t="0" r="r" b="b"/>
              <a:pathLst>
                <a:path w="13" h="29">
                  <a:moveTo>
                    <a:pt x="11" y="29"/>
                  </a:moveTo>
                  <a:cubicBezTo>
                    <a:pt x="11" y="29"/>
                    <a:pt x="10" y="29"/>
                    <a:pt x="10" y="29"/>
                  </a:cubicBezTo>
                  <a:cubicBezTo>
                    <a:pt x="4" y="26"/>
                    <a:pt x="0" y="20"/>
                    <a:pt x="0" y="14"/>
                  </a:cubicBezTo>
                  <a:cubicBezTo>
                    <a:pt x="0" y="8"/>
                    <a:pt x="4" y="3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7" y="5"/>
                    <a:pt x="4" y="9"/>
                    <a:pt x="4" y="14"/>
                  </a:cubicBezTo>
                  <a:cubicBezTo>
                    <a:pt x="4" y="19"/>
                    <a:pt x="7" y="24"/>
                    <a:pt x="12" y="26"/>
                  </a:cubicBezTo>
                  <a:cubicBezTo>
                    <a:pt x="12" y="26"/>
                    <a:pt x="12" y="27"/>
                    <a:pt x="13" y="27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8"/>
                    <a:pt x="12" y="29"/>
                    <a:pt x="11" y="2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6" name="Freeform 577">
              <a:extLst>
                <a:ext uri="{FF2B5EF4-FFF2-40B4-BE49-F238E27FC236}">
                  <a16:creationId xmlns:a16="http://schemas.microsoft.com/office/drawing/2014/main" id="{7513FCDF-4CCA-4429-AF68-56C9010C5FA1}"/>
                </a:ext>
              </a:extLst>
            </p:cNvPr>
            <p:cNvSpPr/>
            <p:nvPr/>
          </p:nvSpPr>
          <p:spPr bwMode="auto">
            <a:xfrm>
              <a:off x="12463463" y="2489200"/>
              <a:ext cx="74613" cy="182562"/>
            </a:xfrm>
            <a:custGeom>
              <a:avLst/>
              <a:gdLst/>
              <a:ahLst/>
              <a:cxnLst>
                <a:cxn ang="0">
                  <a:pos x="18" y="49"/>
                </a:cxn>
                <a:cxn ang="0">
                  <a:pos x="17" y="48"/>
                </a:cxn>
                <a:cxn ang="0">
                  <a:pos x="0" y="24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4" y="24"/>
                </a:cxn>
                <a:cxn ang="0">
                  <a:pos x="19" y="46"/>
                </a:cxn>
                <a:cxn ang="0">
                  <a:pos x="20" y="47"/>
                </a:cxn>
                <a:cxn ang="0">
                  <a:pos x="20" y="48"/>
                </a:cxn>
                <a:cxn ang="0">
                  <a:pos x="18" y="49"/>
                </a:cxn>
              </a:cxnLst>
              <a:rect l="0" t="0" r="r" b="b"/>
              <a:pathLst>
                <a:path w="20" h="49">
                  <a:moveTo>
                    <a:pt x="18" y="49"/>
                  </a:moveTo>
                  <a:cubicBezTo>
                    <a:pt x="18" y="49"/>
                    <a:pt x="17" y="49"/>
                    <a:pt x="17" y="48"/>
                  </a:cubicBezTo>
                  <a:cubicBezTo>
                    <a:pt x="7" y="44"/>
                    <a:pt x="0" y="34"/>
                    <a:pt x="0" y="24"/>
                  </a:cubicBezTo>
                  <a:cubicBezTo>
                    <a:pt x="0" y="14"/>
                    <a:pt x="7" y="5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0" y="7"/>
                    <a:pt x="4" y="15"/>
                    <a:pt x="4" y="24"/>
                  </a:cubicBezTo>
                  <a:cubicBezTo>
                    <a:pt x="4" y="33"/>
                    <a:pt x="10" y="42"/>
                    <a:pt x="19" y="46"/>
                  </a:cubicBezTo>
                  <a:cubicBezTo>
                    <a:pt x="19" y="46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19" y="48"/>
                    <a:pt x="19" y="49"/>
                    <a:pt x="18" y="4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47" name="Freeform 578">
              <a:extLst>
                <a:ext uri="{FF2B5EF4-FFF2-40B4-BE49-F238E27FC236}">
                  <a16:creationId xmlns:a16="http://schemas.microsoft.com/office/drawing/2014/main" id="{70E85A79-5084-4C21-9F14-C1E68EAE7A91}"/>
                </a:ext>
              </a:extLst>
            </p:cNvPr>
            <p:cNvSpPr/>
            <p:nvPr/>
          </p:nvSpPr>
          <p:spPr bwMode="auto">
            <a:xfrm>
              <a:off x="12606338" y="2525713"/>
              <a:ext cx="44450" cy="109537"/>
            </a:xfrm>
            <a:custGeom>
              <a:avLst/>
              <a:gdLst/>
              <a:ahLst/>
              <a:cxnLst>
                <a:cxn ang="0">
                  <a:pos x="2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1" y="26"/>
                </a:cxn>
                <a:cxn ang="0">
                  <a:pos x="9" y="14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2" y="14"/>
                </a:cxn>
                <a:cxn ang="0">
                  <a:pos x="2" y="29"/>
                </a:cxn>
                <a:cxn ang="0">
                  <a:pos x="2" y="29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1" y="29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6"/>
                    <a:pt x="1" y="26"/>
                  </a:cubicBezTo>
                  <a:cubicBezTo>
                    <a:pt x="6" y="24"/>
                    <a:pt x="9" y="19"/>
                    <a:pt x="9" y="14"/>
                  </a:cubicBezTo>
                  <a:cubicBezTo>
                    <a:pt x="9" y="9"/>
                    <a:pt x="6" y="5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12" y="8"/>
                    <a:pt x="12" y="14"/>
                  </a:cubicBezTo>
                  <a:cubicBezTo>
                    <a:pt x="12" y="20"/>
                    <a:pt x="8" y="26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5634F99-4B92-45C3-B803-EBE0E428A815}"/>
              </a:ext>
            </a:extLst>
          </p:cNvPr>
          <p:cNvGrpSpPr/>
          <p:nvPr/>
        </p:nvGrpSpPr>
        <p:grpSpPr>
          <a:xfrm>
            <a:off x="7880615" y="2606887"/>
            <a:ext cx="286173" cy="285327"/>
            <a:chOff x="12407900" y="1719263"/>
            <a:chExt cx="258763" cy="258762"/>
          </a:xfrm>
        </p:grpSpPr>
        <p:sp>
          <p:nvSpPr>
            <p:cNvPr id="49" name="Freeform 579">
              <a:extLst>
                <a:ext uri="{FF2B5EF4-FFF2-40B4-BE49-F238E27FC236}">
                  <a16:creationId xmlns:a16="http://schemas.microsoft.com/office/drawing/2014/main" id="{7C3CF754-240E-464C-9971-CCBC815D2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07900" y="1765300"/>
              <a:ext cx="217488" cy="212725"/>
            </a:xfrm>
            <a:custGeom>
              <a:avLst/>
              <a:gdLst/>
              <a:ahLst/>
              <a:cxnLst>
                <a:cxn ang="0">
                  <a:pos x="33" y="57"/>
                </a:cxn>
                <a:cxn ang="0">
                  <a:pos x="10" y="48"/>
                </a:cxn>
                <a:cxn ang="0">
                  <a:pos x="0" y="25"/>
                </a:cxn>
                <a:cxn ang="0">
                  <a:pos x="10" y="1"/>
                </a:cxn>
                <a:cxn ang="0">
                  <a:pos x="11" y="0"/>
                </a:cxn>
                <a:cxn ang="0">
                  <a:pos x="58" y="46"/>
                </a:cxn>
                <a:cxn ang="0">
                  <a:pos x="56" y="48"/>
                </a:cxn>
                <a:cxn ang="0">
                  <a:pos x="33" y="57"/>
                </a:cxn>
                <a:cxn ang="0">
                  <a:pos x="11" y="5"/>
                </a:cxn>
                <a:cxn ang="0">
                  <a:pos x="13" y="45"/>
                </a:cxn>
                <a:cxn ang="0">
                  <a:pos x="33" y="54"/>
                </a:cxn>
                <a:cxn ang="0">
                  <a:pos x="52" y="46"/>
                </a:cxn>
                <a:cxn ang="0">
                  <a:pos x="11" y="5"/>
                </a:cxn>
                <a:cxn ang="0">
                  <a:pos x="30" y="39"/>
                </a:cxn>
                <a:cxn ang="0">
                  <a:pos x="17" y="39"/>
                </a:cxn>
                <a:cxn ang="0">
                  <a:pos x="17" y="26"/>
                </a:cxn>
                <a:cxn ang="0">
                  <a:pos x="30" y="26"/>
                </a:cxn>
                <a:cxn ang="0">
                  <a:pos x="30" y="39"/>
                </a:cxn>
                <a:cxn ang="0">
                  <a:pos x="21" y="36"/>
                </a:cxn>
                <a:cxn ang="0">
                  <a:pos x="26" y="36"/>
                </a:cxn>
                <a:cxn ang="0">
                  <a:pos x="26" y="30"/>
                </a:cxn>
                <a:cxn ang="0">
                  <a:pos x="21" y="30"/>
                </a:cxn>
                <a:cxn ang="0">
                  <a:pos x="21" y="36"/>
                </a:cxn>
              </a:cxnLst>
              <a:rect l="0" t="0" r="r" b="b"/>
              <a:pathLst>
                <a:path w="58" h="57">
                  <a:moveTo>
                    <a:pt x="33" y="57"/>
                  </a:moveTo>
                  <a:cubicBezTo>
                    <a:pt x="24" y="57"/>
                    <a:pt x="16" y="54"/>
                    <a:pt x="10" y="48"/>
                  </a:cubicBezTo>
                  <a:cubicBezTo>
                    <a:pt x="4" y="42"/>
                    <a:pt x="0" y="33"/>
                    <a:pt x="0" y="25"/>
                  </a:cubicBezTo>
                  <a:cubicBezTo>
                    <a:pt x="0" y="16"/>
                    <a:pt x="4" y="8"/>
                    <a:pt x="1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0" y="54"/>
                    <a:pt x="42" y="57"/>
                    <a:pt x="33" y="57"/>
                  </a:cubicBezTo>
                  <a:close/>
                  <a:moveTo>
                    <a:pt x="11" y="5"/>
                  </a:moveTo>
                  <a:cubicBezTo>
                    <a:pt x="1" y="17"/>
                    <a:pt x="2" y="34"/>
                    <a:pt x="13" y="45"/>
                  </a:cubicBezTo>
                  <a:cubicBezTo>
                    <a:pt x="18" y="51"/>
                    <a:pt x="25" y="54"/>
                    <a:pt x="33" y="54"/>
                  </a:cubicBezTo>
                  <a:cubicBezTo>
                    <a:pt x="40" y="54"/>
                    <a:pt x="47" y="51"/>
                    <a:pt x="52" y="46"/>
                  </a:cubicBezTo>
                  <a:lnTo>
                    <a:pt x="11" y="5"/>
                  </a:lnTo>
                  <a:close/>
                  <a:moveTo>
                    <a:pt x="30" y="39"/>
                  </a:moveTo>
                  <a:cubicBezTo>
                    <a:pt x="17" y="39"/>
                    <a:pt x="17" y="39"/>
                    <a:pt x="17" y="39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30" y="26"/>
                    <a:pt x="30" y="26"/>
                    <a:pt x="30" y="26"/>
                  </a:cubicBezTo>
                  <a:lnTo>
                    <a:pt x="30" y="39"/>
                  </a:lnTo>
                  <a:close/>
                  <a:moveTo>
                    <a:pt x="21" y="36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0"/>
                    <a:pt x="21" y="30"/>
                    <a:pt x="21" y="30"/>
                  </a:cubicBezTo>
                  <a:lnTo>
                    <a:pt x="21" y="36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0" name="Freeform 580">
              <a:extLst>
                <a:ext uri="{FF2B5EF4-FFF2-40B4-BE49-F238E27FC236}">
                  <a16:creationId xmlns:a16="http://schemas.microsoft.com/office/drawing/2014/main" id="{7DA4B847-6182-4564-90B9-9D8294ECB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38075" y="1809750"/>
              <a:ext cx="3492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" y="9"/>
                </a:cxn>
                <a:cxn ang="0">
                  <a:pos x="7" y="9"/>
                </a:cxn>
                <a:cxn ang="0">
                  <a:pos x="9" y="4"/>
                </a:cxn>
                <a:cxn ang="0">
                  <a:pos x="6" y="1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0">
                  <a:moveTo>
                    <a:pt x="0" y="6"/>
                  </a:moveTo>
                  <a:cubicBezTo>
                    <a:pt x="0" y="7"/>
                    <a:pt x="1" y="9"/>
                    <a:pt x="3" y="9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8"/>
                    <a:pt x="9" y="6"/>
                    <a:pt x="9" y="4"/>
                  </a:cubicBezTo>
                  <a:cubicBezTo>
                    <a:pt x="9" y="3"/>
                    <a:pt x="8" y="1"/>
                    <a:pt x="6" y="1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1" name="Freeform 581">
              <a:extLst>
                <a:ext uri="{FF2B5EF4-FFF2-40B4-BE49-F238E27FC236}">
                  <a16:creationId xmlns:a16="http://schemas.microsoft.com/office/drawing/2014/main" id="{C3442B15-881C-4761-9F7D-D50F046B7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31725" y="1768475"/>
              <a:ext cx="85725" cy="8255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18" y="19"/>
                </a:cxn>
                <a:cxn ang="0">
                  <a:pos x="18" y="2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3" y="20"/>
                </a:cxn>
                <a:cxn ang="0">
                  <a:pos x="23" y="19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23" h="22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1" y="5"/>
                    <a:pt x="18" y="11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3" y="21"/>
                    <a:pt x="23" y="20"/>
                  </a:cubicBezTo>
                  <a:cubicBezTo>
                    <a:pt x="23" y="20"/>
                    <a:pt x="23" y="20"/>
                    <a:pt x="23" y="19"/>
                  </a:cubicBezTo>
                  <a:cubicBezTo>
                    <a:pt x="23" y="9"/>
                    <a:pt x="14" y="0"/>
                    <a:pt x="3" y="0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2" name="Freeform 582">
              <a:extLst>
                <a:ext uri="{FF2B5EF4-FFF2-40B4-BE49-F238E27FC236}">
                  <a16:creationId xmlns:a16="http://schemas.microsoft.com/office/drawing/2014/main" id="{46154DD3-8693-4B1F-BA3F-1970D386D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31725" y="1719263"/>
              <a:ext cx="134938" cy="131762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26" y="9"/>
                </a:cxn>
                <a:cxn ang="0">
                  <a:pos x="1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3" y="5"/>
                </a:cxn>
                <a:cxn ang="0">
                  <a:pos x="4" y="5"/>
                </a:cxn>
                <a:cxn ang="0">
                  <a:pos x="31" y="32"/>
                </a:cxn>
                <a:cxn ang="0">
                  <a:pos x="31" y="33"/>
                </a:cxn>
                <a:cxn ang="0">
                  <a:pos x="33" y="35"/>
                </a:cxn>
                <a:cxn ang="0">
                  <a:pos x="33" y="35"/>
                </a:cxn>
                <a:cxn ang="0">
                  <a:pos x="36" y="33"/>
                </a:cxn>
                <a:cxn ang="0">
                  <a:pos x="36" y="32"/>
                </a:cxn>
                <a:cxn ang="0">
                  <a:pos x="33" y="19"/>
                </a:cxn>
                <a:cxn ang="0">
                  <a:pos x="33" y="19"/>
                </a:cxn>
                <a:cxn ang="0">
                  <a:pos x="33" y="19"/>
                </a:cxn>
              </a:cxnLst>
              <a:rect l="0" t="0" r="r" b="b"/>
              <a:pathLst>
                <a:path w="36" h="35">
                  <a:moveTo>
                    <a:pt x="33" y="19"/>
                  </a:moveTo>
                  <a:cubicBezTo>
                    <a:pt x="32" y="16"/>
                    <a:pt x="29" y="12"/>
                    <a:pt x="26" y="9"/>
                  </a:cubicBezTo>
                  <a:cubicBezTo>
                    <a:pt x="24" y="6"/>
                    <a:pt x="20" y="4"/>
                    <a:pt x="16" y="2"/>
                  </a:cubicBezTo>
                  <a:cubicBezTo>
                    <a:pt x="12" y="1"/>
                    <a:pt x="8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19" y="5"/>
                    <a:pt x="31" y="17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31" y="34"/>
                    <a:pt x="32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5" y="35"/>
                    <a:pt x="36" y="34"/>
                    <a:pt x="36" y="33"/>
                  </a:cubicBezTo>
                  <a:cubicBezTo>
                    <a:pt x="36" y="33"/>
                    <a:pt x="36" y="32"/>
                    <a:pt x="36" y="32"/>
                  </a:cubicBezTo>
                  <a:cubicBezTo>
                    <a:pt x="36" y="27"/>
                    <a:pt x="35" y="23"/>
                    <a:pt x="33" y="19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3" y="19"/>
                  </a:cubicBezTo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9094E18-E890-403A-B152-3B76167F6D00}"/>
              </a:ext>
            </a:extLst>
          </p:cNvPr>
          <p:cNvGrpSpPr/>
          <p:nvPr/>
        </p:nvGrpSpPr>
        <p:grpSpPr>
          <a:xfrm>
            <a:off x="8911855" y="1673860"/>
            <a:ext cx="422487" cy="404707"/>
            <a:chOff x="5792788" y="1985963"/>
            <a:chExt cx="382588" cy="366712"/>
          </a:xfrm>
        </p:grpSpPr>
        <p:sp>
          <p:nvSpPr>
            <p:cNvPr id="54" name="Freeform 587">
              <a:extLst>
                <a:ext uri="{FF2B5EF4-FFF2-40B4-BE49-F238E27FC236}">
                  <a16:creationId xmlns:a16="http://schemas.microsoft.com/office/drawing/2014/main" id="{8710817A-4510-4901-B5C6-556545D3A0B8}"/>
                </a:ext>
              </a:extLst>
            </p:cNvPr>
            <p:cNvSpPr/>
            <p:nvPr/>
          </p:nvSpPr>
          <p:spPr bwMode="auto">
            <a:xfrm>
              <a:off x="6073776" y="1985963"/>
              <a:ext cx="101600" cy="96837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19" y="7"/>
                </a:cxn>
                <a:cxn ang="0">
                  <a:pos x="10" y="3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10" y="0"/>
                </a:cxn>
                <a:cxn ang="0">
                  <a:pos x="21" y="5"/>
                </a:cxn>
                <a:cxn ang="0">
                  <a:pos x="22" y="26"/>
                </a:cxn>
                <a:cxn ang="0">
                  <a:pos x="19" y="24"/>
                </a:cxn>
              </a:cxnLst>
              <a:rect l="0" t="0" r="r" b="b"/>
              <a:pathLst>
                <a:path w="27" h="26">
                  <a:moveTo>
                    <a:pt x="19" y="24"/>
                  </a:moveTo>
                  <a:cubicBezTo>
                    <a:pt x="24" y="19"/>
                    <a:pt x="23" y="12"/>
                    <a:pt x="19" y="7"/>
                  </a:cubicBezTo>
                  <a:cubicBezTo>
                    <a:pt x="17" y="5"/>
                    <a:pt x="13" y="3"/>
                    <a:pt x="10" y="3"/>
                  </a:cubicBezTo>
                  <a:cubicBezTo>
                    <a:pt x="7" y="3"/>
                    <a:pt x="4" y="5"/>
                    <a:pt x="2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4" y="0"/>
                    <a:pt x="18" y="2"/>
                    <a:pt x="21" y="5"/>
                  </a:cubicBezTo>
                  <a:cubicBezTo>
                    <a:pt x="27" y="11"/>
                    <a:pt x="27" y="20"/>
                    <a:pt x="22" y="26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5" name="Freeform 588">
              <a:extLst>
                <a:ext uri="{FF2B5EF4-FFF2-40B4-BE49-F238E27FC236}">
                  <a16:creationId xmlns:a16="http://schemas.microsoft.com/office/drawing/2014/main" id="{60EECDB4-E02A-4AA9-B314-C0390E0452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2788" y="2014538"/>
              <a:ext cx="344488" cy="338137"/>
            </a:xfrm>
            <a:custGeom>
              <a:avLst/>
              <a:gdLst/>
              <a:ahLst/>
              <a:cxnLst>
                <a:cxn ang="0">
                  <a:pos x="56" y="61"/>
                </a:cxn>
                <a:cxn ang="0">
                  <a:pos x="39" y="70"/>
                </a:cxn>
                <a:cxn ang="0">
                  <a:pos x="22" y="70"/>
                </a:cxn>
                <a:cxn ang="0">
                  <a:pos x="22" y="52"/>
                </a:cxn>
                <a:cxn ang="0">
                  <a:pos x="29" y="34"/>
                </a:cxn>
                <a:cxn ang="0">
                  <a:pos x="0" y="22"/>
                </a:cxn>
                <a:cxn ang="0">
                  <a:pos x="38" y="25"/>
                </a:cxn>
                <a:cxn ang="0">
                  <a:pos x="37" y="37"/>
                </a:cxn>
                <a:cxn ang="0">
                  <a:pos x="57" y="34"/>
                </a:cxn>
                <a:cxn ang="0">
                  <a:pos x="60" y="29"/>
                </a:cxn>
                <a:cxn ang="0">
                  <a:pos x="62" y="1"/>
                </a:cxn>
                <a:cxn ang="0">
                  <a:pos x="77" y="13"/>
                </a:cxn>
                <a:cxn ang="0">
                  <a:pos x="82" y="13"/>
                </a:cxn>
                <a:cxn ang="0">
                  <a:pos x="92" y="29"/>
                </a:cxn>
                <a:cxn ang="0">
                  <a:pos x="76" y="36"/>
                </a:cxn>
                <a:cxn ang="0">
                  <a:pos x="64" y="32"/>
                </a:cxn>
                <a:cxn ang="0">
                  <a:pos x="59" y="36"/>
                </a:cxn>
                <a:cxn ang="0">
                  <a:pos x="54" y="55"/>
                </a:cxn>
                <a:cxn ang="0">
                  <a:pos x="65" y="52"/>
                </a:cxn>
                <a:cxn ang="0">
                  <a:pos x="68" y="90"/>
                </a:cxn>
                <a:cxn ang="0">
                  <a:pos x="52" y="70"/>
                </a:cxn>
                <a:cxn ang="0">
                  <a:pos x="81" y="73"/>
                </a:cxn>
                <a:cxn ang="0">
                  <a:pos x="52" y="70"/>
                </a:cxn>
                <a:cxn ang="0">
                  <a:pos x="22" y="61"/>
                </a:cxn>
                <a:cxn ang="0">
                  <a:pos x="31" y="70"/>
                </a:cxn>
                <a:cxn ang="0">
                  <a:pos x="61" y="43"/>
                </a:cxn>
                <a:cxn ang="0">
                  <a:pos x="24" y="55"/>
                </a:cxn>
                <a:cxn ang="0">
                  <a:pos x="21" y="38"/>
                </a:cxn>
                <a:cxn ang="0">
                  <a:pos x="18" y="9"/>
                </a:cxn>
                <a:cxn ang="0">
                  <a:pos x="63" y="5"/>
                </a:cxn>
                <a:cxn ang="0">
                  <a:pos x="76" y="33"/>
                </a:cxn>
                <a:cxn ang="0">
                  <a:pos x="87" y="29"/>
                </a:cxn>
                <a:cxn ang="0">
                  <a:pos x="63" y="5"/>
                </a:cxn>
              </a:cxnLst>
              <a:rect l="0" t="0" r="r" b="b"/>
              <a:pathLst>
                <a:path w="92" h="90">
                  <a:moveTo>
                    <a:pt x="47" y="70"/>
                  </a:moveTo>
                  <a:cubicBezTo>
                    <a:pt x="56" y="61"/>
                    <a:pt x="56" y="61"/>
                    <a:pt x="56" y="61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7" y="72"/>
                    <a:pt x="34" y="73"/>
                    <a:pt x="30" y="73"/>
                  </a:cubicBezTo>
                  <a:cubicBezTo>
                    <a:pt x="27" y="73"/>
                    <a:pt x="24" y="72"/>
                    <a:pt x="22" y="70"/>
                  </a:cubicBezTo>
                  <a:cubicBezTo>
                    <a:pt x="19" y="67"/>
                    <a:pt x="18" y="64"/>
                    <a:pt x="18" y="61"/>
                  </a:cubicBezTo>
                  <a:cubicBezTo>
                    <a:pt x="18" y="58"/>
                    <a:pt x="20" y="55"/>
                    <a:pt x="22" y="52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5"/>
                    <a:pt x="55" y="20"/>
                    <a:pt x="55" y="15"/>
                  </a:cubicBezTo>
                  <a:cubicBezTo>
                    <a:pt x="55" y="10"/>
                    <a:pt x="58" y="5"/>
                    <a:pt x="62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7" y="34"/>
                    <a:pt x="81" y="36"/>
                    <a:pt x="76" y="3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1" y="36"/>
                    <a:pt x="67" y="35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68" y="90"/>
                    <a:pt x="68" y="90"/>
                    <a:pt x="68" y="90"/>
                  </a:cubicBezTo>
                  <a:lnTo>
                    <a:pt x="47" y="70"/>
                  </a:lnTo>
                  <a:close/>
                  <a:moveTo>
                    <a:pt x="52" y="70"/>
                  </a:moveTo>
                  <a:cubicBezTo>
                    <a:pt x="68" y="86"/>
                    <a:pt x="68" y="86"/>
                    <a:pt x="68" y="86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65" y="57"/>
                    <a:pt x="65" y="57"/>
                    <a:pt x="65" y="57"/>
                  </a:cubicBezTo>
                  <a:lnTo>
                    <a:pt x="52" y="70"/>
                  </a:lnTo>
                  <a:close/>
                  <a:moveTo>
                    <a:pt x="24" y="55"/>
                  </a:moveTo>
                  <a:cubicBezTo>
                    <a:pt x="23" y="56"/>
                    <a:pt x="22" y="59"/>
                    <a:pt x="22" y="61"/>
                  </a:cubicBezTo>
                  <a:cubicBezTo>
                    <a:pt x="22" y="63"/>
                    <a:pt x="22" y="66"/>
                    <a:pt x="24" y="67"/>
                  </a:cubicBezTo>
                  <a:cubicBezTo>
                    <a:pt x="26" y="69"/>
                    <a:pt x="28" y="70"/>
                    <a:pt x="31" y="70"/>
                  </a:cubicBezTo>
                  <a:cubicBezTo>
                    <a:pt x="33" y="70"/>
                    <a:pt x="35" y="69"/>
                    <a:pt x="37" y="67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49" y="30"/>
                    <a:pt x="49" y="30"/>
                    <a:pt x="49" y="30"/>
                  </a:cubicBezTo>
                  <a:lnTo>
                    <a:pt x="24" y="55"/>
                  </a:lnTo>
                  <a:close/>
                  <a:moveTo>
                    <a:pt x="5" y="22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5" y="22"/>
                  </a:lnTo>
                  <a:close/>
                  <a:moveTo>
                    <a:pt x="63" y="5"/>
                  </a:moveTo>
                  <a:cubicBezTo>
                    <a:pt x="57" y="12"/>
                    <a:pt x="58" y="22"/>
                    <a:pt x="64" y="28"/>
                  </a:cubicBezTo>
                  <a:cubicBezTo>
                    <a:pt x="67" y="31"/>
                    <a:pt x="71" y="33"/>
                    <a:pt x="76" y="33"/>
                  </a:cubicBezTo>
                  <a:cubicBezTo>
                    <a:pt x="80" y="33"/>
                    <a:pt x="84" y="32"/>
                    <a:pt x="87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5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6" name="Freeform 589">
              <a:extLst>
                <a:ext uri="{FF2B5EF4-FFF2-40B4-BE49-F238E27FC236}">
                  <a16:creationId xmlns:a16="http://schemas.microsoft.com/office/drawing/2014/main" id="{378E43B5-AFCF-4EB3-9490-65AFC80A4F1A}"/>
                </a:ext>
              </a:extLst>
            </p:cNvPr>
            <p:cNvSpPr/>
            <p:nvPr/>
          </p:nvSpPr>
          <p:spPr bwMode="auto">
            <a:xfrm>
              <a:off x="6084888" y="2019300"/>
              <a:ext cx="52388" cy="52387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10" y="7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3" y="5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11" y="3"/>
                </a:cxn>
                <a:cxn ang="0">
                  <a:pos x="12" y="14"/>
                </a:cxn>
                <a:cxn ang="0">
                  <a:pos x="9" y="11"/>
                </a:cxn>
              </a:cxnLst>
              <a:rect l="0" t="0" r="r" b="b"/>
              <a:pathLst>
                <a:path w="14" h="14">
                  <a:moveTo>
                    <a:pt x="9" y="11"/>
                  </a:moveTo>
                  <a:cubicBezTo>
                    <a:pt x="10" y="10"/>
                    <a:pt x="11" y="9"/>
                    <a:pt x="10" y="7"/>
                  </a:cubicBezTo>
                  <a:cubicBezTo>
                    <a:pt x="10" y="5"/>
                    <a:pt x="9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4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4" y="6"/>
                    <a:pt x="14" y="10"/>
                    <a:pt x="12" y="14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7" name="Freeform 590">
              <a:extLst>
                <a:ext uri="{FF2B5EF4-FFF2-40B4-BE49-F238E27FC236}">
                  <a16:creationId xmlns:a16="http://schemas.microsoft.com/office/drawing/2014/main" id="{FFD1125E-DC71-461B-AB26-2B2192095BF9}"/>
                </a:ext>
              </a:extLst>
            </p:cNvPr>
            <p:cNvSpPr/>
            <p:nvPr/>
          </p:nvSpPr>
          <p:spPr bwMode="auto">
            <a:xfrm>
              <a:off x="6073776" y="1985963"/>
              <a:ext cx="101600" cy="96837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19" y="7"/>
                </a:cxn>
                <a:cxn ang="0">
                  <a:pos x="10" y="3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10" y="0"/>
                </a:cxn>
                <a:cxn ang="0">
                  <a:pos x="21" y="5"/>
                </a:cxn>
                <a:cxn ang="0">
                  <a:pos x="22" y="26"/>
                </a:cxn>
                <a:cxn ang="0">
                  <a:pos x="19" y="24"/>
                </a:cxn>
              </a:cxnLst>
              <a:rect l="0" t="0" r="r" b="b"/>
              <a:pathLst>
                <a:path w="27" h="26">
                  <a:moveTo>
                    <a:pt x="19" y="24"/>
                  </a:moveTo>
                  <a:cubicBezTo>
                    <a:pt x="24" y="19"/>
                    <a:pt x="23" y="12"/>
                    <a:pt x="19" y="7"/>
                  </a:cubicBezTo>
                  <a:cubicBezTo>
                    <a:pt x="17" y="5"/>
                    <a:pt x="13" y="3"/>
                    <a:pt x="10" y="3"/>
                  </a:cubicBezTo>
                  <a:cubicBezTo>
                    <a:pt x="7" y="3"/>
                    <a:pt x="4" y="5"/>
                    <a:pt x="2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4" y="0"/>
                    <a:pt x="18" y="2"/>
                    <a:pt x="21" y="5"/>
                  </a:cubicBezTo>
                  <a:cubicBezTo>
                    <a:pt x="27" y="11"/>
                    <a:pt x="27" y="20"/>
                    <a:pt x="22" y="26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8" name="Freeform 591">
              <a:extLst>
                <a:ext uri="{FF2B5EF4-FFF2-40B4-BE49-F238E27FC236}">
                  <a16:creationId xmlns:a16="http://schemas.microsoft.com/office/drawing/2014/main" id="{E6CA4E86-FA00-4917-A8E7-734C7F4E3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2788" y="2014538"/>
              <a:ext cx="344488" cy="338137"/>
            </a:xfrm>
            <a:custGeom>
              <a:avLst/>
              <a:gdLst/>
              <a:ahLst/>
              <a:cxnLst>
                <a:cxn ang="0">
                  <a:pos x="56" y="61"/>
                </a:cxn>
                <a:cxn ang="0">
                  <a:pos x="39" y="70"/>
                </a:cxn>
                <a:cxn ang="0">
                  <a:pos x="22" y="70"/>
                </a:cxn>
                <a:cxn ang="0">
                  <a:pos x="22" y="52"/>
                </a:cxn>
                <a:cxn ang="0">
                  <a:pos x="29" y="34"/>
                </a:cxn>
                <a:cxn ang="0">
                  <a:pos x="0" y="22"/>
                </a:cxn>
                <a:cxn ang="0">
                  <a:pos x="38" y="25"/>
                </a:cxn>
                <a:cxn ang="0">
                  <a:pos x="37" y="37"/>
                </a:cxn>
                <a:cxn ang="0">
                  <a:pos x="57" y="34"/>
                </a:cxn>
                <a:cxn ang="0">
                  <a:pos x="60" y="29"/>
                </a:cxn>
                <a:cxn ang="0">
                  <a:pos x="62" y="1"/>
                </a:cxn>
                <a:cxn ang="0">
                  <a:pos x="77" y="13"/>
                </a:cxn>
                <a:cxn ang="0">
                  <a:pos x="82" y="13"/>
                </a:cxn>
                <a:cxn ang="0">
                  <a:pos x="92" y="29"/>
                </a:cxn>
                <a:cxn ang="0">
                  <a:pos x="76" y="36"/>
                </a:cxn>
                <a:cxn ang="0">
                  <a:pos x="64" y="32"/>
                </a:cxn>
                <a:cxn ang="0">
                  <a:pos x="59" y="36"/>
                </a:cxn>
                <a:cxn ang="0">
                  <a:pos x="54" y="55"/>
                </a:cxn>
                <a:cxn ang="0">
                  <a:pos x="65" y="52"/>
                </a:cxn>
                <a:cxn ang="0">
                  <a:pos x="68" y="90"/>
                </a:cxn>
                <a:cxn ang="0">
                  <a:pos x="52" y="70"/>
                </a:cxn>
                <a:cxn ang="0">
                  <a:pos x="81" y="73"/>
                </a:cxn>
                <a:cxn ang="0">
                  <a:pos x="52" y="70"/>
                </a:cxn>
                <a:cxn ang="0">
                  <a:pos x="22" y="61"/>
                </a:cxn>
                <a:cxn ang="0">
                  <a:pos x="31" y="70"/>
                </a:cxn>
                <a:cxn ang="0">
                  <a:pos x="61" y="43"/>
                </a:cxn>
                <a:cxn ang="0">
                  <a:pos x="24" y="55"/>
                </a:cxn>
                <a:cxn ang="0">
                  <a:pos x="21" y="38"/>
                </a:cxn>
                <a:cxn ang="0">
                  <a:pos x="18" y="9"/>
                </a:cxn>
                <a:cxn ang="0">
                  <a:pos x="63" y="5"/>
                </a:cxn>
                <a:cxn ang="0">
                  <a:pos x="76" y="33"/>
                </a:cxn>
                <a:cxn ang="0">
                  <a:pos x="87" y="29"/>
                </a:cxn>
                <a:cxn ang="0">
                  <a:pos x="63" y="5"/>
                </a:cxn>
              </a:cxnLst>
              <a:rect l="0" t="0" r="r" b="b"/>
              <a:pathLst>
                <a:path w="92" h="90">
                  <a:moveTo>
                    <a:pt x="47" y="70"/>
                  </a:moveTo>
                  <a:cubicBezTo>
                    <a:pt x="56" y="61"/>
                    <a:pt x="56" y="61"/>
                    <a:pt x="56" y="61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7" y="72"/>
                    <a:pt x="34" y="73"/>
                    <a:pt x="30" y="73"/>
                  </a:cubicBezTo>
                  <a:cubicBezTo>
                    <a:pt x="27" y="73"/>
                    <a:pt x="24" y="72"/>
                    <a:pt x="22" y="70"/>
                  </a:cubicBezTo>
                  <a:cubicBezTo>
                    <a:pt x="19" y="67"/>
                    <a:pt x="18" y="64"/>
                    <a:pt x="18" y="61"/>
                  </a:cubicBezTo>
                  <a:cubicBezTo>
                    <a:pt x="18" y="58"/>
                    <a:pt x="20" y="55"/>
                    <a:pt x="22" y="52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5"/>
                    <a:pt x="55" y="20"/>
                    <a:pt x="55" y="15"/>
                  </a:cubicBezTo>
                  <a:cubicBezTo>
                    <a:pt x="55" y="10"/>
                    <a:pt x="58" y="5"/>
                    <a:pt x="62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7" y="34"/>
                    <a:pt x="81" y="36"/>
                    <a:pt x="76" y="3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1" y="36"/>
                    <a:pt x="67" y="35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68" y="90"/>
                    <a:pt x="68" y="90"/>
                    <a:pt x="68" y="90"/>
                  </a:cubicBezTo>
                  <a:lnTo>
                    <a:pt x="47" y="70"/>
                  </a:lnTo>
                  <a:close/>
                  <a:moveTo>
                    <a:pt x="52" y="70"/>
                  </a:moveTo>
                  <a:cubicBezTo>
                    <a:pt x="68" y="86"/>
                    <a:pt x="68" y="86"/>
                    <a:pt x="68" y="86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65" y="57"/>
                    <a:pt x="65" y="57"/>
                    <a:pt x="65" y="57"/>
                  </a:cubicBezTo>
                  <a:lnTo>
                    <a:pt x="52" y="70"/>
                  </a:lnTo>
                  <a:close/>
                  <a:moveTo>
                    <a:pt x="24" y="55"/>
                  </a:moveTo>
                  <a:cubicBezTo>
                    <a:pt x="23" y="56"/>
                    <a:pt x="22" y="59"/>
                    <a:pt x="22" y="61"/>
                  </a:cubicBezTo>
                  <a:cubicBezTo>
                    <a:pt x="22" y="63"/>
                    <a:pt x="22" y="66"/>
                    <a:pt x="24" y="67"/>
                  </a:cubicBezTo>
                  <a:cubicBezTo>
                    <a:pt x="26" y="69"/>
                    <a:pt x="28" y="70"/>
                    <a:pt x="31" y="70"/>
                  </a:cubicBezTo>
                  <a:cubicBezTo>
                    <a:pt x="33" y="70"/>
                    <a:pt x="35" y="69"/>
                    <a:pt x="37" y="67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49" y="30"/>
                    <a:pt x="49" y="30"/>
                    <a:pt x="49" y="30"/>
                  </a:cubicBezTo>
                  <a:lnTo>
                    <a:pt x="24" y="55"/>
                  </a:lnTo>
                  <a:close/>
                  <a:moveTo>
                    <a:pt x="5" y="22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5" y="22"/>
                  </a:lnTo>
                  <a:close/>
                  <a:moveTo>
                    <a:pt x="63" y="5"/>
                  </a:moveTo>
                  <a:cubicBezTo>
                    <a:pt x="57" y="12"/>
                    <a:pt x="58" y="22"/>
                    <a:pt x="64" y="28"/>
                  </a:cubicBezTo>
                  <a:cubicBezTo>
                    <a:pt x="67" y="31"/>
                    <a:pt x="71" y="33"/>
                    <a:pt x="76" y="33"/>
                  </a:cubicBezTo>
                  <a:cubicBezTo>
                    <a:pt x="80" y="33"/>
                    <a:pt x="84" y="32"/>
                    <a:pt x="87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5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59" name="Freeform 592">
              <a:extLst>
                <a:ext uri="{FF2B5EF4-FFF2-40B4-BE49-F238E27FC236}">
                  <a16:creationId xmlns:a16="http://schemas.microsoft.com/office/drawing/2014/main" id="{FE34A06E-C86F-4E05-83A5-AD239B2ABB43}"/>
                </a:ext>
              </a:extLst>
            </p:cNvPr>
            <p:cNvSpPr/>
            <p:nvPr/>
          </p:nvSpPr>
          <p:spPr bwMode="auto">
            <a:xfrm>
              <a:off x="6084888" y="2019300"/>
              <a:ext cx="52388" cy="52387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10" y="7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3" y="5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11" y="3"/>
                </a:cxn>
                <a:cxn ang="0">
                  <a:pos x="12" y="14"/>
                </a:cxn>
                <a:cxn ang="0">
                  <a:pos x="9" y="11"/>
                </a:cxn>
              </a:cxnLst>
              <a:rect l="0" t="0" r="r" b="b"/>
              <a:pathLst>
                <a:path w="14" h="14">
                  <a:moveTo>
                    <a:pt x="9" y="11"/>
                  </a:moveTo>
                  <a:cubicBezTo>
                    <a:pt x="10" y="10"/>
                    <a:pt x="11" y="9"/>
                    <a:pt x="10" y="7"/>
                  </a:cubicBezTo>
                  <a:cubicBezTo>
                    <a:pt x="10" y="5"/>
                    <a:pt x="9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4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4" y="6"/>
                    <a:pt x="14" y="10"/>
                    <a:pt x="12" y="14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sp>
        <p:nvSpPr>
          <p:cNvPr id="60" name="object 5">
            <a:extLst>
              <a:ext uri="{FF2B5EF4-FFF2-40B4-BE49-F238E27FC236}">
                <a16:creationId xmlns:a16="http://schemas.microsoft.com/office/drawing/2014/main" id="{0400DB60-0E9C-4705-8C40-AF3D3B368C24}"/>
              </a:ext>
            </a:extLst>
          </p:cNvPr>
          <p:cNvSpPr/>
          <p:nvPr/>
        </p:nvSpPr>
        <p:spPr>
          <a:xfrm>
            <a:off x="778131" y="4393445"/>
            <a:ext cx="10699327" cy="1890607"/>
          </a:xfrm>
          <a:custGeom>
            <a:avLst/>
            <a:gdLst/>
            <a:ahLst/>
            <a:cxnLst/>
            <a:rect l="l" t="t" r="r" b="b"/>
            <a:pathLst>
              <a:path w="8024495" h="1417954">
                <a:moveTo>
                  <a:pt x="7970012" y="0"/>
                </a:moveTo>
                <a:lnTo>
                  <a:pt x="53987" y="0"/>
                </a:lnTo>
                <a:lnTo>
                  <a:pt x="33025" y="4262"/>
                </a:lnTo>
                <a:lnTo>
                  <a:pt x="15859" y="15865"/>
                </a:lnTo>
                <a:lnTo>
                  <a:pt x="4260" y="33036"/>
                </a:lnTo>
                <a:lnTo>
                  <a:pt x="0" y="54000"/>
                </a:lnTo>
                <a:lnTo>
                  <a:pt x="0" y="1363941"/>
                </a:lnTo>
                <a:lnTo>
                  <a:pt x="4260" y="1384911"/>
                </a:lnTo>
                <a:lnTo>
                  <a:pt x="15859" y="1402081"/>
                </a:lnTo>
                <a:lnTo>
                  <a:pt x="33025" y="1413682"/>
                </a:lnTo>
                <a:lnTo>
                  <a:pt x="53987" y="1417942"/>
                </a:lnTo>
                <a:lnTo>
                  <a:pt x="7970012" y="1417942"/>
                </a:lnTo>
                <a:lnTo>
                  <a:pt x="7990981" y="1413682"/>
                </a:lnTo>
                <a:lnTo>
                  <a:pt x="8008151" y="1402081"/>
                </a:lnTo>
                <a:lnTo>
                  <a:pt x="8019752" y="1384911"/>
                </a:lnTo>
                <a:lnTo>
                  <a:pt x="8024012" y="1363941"/>
                </a:lnTo>
                <a:lnTo>
                  <a:pt x="8024012" y="54000"/>
                </a:lnTo>
                <a:lnTo>
                  <a:pt x="8019752" y="33036"/>
                </a:lnTo>
                <a:lnTo>
                  <a:pt x="8008151" y="15865"/>
                </a:lnTo>
                <a:lnTo>
                  <a:pt x="7990981" y="4262"/>
                </a:lnTo>
                <a:lnTo>
                  <a:pt x="7970012" y="0"/>
                </a:lnTo>
                <a:close/>
              </a:path>
            </a:pathLst>
          </a:custGeom>
          <a:solidFill>
            <a:srgbClr val="00A3FF">
              <a:alpha val="5000"/>
            </a:srgbClr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1" name="object 47">
            <a:extLst>
              <a:ext uri="{FF2B5EF4-FFF2-40B4-BE49-F238E27FC236}">
                <a16:creationId xmlns:a16="http://schemas.microsoft.com/office/drawing/2014/main" id="{64FA988E-5AE2-4FBD-B5CF-F30450F6F8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00658" y="1898227"/>
            <a:ext cx="546947" cy="467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2" name="object 49">
            <a:extLst>
              <a:ext uri="{FF2B5EF4-FFF2-40B4-BE49-F238E27FC236}">
                <a16:creationId xmlns:a16="http://schemas.microsoft.com/office/drawing/2014/main" id="{CE7F1FBC-FA05-46F8-B500-0328D7E3AE6F}"/>
              </a:ext>
            </a:extLst>
          </p:cNvPr>
          <p:cNvSpPr/>
          <p:nvPr/>
        </p:nvSpPr>
        <p:spPr>
          <a:xfrm>
            <a:off x="3015969" y="2078688"/>
            <a:ext cx="269053" cy="25115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3" name="object 50">
            <a:extLst>
              <a:ext uri="{FF2B5EF4-FFF2-40B4-BE49-F238E27FC236}">
                <a16:creationId xmlns:a16="http://schemas.microsoft.com/office/drawing/2014/main" id="{8E7AAA24-7464-432B-B422-D80D8BEECAF5}"/>
              </a:ext>
            </a:extLst>
          </p:cNvPr>
          <p:cNvSpPr/>
          <p:nvPr/>
        </p:nvSpPr>
        <p:spPr>
          <a:xfrm>
            <a:off x="7427103" y="2668221"/>
            <a:ext cx="269053" cy="2511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4" name="object 51">
            <a:extLst>
              <a:ext uri="{FF2B5EF4-FFF2-40B4-BE49-F238E27FC236}">
                <a16:creationId xmlns:a16="http://schemas.microsoft.com/office/drawing/2014/main" id="{1F89B939-08CA-4125-A6DF-15F02B4172E6}"/>
              </a:ext>
            </a:extLst>
          </p:cNvPr>
          <p:cNvSpPr/>
          <p:nvPr/>
        </p:nvSpPr>
        <p:spPr>
          <a:xfrm>
            <a:off x="9768004" y="3865040"/>
            <a:ext cx="269053" cy="251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5" name="object 52">
            <a:extLst>
              <a:ext uri="{FF2B5EF4-FFF2-40B4-BE49-F238E27FC236}">
                <a16:creationId xmlns:a16="http://schemas.microsoft.com/office/drawing/2014/main" id="{1F80E89F-824E-494C-9B92-75111AAFF9E6}"/>
              </a:ext>
            </a:extLst>
          </p:cNvPr>
          <p:cNvSpPr/>
          <p:nvPr/>
        </p:nvSpPr>
        <p:spPr>
          <a:xfrm>
            <a:off x="3015969" y="2931540"/>
            <a:ext cx="269053" cy="25115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6" name="object 53">
            <a:extLst>
              <a:ext uri="{FF2B5EF4-FFF2-40B4-BE49-F238E27FC236}">
                <a16:creationId xmlns:a16="http://schemas.microsoft.com/office/drawing/2014/main" id="{9BD29E42-A245-4135-94B1-8FD7DCB85397}"/>
              </a:ext>
            </a:extLst>
          </p:cNvPr>
          <p:cNvSpPr/>
          <p:nvPr/>
        </p:nvSpPr>
        <p:spPr>
          <a:xfrm>
            <a:off x="5517869" y="3431504"/>
            <a:ext cx="269053" cy="251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7" name="object 54">
            <a:extLst>
              <a:ext uri="{FF2B5EF4-FFF2-40B4-BE49-F238E27FC236}">
                <a16:creationId xmlns:a16="http://schemas.microsoft.com/office/drawing/2014/main" id="{2FC801E7-C05A-4B51-B9CB-07F99F431252}"/>
              </a:ext>
            </a:extLst>
          </p:cNvPr>
          <p:cNvSpPr/>
          <p:nvPr/>
        </p:nvSpPr>
        <p:spPr>
          <a:xfrm>
            <a:off x="4029157" y="3431504"/>
            <a:ext cx="269053" cy="251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8" name="object 55">
            <a:extLst>
              <a:ext uri="{FF2B5EF4-FFF2-40B4-BE49-F238E27FC236}">
                <a16:creationId xmlns:a16="http://schemas.microsoft.com/office/drawing/2014/main" id="{7DFA72E8-23DA-4BC4-BF83-EF6BA5D8BB00}"/>
              </a:ext>
            </a:extLst>
          </p:cNvPr>
          <p:cNvSpPr/>
          <p:nvPr/>
        </p:nvSpPr>
        <p:spPr>
          <a:xfrm>
            <a:off x="7331520" y="3865040"/>
            <a:ext cx="269053" cy="2511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69" name="object 56">
            <a:extLst>
              <a:ext uri="{FF2B5EF4-FFF2-40B4-BE49-F238E27FC236}">
                <a16:creationId xmlns:a16="http://schemas.microsoft.com/office/drawing/2014/main" id="{6C707F51-F674-48C0-8CE4-598B5EFF21E9}"/>
              </a:ext>
            </a:extLst>
          </p:cNvPr>
          <p:cNvSpPr/>
          <p:nvPr/>
        </p:nvSpPr>
        <p:spPr>
          <a:xfrm>
            <a:off x="8606731" y="3865040"/>
            <a:ext cx="269053" cy="2511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0" name="object 57">
            <a:extLst>
              <a:ext uri="{FF2B5EF4-FFF2-40B4-BE49-F238E27FC236}">
                <a16:creationId xmlns:a16="http://schemas.microsoft.com/office/drawing/2014/main" id="{2D3C8A25-92F8-4C85-860E-E5C1B507CEE5}"/>
              </a:ext>
            </a:extLst>
          </p:cNvPr>
          <p:cNvSpPr/>
          <p:nvPr/>
        </p:nvSpPr>
        <p:spPr>
          <a:xfrm>
            <a:off x="8342991" y="1709619"/>
            <a:ext cx="269053" cy="2511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1" name="object 58">
            <a:extLst>
              <a:ext uri="{FF2B5EF4-FFF2-40B4-BE49-F238E27FC236}">
                <a16:creationId xmlns:a16="http://schemas.microsoft.com/office/drawing/2014/main" id="{3FB4CF84-5DD9-481A-BD45-5CB656C45AC1}"/>
              </a:ext>
            </a:extLst>
          </p:cNvPr>
          <p:cNvSpPr/>
          <p:nvPr/>
        </p:nvSpPr>
        <p:spPr>
          <a:xfrm>
            <a:off x="3015969" y="3990608"/>
            <a:ext cx="269053" cy="25115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2" name="object 59">
            <a:extLst>
              <a:ext uri="{FF2B5EF4-FFF2-40B4-BE49-F238E27FC236}">
                <a16:creationId xmlns:a16="http://schemas.microsoft.com/office/drawing/2014/main" id="{D015534A-F15B-4B2F-9234-3ABD47FB0510}"/>
              </a:ext>
            </a:extLst>
          </p:cNvPr>
          <p:cNvSpPr/>
          <p:nvPr/>
        </p:nvSpPr>
        <p:spPr>
          <a:xfrm>
            <a:off x="8741254" y="3626723"/>
            <a:ext cx="1189567" cy="0"/>
          </a:xfrm>
          <a:custGeom>
            <a:avLst/>
            <a:gdLst/>
            <a:ahLst/>
            <a:cxnLst/>
            <a:rect l="l" t="t" r="r" b="b"/>
            <a:pathLst>
              <a:path w="892175">
                <a:moveTo>
                  <a:pt x="0" y="0"/>
                </a:moveTo>
                <a:lnTo>
                  <a:pt x="891921" y="0"/>
                </a:lnTo>
              </a:path>
            </a:pathLst>
          </a:custGeom>
          <a:ln w="6350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F55DA9AD-077B-4E04-B6FA-9EA3A58E33E3}"/>
              </a:ext>
            </a:extLst>
          </p:cNvPr>
          <p:cNvSpPr/>
          <p:nvPr/>
        </p:nvSpPr>
        <p:spPr>
          <a:xfrm>
            <a:off x="8029221" y="3024489"/>
            <a:ext cx="66040" cy="259080"/>
          </a:xfrm>
          <a:custGeom>
            <a:avLst/>
            <a:gdLst/>
            <a:ahLst/>
            <a:cxnLst/>
            <a:rect l="l" t="t" r="r" b="b"/>
            <a:pathLst>
              <a:path w="49529" h="194310">
                <a:moveTo>
                  <a:pt x="48907" y="193725"/>
                </a:moveTo>
                <a:lnTo>
                  <a:pt x="0" y="0"/>
                </a:lnTo>
              </a:path>
            </a:pathLst>
          </a:custGeom>
          <a:ln w="6350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24D90A0C-E6A7-4E22-96E6-B8A19090DDF2}"/>
              </a:ext>
            </a:extLst>
          </p:cNvPr>
          <p:cNvSpPr/>
          <p:nvPr/>
        </p:nvSpPr>
        <p:spPr>
          <a:xfrm>
            <a:off x="10343149" y="1723552"/>
            <a:ext cx="692573" cy="213360"/>
          </a:xfrm>
          <a:custGeom>
            <a:avLst/>
            <a:gdLst/>
            <a:ahLst/>
            <a:cxnLst/>
            <a:rect l="l" t="t" r="r" b="b"/>
            <a:pathLst>
              <a:path w="519429" h="160019">
                <a:moveTo>
                  <a:pt x="518871" y="0"/>
                </a:moveTo>
                <a:lnTo>
                  <a:pt x="0" y="0"/>
                </a:lnTo>
                <a:lnTo>
                  <a:pt x="0" y="159905"/>
                </a:lnTo>
                <a:lnTo>
                  <a:pt x="518871" y="159905"/>
                </a:lnTo>
                <a:lnTo>
                  <a:pt x="518871" y="0"/>
                </a:lnTo>
                <a:close/>
              </a:path>
            </a:pathLst>
          </a:custGeom>
          <a:solidFill>
            <a:srgbClr val="0ACFFF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FECA42B-3217-468A-B7CB-B59D18E8BC58}"/>
              </a:ext>
            </a:extLst>
          </p:cNvPr>
          <p:cNvSpPr/>
          <p:nvPr/>
        </p:nvSpPr>
        <p:spPr>
          <a:xfrm>
            <a:off x="3330989" y="2212261"/>
            <a:ext cx="1573953" cy="304800"/>
          </a:xfrm>
          <a:custGeom>
            <a:avLst/>
            <a:gdLst/>
            <a:ahLst/>
            <a:cxnLst/>
            <a:rect l="l" t="t" r="r" b="b"/>
            <a:pathLst>
              <a:path w="1180464" h="228600">
                <a:moveTo>
                  <a:pt x="0" y="0"/>
                </a:moveTo>
                <a:lnTo>
                  <a:pt x="1179969" y="0"/>
                </a:lnTo>
                <a:lnTo>
                  <a:pt x="1179969" y="228092"/>
                </a:lnTo>
              </a:path>
            </a:pathLst>
          </a:custGeom>
          <a:ln w="6349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75087715-0603-46C4-9D63-4EEC9932F58D}"/>
              </a:ext>
            </a:extLst>
          </p:cNvPr>
          <p:cNvSpPr/>
          <p:nvPr/>
        </p:nvSpPr>
        <p:spPr>
          <a:xfrm>
            <a:off x="3330988" y="3058945"/>
            <a:ext cx="1134533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900" y="0"/>
                </a:lnTo>
              </a:path>
            </a:pathLst>
          </a:custGeom>
          <a:ln w="6350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26F3AC7A-A804-43A3-B58D-C95FE3448539}"/>
              </a:ext>
            </a:extLst>
          </p:cNvPr>
          <p:cNvSpPr/>
          <p:nvPr/>
        </p:nvSpPr>
        <p:spPr>
          <a:xfrm>
            <a:off x="3308399" y="3854329"/>
            <a:ext cx="1609513" cy="262467"/>
          </a:xfrm>
          <a:custGeom>
            <a:avLst/>
            <a:gdLst/>
            <a:ahLst/>
            <a:cxnLst/>
            <a:rect l="l" t="t" r="r" b="b"/>
            <a:pathLst>
              <a:path w="1207135" h="196850">
                <a:moveTo>
                  <a:pt x="0" y="196392"/>
                </a:moveTo>
                <a:lnTo>
                  <a:pt x="1206677" y="196392"/>
                </a:lnTo>
                <a:lnTo>
                  <a:pt x="1206677" y="0"/>
                </a:lnTo>
              </a:path>
            </a:pathLst>
          </a:custGeom>
          <a:ln w="6349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0565EFD9-5B88-4DDA-9BF8-94A770B032C8}"/>
              </a:ext>
            </a:extLst>
          </p:cNvPr>
          <p:cNvSpPr/>
          <p:nvPr/>
        </p:nvSpPr>
        <p:spPr>
          <a:xfrm>
            <a:off x="890280" y="4468435"/>
            <a:ext cx="1332653" cy="1733127"/>
          </a:xfrm>
          <a:custGeom>
            <a:avLst/>
            <a:gdLst/>
            <a:ahLst/>
            <a:cxnLst/>
            <a:rect l="l" t="t" r="r" b="b"/>
            <a:pathLst>
              <a:path w="999489" h="1299845">
                <a:moveTo>
                  <a:pt x="999083" y="1299768"/>
                </a:moveTo>
                <a:lnTo>
                  <a:pt x="0" y="1299768"/>
                </a:lnTo>
                <a:lnTo>
                  <a:pt x="0" y="0"/>
                </a:lnTo>
                <a:lnTo>
                  <a:pt x="999083" y="0"/>
                </a:lnTo>
                <a:lnTo>
                  <a:pt x="999083" y="129976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9C940E18-5F8F-4DA6-AD90-003425923ABF}"/>
              </a:ext>
            </a:extLst>
          </p:cNvPr>
          <p:cNvSpPr/>
          <p:nvPr/>
        </p:nvSpPr>
        <p:spPr>
          <a:xfrm>
            <a:off x="10343149" y="1983205"/>
            <a:ext cx="692573" cy="213360"/>
          </a:xfrm>
          <a:custGeom>
            <a:avLst/>
            <a:gdLst/>
            <a:ahLst/>
            <a:cxnLst/>
            <a:rect l="l" t="t" r="r" b="b"/>
            <a:pathLst>
              <a:path w="519429" h="160019">
                <a:moveTo>
                  <a:pt x="518871" y="0"/>
                </a:moveTo>
                <a:lnTo>
                  <a:pt x="0" y="0"/>
                </a:lnTo>
                <a:lnTo>
                  <a:pt x="0" y="159905"/>
                </a:lnTo>
                <a:lnTo>
                  <a:pt x="518871" y="159905"/>
                </a:lnTo>
                <a:lnTo>
                  <a:pt x="51887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24729C92-9CF0-417D-BFB0-052DBC3CCBC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00419" y="4468438"/>
            <a:ext cx="2893529" cy="17330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538680D-89C6-4648-9041-AC6DDAFC2E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65088" y="4468437"/>
            <a:ext cx="2889720" cy="17034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3DC245CE-9119-4510-A812-C150EC08F615}"/>
              </a:ext>
            </a:extLst>
          </p:cNvPr>
          <p:cNvSpPr/>
          <p:nvPr/>
        </p:nvSpPr>
        <p:spPr>
          <a:xfrm>
            <a:off x="2300420" y="5884181"/>
            <a:ext cx="2893907" cy="317500"/>
          </a:xfrm>
          <a:custGeom>
            <a:avLst/>
            <a:gdLst/>
            <a:ahLst/>
            <a:cxnLst/>
            <a:rect l="l" t="t" r="r" b="b"/>
            <a:pathLst>
              <a:path w="2170429" h="238125">
                <a:moveTo>
                  <a:pt x="2170150" y="0"/>
                </a:moveTo>
                <a:lnTo>
                  <a:pt x="0" y="0"/>
                </a:lnTo>
                <a:lnTo>
                  <a:pt x="0" y="237959"/>
                </a:lnTo>
                <a:lnTo>
                  <a:pt x="2170150" y="237959"/>
                </a:lnTo>
                <a:lnTo>
                  <a:pt x="21701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244C6E4B-D978-48C6-B899-0F9F3C06F0CD}"/>
              </a:ext>
            </a:extLst>
          </p:cNvPr>
          <p:cNvSpPr/>
          <p:nvPr/>
        </p:nvSpPr>
        <p:spPr>
          <a:xfrm>
            <a:off x="5363169" y="5884181"/>
            <a:ext cx="2893907" cy="317500"/>
          </a:xfrm>
          <a:custGeom>
            <a:avLst/>
            <a:gdLst/>
            <a:ahLst/>
            <a:cxnLst/>
            <a:rect l="l" t="t" r="r" b="b"/>
            <a:pathLst>
              <a:path w="2170429" h="238125">
                <a:moveTo>
                  <a:pt x="2170150" y="0"/>
                </a:moveTo>
                <a:lnTo>
                  <a:pt x="0" y="0"/>
                </a:lnTo>
                <a:lnTo>
                  <a:pt x="0" y="237959"/>
                </a:lnTo>
                <a:lnTo>
                  <a:pt x="2170150" y="237959"/>
                </a:lnTo>
                <a:lnTo>
                  <a:pt x="21701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FAE35FC3-6B7C-4FDD-AE52-192AC9CA2F8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14116" y="4468437"/>
            <a:ext cx="2891637" cy="17133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97FAC378-DE74-498F-8FC3-EC0D7E882C6C}"/>
              </a:ext>
            </a:extLst>
          </p:cNvPr>
          <p:cNvSpPr/>
          <p:nvPr/>
        </p:nvSpPr>
        <p:spPr>
          <a:xfrm>
            <a:off x="8412965" y="5884181"/>
            <a:ext cx="2893907" cy="317500"/>
          </a:xfrm>
          <a:custGeom>
            <a:avLst/>
            <a:gdLst/>
            <a:ahLst/>
            <a:cxnLst/>
            <a:rect l="l" t="t" r="r" b="b"/>
            <a:pathLst>
              <a:path w="2170429" h="238125">
                <a:moveTo>
                  <a:pt x="2170150" y="0"/>
                </a:moveTo>
                <a:lnTo>
                  <a:pt x="0" y="0"/>
                </a:lnTo>
                <a:lnTo>
                  <a:pt x="0" y="237959"/>
                </a:lnTo>
                <a:lnTo>
                  <a:pt x="2170150" y="237959"/>
                </a:lnTo>
                <a:lnTo>
                  <a:pt x="21701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6" name="object 73">
            <a:extLst>
              <a:ext uri="{FF2B5EF4-FFF2-40B4-BE49-F238E27FC236}">
                <a16:creationId xmlns:a16="http://schemas.microsoft.com/office/drawing/2014/main" id="{E26FE752-AC3A-4F8B-A080-45BC3A56D6A8}"/>
              </a:ext>
            </a:extLst>
          </p:cNvPr>
          <p:cNvSpPr/>
          <p:nvPr/>
        </p:nvSpPr>
        <p:spPr>
          <a:xfrm>
            <a:off x="1437435" y="5305278"/>
            <a:ext cx="235745" cy="929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7" name="object 74">
            <a:extLst>
              <a:ext uri="{FF2B5EF4-FFF2-40B4-BE49-F238E27FC236}">
                <a16:creationId xmlns:a16="http://schemas.microsoft.com/office/drawing/2014/main" id="{5EC25BEA-D9DE-49C5-86DB-87854900436E}"/>
              </a:ext>
            </a:extLst>
          </p:cNvPr>
          <p:cNvSpPr/>
          <p:nvPr/>
        </p:nvSpPr>
        <p:spPr>
          <a:xfrm>
            <a:off x="1651356" y="4938325"/>
            <a:ext cx="135432" cy="209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8" name="object 75">
            <a:extLst>
              <a:ext uri="{FF2B5EF4-FFF2-40B4-BE49-F238E27FC236}">
                <a16:creationId xmlns:a16="http://schemas.microsoft.com/office/drawing/2014/main" id="{2C7EC88C-7721-4F2F-89F3-D8AC9038BB74}"/>
              </a:ext>
            </a:extLst>
          </p:cNvPr>
          <p:cNvSpPr/>
          <p:nvPr/>
        </p:nvSpPr>
        <p:spPr>
          <a:xfrm>
            <a:off x="1325816" y="4936303"/>
            <a:ext cx="137972" cy="2102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89" name="object 76">
            <a:extLst>
              <a:ext uri="{FF2B5EF4-FFF2-40B4-BE49-F238E27FC236}">
                <a16:creationId xmlns:a16="http://schemas.microsoft.com/office/drawing/2014/main" id="{5E07D085-4327-4AEB-A66E-81D62A3BEB6B}"/>
              </a:ext>
            </a:extLst>
          </p:cNvPr>
          <p:cNvSpPr/>
          <p:nvPr/>
        </p:nvSpPr>
        <p:spPr>
          <a:xfrm>
            <a:off x="1308250" y="4861631"/>
            <a:ext cx="496993" cy="449580"/>
          </a:xfrm>
          <a:custGeom>
            <a:avLst/>
            <a:gdLst/>
            <a:ahLst/>
            <a:cxnLst/>
            <a:rect l="l" t="t" r="r" b="b"/>
            <a:pathLst>
              <a:path w="372744" h="337185">
                <a:moveTo>
                  <a:pt x="61115" y="229963"/>
                </a:moveTo>
                <a:lnTo>
                  <a:pt x="13219" y="247723"/>
                </a:lnTo>
                <a:lnTo>
                  <a:pt x="0" y="279342"/>
                </a:lnTo>
                <a:lnTo>
                  <a:pt x="1676" y="296964"/>
                </a:lnTo>
                <a:lnTo>
                  <a:pt x="36187" y="334116"/>
                </a:lnTo>
                <a:lnTo>
                  <a:pt x="53730" y="337019"/>
                </a:lnTo>
                <a:lnTo>
                  <a:pt x="71221" y="334102"/>
                </a:lnTo>
                <a:lnTo>
                  <a:pt x="86447" y="325920"/>
                </a:lnTo>
                <a:lnTo>
                  <a:pt x="98295" y="313327"/>
                </a:lnTo>
                <a:lnTo>
                  <a:pt x="99755" y="310121"/>
                </a:lnTo>
                <a:lnTo>
                  <a:pt x="51894" y="310108"/>
                </a:lnTo>
                <a:lnTo>
                  <a:pt x="44320" y="308496"/>
                </a:lnTo>
                <a:lnTo>
                  <a:pt x="37360" y="304634"/>
                </a:lnTo>
                <a:lnTo>
                  <a:pt x="31818" y="298897"/>
                </a:lnTo>
                <a:lnTo>
                  <a:pt x="28259" y="291950"/>
                </a:lnTo>
                <a:lnTo>
                  <a:pt x="26850" y="284275"/>
                </a:lnTo>
                <a:lnTo>
                  <a:pt x="27735" y="276561"/>
                </a:lnTo>
                <a:lnTo>
                  <a:pt x="50225" y="256679"/>
                </a:lnTo>
                <a:lnTo>
                  <a:pt x="126686" y="256679"/>
                </a:lnTo>
                <a:lnTo>
                  <a:pt x="145856" y="245605"/>
                </a:lnTo>
                <a:lnTo>
                  <a:pt x="92072" y="245605"/>
                </a:lnTo>
                <a:lnTo>
                  <a:pt x="77688" y="235116"/>
                </a:lnTo>
                <a:lnTo>
                  <a:pt x="61115" y="229963"/>
                </a:lnTo>
                <a:close/>
              </a:path>
              <a:path w="372744" h="337185">
                <a:moveTo>
                  <a:pt x="239819" y="222237"/>
                </a:moveTo>
                <a:lnTo>
                  <a:pt x="186306" y="222237"/>
                </a:lnTo>
                <a:lnTo>
                  <a:pt x="266718" y="268833"/>
                </a:lnTo>
                <a:lnTo>
                  <a:pt x="266825" y="269065"/>
                </a:lnTo>
                <a:lnTo>
                  <a:pt x="264954" y="281141"/>
                </a:lnTo>
                <a:lnTo>
                  <a:pt x="265879" y="293344"/>
                </a:lnTo>
                <a:lnTo>
                  <a:pt x="269541" y="305042"/>
                </a:lnTo>
                <a:lnTo>
                  <a:pt x="306245" y="335576"/>
                </a:lnTo>
                <a:lnTo>
                  <a:pt x="318538" y="337019"/>
                </a:lnTo>
                <a:lnTo>
                  <a:pt x="336026" y="334075"/>
                </a:lnTo>
                <a:lnTo>
                  <a:pt x="351244" y="325872"/>
                </a:lnTo>
                <a:lnTo>
                  <a:pt x="363076" y="313274"/>
                </a:lnTo>
                <a:lnTo>
                  <a:pt x="364514" y="310108"/>
                </a:lnTo>
                <a:lnTo>
                  <a:pt x="315020" y="310108"/>
                </a:lnTo>
                <a:lnTo>
                  <a:pt x="307343" y="307860"/>
                </a:lnTo>
                <a:lnTo>
                  <a:pt x="300798" y="303571"/>
                </a:lnTo>
                <a:lnTo>
                  <a:pt x="295770" y="297582"/>
                </a:lnTo>
                <a:lnTo>
                  <a:pt x="292625" y="290168"/>
                </a:lnTo>
                <a:lnTo>
                  <a:pt x="290789" y="283425"/>
                </a:lnTo>
                <a:lnTo>
                  <a:pt x="291728" y="276148"/>
                </a:lnTo>
                <a:lnTo>
                  <a:pt x="295323" y="270090"/>
                </a:lnTo>
                <a:lnTo>
                  <a:pt x="302392" y="262080"/>
                </a:lnTo>
                <a:lnTo>
                  <a:pt x="311655" y="257557"/>
                </a:lnTo>
                <a:lnTo>
                  <a:pt x="321937" y="256837"/>
                </a:lnTo>
                <a:lnTo>
                  <a:pt x="364581" y="256837"/>
                </a:lnTo>
                <a:lnTo>
                  <a:pt x="359134" y="247987"/>
                </a:lnTo>
                <a:lnTo>
                  <a:pt x="356260" y="245605"/>
                </a:lnTo>
                <a:lnTo>
                  <a:pt x="280337" y="245605"/>
                </a:lnTo>
                <a:lnTo>
                  <a:pt x="239819" y="222237"/>
                </a:lnTo>
                <a:close/>
              </a:path>
              <a:path w="372744" h="337185">
                <a:moveTo>
                  <a:pt x="126686" y="256679"/>
                </a:moveTo>
                <a:lnTo>
                  <a:pt x="50225" y="256679"/>
                </a:lnTo>
                <a:lnTo>
                  <a:pt x="58220" y="256820"/>
                </a:lnTo>
                <a:lnTo>
                  <a:pt x="65662" y="259226"/>
                </a:lnTo>
                <a:lnTo>
                  <a:pt x="81561" y="283425"/>
                </a:lnTo>
                <a:lnTo>
                  <a:pt x="79702" y="290233"/>
                </a:lnTo>
                <a:lnTo>
                  <a:pt x="77895" y="296964"/>
                </a:lnTo>
                <a:lnTo>
                  <a:pt x="51954" y="310121"/>
                </a:lnTo>
                <a:lnTo>
                  <a:pt x="99755" y="310121"/>
                </a:lnTo>
                <a:lnTo>
                  <a:pt x="105648" y="297180"/>
                </a:lnTo>
                <a:lnTo>
                  <a:pt x="107041" y="290168"/>
                </a:lnTo>
                <a:lnTo>
                  <a:pt x="107425" y="284275"/>
                </a:lnTo>
                <a:lnTo>
                  <a:pt x="107382" y="281141"/>
                </a:lnTo>
                <a:lnTo>
                  <a:pt x="107041" y="275888"/>
                </a:lnTo>
                <a:lnTo>
                  <a:pt x="105648" y="268833"/>
                </a:lnTo>
                <a:lnTo>
                  <a:pt x="126686" y="256679"/>
                </a:lnTo>
                <a:close/>
              </a:path>
              <a:path w="372744" h="337185">
                <a:moveTo>
                  <a:pt x="364581" y="256837"/>
                </a:moveTo>
                <a:lnTo>
                  <a:pt x="321937" y="256837"/>
                </a:lnTo>
                <a:lnTo>
                  <a:pt x="332064" y="260235"/>
                </a:lnTo>
                <a:lnTo>
                  <a:pt x="340090" y="267303"/>
                </a:lnTo>
                <a:lnTo>
                  <a:pt x="344622" y="276561"/>
                </a:lnTo>
                <a:lnTo>
                  <a:pt x="345342" y="286839"/>
                </a:lnTo>
                <a:lnTo>
                  <a:pt x="341932" y="296964"/>
                </a:lnTo>
                <a:lnTo>
                  <a:pt x="336953" y="303200"/>
                </a:lnTo>
                <a:lnTo>
                  <a:pt x="330490" y="307622"/>
                </a:lnTo>
                <a:lnTo>
                  <a:pt x="323020" y="310001"/>
                </a:lnTo>
                <a:lnTo>
                  <a:pt x="315020" y="310108"/>
                </a:lnTo>
                <a:lnTo>
                  <a:pt x="364514" y="310108"/>
                </a:lnTo>
                <a:lnTo>
                  <a:pt x="370388" y="297180"/>
                </a:lnTo>
                <a:lnTo>
                  <a:pt x="370422" y="296964"/>
                </a:lnTo>
                <a:lnTo>
                  <a:pt x="372126" y="279525"/>
                </a:lnTo>
                <a:lnTo>
                  <a:pt x="368194" y="262707"/>
                </a:lnTo>
                <a:lnTo>
                  <a:pt x="364581" y="256837"/>
                </a:lnTo>
                <a:close/>
              </a:path>
              <a:path w="372744" h="337185">
                <a:moveTo>
                  <a:pt x="186230" y="0"/>
                </a:moveTo>
                <a:lnTo>
                  <a:pt x="166940" y="3570"/>
                </a:lnTo>
                <a:lnTo>
                  <a:pt x="150658" y="13441"/>
                </a:lnTo>
                <a:lnTo>
                  <a:pt x="138818" y="28348"/>
                </a:lnTo>
                <a:lnTo>
                  <a:pt x="132851" y="47028"/>
                </a:lnTo>
                <a:lnTo>
                  <a:pt x="133966" y="66627"/>
                </a:lnTo>
                <a:lnTo>
                  <a:pt x="141694" y="84027"/>
                </a:lnTo>
                <a:lnTo>
                  <a:pt x="154979" y="97654"/>
                </a:lnTo>
                <a:lnTo>
                  <a:pt x="172768" y="105930"/>
                </a:lnTo>
                <a:lnTo>
                  <a:pt x="172768" y="199123"/>
                </a:lnTo>
                <a:lnTo>
                  <a:pt x="92072" y="245605"/>
                </a:lnTo>
                <a:lnTo>
                  <a:pt x="145856" y="245605"/>
                </a:lnTo>
                <a:lnTo>
                  <a:pt x="186306" y="222237"/>
                </a:lnTo>
                <a:lnTo>
                  <a:pt x="239819" y="222237"/>
                </a:lnTo>
                <a:lnTo>
                  <a:pt x="199742" y="199123"/>
                </a:lnTo>
                <a:lnTo>
                  <a:pt x="199653" y="105930"/>
                </a:lnTo>
                <a:lnTo>
                  <a:pt x="217440" y="97654"/>
                </a:lnTo>
                <a:lnTo>
                  <a:pt x="230730" y="84027"/>
                </a:lnTo>
                <a:lnTo>
                  <a:pt x="232182" y="80759"/>
                </a:lnTo>
                <a:lnTo>
                  <a:pt x="186230" y="80759"/>
                </a:lnTo>
                <a:lnTo>
                  <a:pt x="175735" y="78642"/>
                </a:lnTo>
                <a:lnTo>
                  <a:pt x="167183" y="72871"/>
                </a:lnTo>
                <a:lnTo>
                  <a:pt x="161426" y="64316"/>
                </a:lnTo>
                <a:lnTo>
                  <a:pt x="159318" y="53848"/>
                </a:lnTo>
                <a:lnTo>
                  <a:pt x="161441" y="43356"/>
                </a:lnTo>
                <a:lnTo>
                  <a:pt x="167183" y="34818"/>
                </a:lnTo>
                <a:lnTo>
                  <a:pt x="175735" y="29043"/>
                </a:lnTo>
                <a:lnTo>
                  <a:pt x="186230" y="26924"/>
                </a:lnTo>
                <a:lnTo>
                  <a:pt x="232474" y="26924"/>
                </a:lnTo>
                <a:lnTo>
                  <a:pt x="221780" y="13441"/>
                </a:lnTo>
                <a:lnTo>
                  <a:pt x="205513" y="3570"/>
                </a:lnTo>
                <a:lnTo>
                  <a:pt x="186230" y="0"/>
                </a:lnTo>
                <a:close/>
              </a:path>
              <a:path w="372744" h="337185">
                <a:moveTo>
                  <a:pt x="311382" y="230033"/>
                </a:moveTo>
                <a:lnTo>
                  <a:pt x="294772" y="235141"/>
                </a:lnTo>
                <a:lnTo>
                  <a:pt x="280337" y="245605"/>
                </a:lnTo>
                <a:lnTo>
                  <a:pt x="356260" y="245605"/>
                </a:lnTo>
                <a:lnTo>
                  <a:pt x="345475" y="236664"/>
                </a:lnTo>
                <a:lnTo>
                  <a:pt x="328753" y="230476"/>
                </a:lnTo>
                <a:lnTo>
                  <a:pt x="311382" y="230033"/>
                </a:lnTo>
                <a:close/>
              </a:path>
              <a:path w="372744" h="337185">
                <a:moveTo>
                  <a:pt x="232474" y="26924"/>
                </a:moveTo>
                <a:lnTo>
                  <a:pt x="186230" y="26924"/>
                </a:lnTo>
                <a:lnTo>
                  <a:pt x="196724" y="29043"/>
                </a:lnTo>
                <a:lnTo>
                  <a:pt x="205280" y="34818"/>
                </a:lnTo>
                <a:lnTo>
                  <a:pt x="211033" y="43377"/>
                </a:lnTo>
                <a:lnTo>
                  <a:pt x="213141" y="53848"/>
                </a:lnTo>
                <a:lnTo>
                  <a:pt x="211029" y="64332"/>
                </a:lnTo>
                <a:lnTo>
                  <a:pt x="205267" y="72885"/>
                </a:lnTo>
                <a:lnTo>
                  <a:pt x="196714" y="78647"/>
                </a:lnTo>
                <a:lnTo>
                  <a:pt x="186230" y="80759"/>
                </a:lnTo>
                <a:lnTo>
                  <a:pt x="232182" y="80759"/>
                </a:lnTo>
                <a:lnTo>
                  <a:pt x="238458" y="66627"/>
                </a:lnTo>
                <a:lnTo>
                  <a:pt x="239557" y="47028"/>
                </a:lnTo>
                <a:lnTo>
                  <a:pt x="233603" y="28348"/>
                </a:lnTo>
                <a:lnTo>
                  <a:pt x="232474" y="269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0" name="object 77">
            <a:extLst>
              <a:ext uri="{FF2B5EF4-FFF2-40B4-BE49-F238E27FC236}">
                <a16:creationId xmlns:a16="http://schemas.microsoft.com/office/drawing/2014/main" id="{A59151CC-4E5C-4DA2-A82A-92A0AEDC3159}"/>
              </a:ext>
            </a:extLst>
          </p:cNvPr>
          <p:cNvSpPr/>
          <p:nvPr/>
        </p:nvSpPr>
        <p:spPr>
          <a:xfrm>
            <a:off x="1219973" y="1963098"/>
            <a:ext cx="796713" cy="276013"/>
          </a:xfrm>
          <a:custGeom>
            <a:avLst/>
            <a:gdLst/>
            <a:ahLst/>
            <a:cxnLst/>
            <a:rect l="l" t="t" r="r" b="b"/>
            <a:pathLst>
              <a:path w="597535" h="207010">
                <a:moveTo>
                  <a:pt x="597471" y="206476"/>
                </a:moveTo>
                <a:lnTo>
                  <a:pt x="0" y="206476"/>
                </a:lnTo>
                <a:lnTo>
                  <a:pt x="0" y="0"/>
                </a:lnTo>
                <a:lnTo>
                  <a:pt x="597471" y="0"/>
                </a:lnTo>
                <a:lnTo>
                  <a:pt x="597471" y="20647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1" name="object 78">
            <a:extLst>
              <a:ext uri="{FF2B5EF4-FFF2-40B4-BE49-F238E27FC236}">
                <a16:creationId xmlns:a16="http://schemas.microsoft.com/office/drawing/2014/main" id="{3E6C1E9C-E703-423D-821C-272C1F7BD0E3}"/>
              </a:ext>
            </a:extLst>
          </p:cNvPr>
          <p:cNvSpPr/>
          <p:nvPr/>
        </p:nvSpPr>
        <p:spPr>
          <a:xfrm>
            <a:off x="1219973" y="2884051"/>
            <a:ext cx="796713" cy="276013"/>
          </a:xfrm>
          <a:custGeom>
            <a:avLst/>
            <a:gdLst/>
            <a:ahLst/>
            <a:cxnLst/>
            <a:rect l="l" t="t" r="r" b="b"/>
            <a:pathLst>
              <a:path w="597535" h="207010">
                <a:moveTo>
                  <a:pt x="597471" y="206476"/>
                </a:moveTo>
                <a:lnTo>
                  <a:pt x="0" y="206476"/>
                </a:lnTo>
                <a:lnTo>
                  <a:pt x="0" y="0"/>
                </a:lnTo>
                <a:lnTo>
                  <a:pt x="597471" y="0"/>
                </a:lnTo>
                <a:lnTo>
                  <a:pt x="597471" y="20647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2" name="object 79">
            <a:extLst>
              <a:ext uri="{FF2B5EF4-FFF2-40B4-BE49-F238E27FC236}">
                <a16:creationId xmlns:a16="http://schemas.microsoft.com/office/drawing/2014/main" id="{CEAC424F-7C3E-478D-959D-BA3B2A70A4DC}"/>
              </a:ext>
            </a:extLst>
          </p:cNvPr>
          <p:cNvSpPr/>
          <p:nvPr/>
        </p:nvSpPr>
        <p:spPr>
          <a:xfrm>
            <a:off x="1219973" y="3823462"/>
            <a:ext cx="796713" cy="276013"/>
          </a:xfrm>
          <a:custGeom>
            <a:avLst/>
            <a:gdLst/>
            <a:ahLst/>
            <a:cxnLst/>
            <a:rect l="l" t="t" r="r" b="b"/>
            <a:pathLst>
              <a:path w="597535" h="207010">
                <a:moveTo>
                  <a:pt x="597471" y="206476"/>
                </a:moveTo>
                <a:lnTo>
                  <a:pt x="0" y="206476"/>
                </a:lnTo>
                <a:lnTo>
                  <a:pt x="0" y="0"/>
                </a:lnTo>
                <a:lnTo>
                  <a:pt x="597471" y="0"/>
                </a:lnTo>
                <a:lnTo>
                  <a:pt x="597471" y="20647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3" name="object 83">
            <a:extLst>
              <a:ext uri="{FF2B5EF4-FFF2-40B4-BE49-F238E27FC236}">
                <a16:creationId xmlns:a16="http://schemas.microsoft.com/office/drawing/2014/main" id="{58BFA7DD-0B7F-444E-8FE0-C2A1A1E09E7F}"/>
              </a:ext>
            </a:extLst>
          </p:cNvPr>
          <p:cNvSpPr/>
          <p:nvPr/>
        </p:nvSpPr>
        <p:spPr>
          <a:xfrm>
            <a:off x="5929995" y="2708975"/>
            <a:ext cx="1280159" cy="248920"/>
          </a:xfrm>
          <a:custGeom>
            <a:avLst/>
            <a:gdLst/>
            <a:ahLst/>
            <a:cxnLst/>
            <a:rect l="l" t="t" r="r" b="b"/>
            <a:pathLst>
              <a:path w="960120" h="186689">
                <a:moveTo>
                  <a:pt x="0" y="40170"/>
                </a:moveTo>
                <a:lnTo>
                  <a:pt x="571893" y="186537"/>
                </a:lnTo>
                <a:lnTo>
                  <a:pt x="526317" y="103428"/>
                </a:lnTo>
                <a:lnTo>
                  <a:pt x="425754" y="103428"/>
                </a:lnTo>
                <a:lnTo>
                  <a:pt x="0" y="40170"/>
                </a:lnTo>
                <a:close/>
              </a:path>
              <a:path w="960120" h="186689">
                <a:moveTo>
                  <a:pt x="661974" y="71577"/>
                </a:moveTo>
                <a:lnTo>
                  <a:pt x="508850" y="71577"/>
                </a:lnTo>
                <a:lnTo>
                  <a:pt x="959827" y="138976"/>
                </a:lnTo>
                <a:lnTo>
                  <a:pt x="661974" y="71577"/>
                </a:lnTo>
                <a:close/>
              </a:path>
              <a:path w="960120" h="186689">
                <a:moveTo>
                  <a:pt x="345655" y="0"/>
                </a:moveTo>
                <a:lnTo>
                  <a:pt x="425754" y="103428"/>
                </a:lnTo>
                <a:lnTo>
                  <a:pt x="526317" y="103428"/>
                </a:lnTo>
                <a:lnTo>
                  <a:pt x="508850" y="71577"/>
                </a:lnTo>
                <a:lnTo>
                  <a:pt x="661974" y="71577"/>
                </a:lnTo>
                <a:lnTo>
                  <a:pt x="345655" y="0"/>
                </a:lnTo>
                <a:close/>
              </a:path>
            </a:pathLst>
          </a:custGeom>
          <a:solidFill>
            <a:srgbClr val="0053A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4" name="object 84">
            <a:extLst>
              <a:ext uri="{FF2B5EF4-FFF2-40B4-BE49-F238E27FC236}">
                <a16:creationId xmlns:a16="http://schemas.microsoft.com/office/drawing/2014/main" id="{7ECF479A-C709-4868-9CFC-CC58495F1714}"/>
              </a:ext>
            </a:extLst>
          </p:cNvPr>
          <p:cNvSpPr/>
          <p:nvPr/>
        </p:nvSpPr>
        <p:spPr>
          <a:xfrm>
            <a:off x="8165941" y="2121737"/>
            <a:ext cx="409787" cy="333587"/>
          </a:xfrm>
          <a:custGeom>
            <a:avLst/>
            <a:gdLst/>
            <a:ahLst/>
            <a:cxnLst/>
            <a:rect l="l" t="t" r="r" b="b"/>
            <a:pathLst>
              <a:path w="307339" h="250189">
                <a:moveTo>
                  <a:pt x="306997" y="0"/>
                </a:moveTo>
                <a:lnTo>
                  <a:pt x="88582" y="137820"/>
                </a:lnTo>
                <a:lnTo>
                  <a:pt x="141820" y="144576"/>
                </a:lnTo>
                <a:lnTo>
                  <a:pt x="0" y="249707"/>
                </a:lnTo>
                <a:lnTo>
                  <a:pt x="208292" y="126301"/>
                </a:lnTo>
                <a:lnTo>
                  <a:pt x="156667" y="111239"/>
                </a:lnTo>
                <a:lnTo>
                  <a:pt x="306997" y="0"/>
                </a:lnTo>
                <a:close/>
              </a:path>
            </a:pathLst>
          </a:custGeom>
          <a:solidFill>
            <a:srgbClr val="0053A1"/>
          </a:solidFill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5" name="object 5">
            <a:extLst>
              <a:ext uri="{FF2B5EF4-FFF2-40B4-BE49-F238E27FC236}">
                <a16:creationId xmlns:a16="http://schemas.microsoft.com/office/drawing/2014/main" id="{57E339D9-ECAA-40B0-96BE-716546F76193}"/>
              </a:ext>
            </a:extLst>
          </p:cNvPr>
          <p:cNvSpPr/>
          <p:nvPr/>
        </p:nvSpPr>
        <p:spPr>
          <a:xfrm flipV="1">
            <a:off x="777928" y="1285240"/>
            <a:ext cx="10699327" cy="3039533"/>
          </a:xfrm>
          <a:prstGeom prst="roundRect">
            <a:avLst>
              <a:gd name="adj" fmla="val 973"/>
            </a:avLst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5000">
                  <a:srgbClr val="00A5FF"/>
                </a:gs>
              </a:gsLst>
              <a:lin ang="5400000" scaled="1"/>
            </a:gradFill>
          </a:ln>
        </p:spPr>
        <p:txBody>
          <a:bodyPr wrap="square" lIns="0" tIns="0" rIns="0" bIns="0" rtlCol="0"/>
          <a:lstStyle/>
          <a:p>
            <a:endParaRPr sz="2667" dirty="0"/>
          </a:p>
        </p:txBody>
      </p:sp>
      <p:sp>
        <p:nvSpPr>
          <p:cNvPr id="96" name="object 3">
            <a:extLst>
              <a:ext uri="{FF2B5EF4-FFF2-40B4-BE49-F238E27FC236}">
                <a16:creationId xmlns:a16="http://schemas.microsoft.com/office/drawing/2014/main" id="{9A21BDEE-3A99-4838-B0C8-9C8F8A9AAECF}"/>
              </a:ext>
            </a:extLst>
          </p:cNvPr>
          <p:cNvSpPr txBox="1"/>
          <p:nvPr/>
        </p:nvSpPr>
        <p:spPr>
          <a:xfrm>
            <a:off x="10222141" y="3976794"/>
            <a:ext cx="406400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5GC</a:t>
            </a:r>
          </a:p>
        </p:txBody>
      </p:sp>
      <p:sp>
        <p:nvSpPr>
          <p:cNvPr id="97" name="object 4">
            <a:extLst>
              <a:ext uri="{FF2B5EF4-FFF2-40B4-BE49-F238E27FC236}">
                <a16:creationId xmlns:a16="http://schemas.microsoft.com/office/drawing/2014/main" id="{BD129E91-25BE-4190-8CD8-3F4A468463DE}"/>
              </a:ext>
            </a:extLst>
          </p:cNvPr>
          <p:cNvSpPr txBox="1"/>
          <p:nvPr/>
        </p:nvSpPr>
        <p:spPr>
          <a:xfrm>
            <a:off x="4443280" y="3387740"/>
            <a:ext cx="9042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en-US"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en-US" altLang="zh-CN"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</a:t>
            </a:r>
            <a:r>
              <a:rPr lang="zh-CN" altLang="en-US"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系列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200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模组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object 5">
            <a:extLst>
              <a:ext uri="{FF2B5EF4-FFF2-40B4-BE49-F238E27FC236}">
                <a16:creationId xmlns:a16="http://schemas.microsoft.com/office/drawing/2014/main" id="{D4960AD5-6318-4268-966A-9DF58C5BD704}"/>
              </a:ext>
            </a:extLst>
          </p:cNvPr>
          <p:cNvSpPr txBox="1"/>
          <p:nvPr/>
        </p:nvSpPr>
        <p:spPr>
          <a:xfrm>
            <a:off x="7851659" y="3976790"/>
            <a:ext cx="420793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467" spc="-13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sz="1467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object 6">
            <a:extLst>
              <a:ext uri="{FF2B5EF4-FFF2-40B4-BE49-F238E27FC236}">
                <a16:creationId xmlns:a16="http://schemas.microsoft.com/office/drawing/2014/main" id="{85AF5A4E-A767-45AF-9D72-DC738DFD1E83}"/>
              </a:ext>
            </a:extLst>
          </p:cNvPr>
          <p:cNvSpPr txBox="1"/>
          <p:nvPr/>
        </p:nvSpPr>
        <p:spPr>
          <a:xfrm>
            <a:off x="8352815" y="2630477"/>
            <a:ext cx="1096433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GNSS接收机</a:t>
            </a:r>
          </a:p>
        </p:txBody>
      </p:sp>
      <p:sp>
        <p:nvSpPr>
          <p:cNvPr id="100" name="object 7">
            <a:extLst>
              <a:ext uri="{FF2B5EF4-FFF2-40B4-BE49-F238E27FC236}">
                <a16:creationId xmlns:a16="http://schemas.microsoft.com/office/drawing/2014/main" id="{D75497F9-6755-4843-AE62-7A4DC7AB96E1}"/>
              </a:ext>
            </a:extLst>
          </p:cNvPr>
          <p:cNvSpPr txBox="1"/>
          <p:nvPr/>
        </p:nvSpPr>
        <p:spPr>
          <a:xfrm>
            <a:off x="8680381" y="1983074"/>
            <a:ext cx="1250525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728962">
              <a:spcBef>
                <a:spcPts val="127"/>
              </a:spcBef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467" spc="-13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NS</a:t>
            </a: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endParaRPr sz="1467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object 8">
            <a:extLst>
              <a:ext uri="{FF2B5EF4-FFF2-40B4-BE49-F238E27FC236}">
                <a16:creationId xmlns:a16="http://schemas.microsoft.com/office/drawing/2014/main" id="{59667980-4121-4B30-999A-98AAF2061B19}"/>
              </a:ext>
            </a:extLst>
          </p:cNvPr>
          <p:cNvSpPr txBox="1"/>
          <p:nvPr/>
        </p:nvSpPr>
        <p:spPr>
          <a:xfrm>
            <a:off x="3764516" y="1918916"/>
            <a:ext cx="529167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spc="-13" dirty="0">
                <a:solidFill>
                  <a:srgbClr val="0053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1us级</a:t>
            </a:r>
          </a:p>
        </p:txBody>
      </p:sp>
      <p:sp>
        <p:nvSpPr>
          <p:cNvPr id="102" name="object 9">
            <a:extLst>
              <a:ext uri="{FF2B5EF4-FFF2-40B4-BE49-F238E27FC236}">
                <a16:creationId xmlns:a16="http://schemas.microsoft.com/office/drawing/2014/main" id="{101AD58C-9B25-4B88-8283-8CFFBECAA37A}"/>
              </a:ext>
            </a:extLst>
          </p:cNvPr>
          <p:cNvSpPr txBox="1"/>
          <p:nvPr/>
        </p:nvSpPr>
        <p:spPr>
          <a:xfrm>
            <a:off x="7480995" y="1964853"/>
            <a:ext cx="747607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spc="-13" dirty="0">
                <a:solidFill>
                  <a:srgbClr val="0053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100ns级</a:t>
            </a:r>
          </a:p>
        </p:txBody>
      </p:sp>
      <p:sp>
        <p:nvSpPr>
          <p:cNvPr id="103" name="object 10">
            <a:extLst>
              <a:ext uri="{FF2B5EF4-FFF2-40B4-BE49-F238E27FC236}">
                <a16:creationId xmlns:a16="http://schemas.microsoft.com/office/drawing/2014/main" id="{A32124E0-81DE-42AA-AA9C-33A69224ABF3}"/>
              </a:ext>
            </a:extLst>
          </p:cNvPr>
          <p:cNvSpPr txBox="1"/>
          <p:nvPr/>
        </p:nvSpPr>
        <p:spPr>
          <a:xfrm>
            <a:off x="5019638" y="3828192"/>
            <a:ext cx="638387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spc="-13" dirty="0">
                <a:solidFill>
                  <a:srgbClr val="0053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10ns级</a:t>
            </a:r>
          </a:p>
        </p:txBody>
      </p:sp>
      <p:sp>
        <p:nvSpPr>
          <p:cNvPr id="104" name="object 11">
            <a:extLst>
              <a:ext uri="{FF2B5EF4-FFF2-40B4-BE49-F238E27FC236}">
                <a16:creationId xmlns:a16="http://schemas.microsoft.com/office/drawing/2014/main" id="{7C25D9A6-79DB-41F6-AE62-D34C3C7655AF}"/>
              </a:ext>
            </a:extLst>
          </p:cNvPr>
          <p:cNvSpPr txBox="1"/>
          <p:nvPr/>
        </p:nvSpPr>
        <p:spPr>
          <a:xfrm>
            <a:off x="6129396" y="3051352"/>
            <a:ext cx="778087" cy="695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97364">
              <a:lnSpc>
                <a:spcPts val="1760"/>
              </a:lnSpc>
              <a:spcBef>
                <a:spcPts val="127"/>
              </a:spcBef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NR</a:t>
            </a:r>
            <a:r>
              <a:rPr sz="1467" spc="-53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Uu</a:t>
            </a:r>
            <a:endParaRPr sz="1467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94728">
              <a:lnSpc>
                <a:spcPts val="1760"/>
              </a:lnSpc>
            </a:pPr>
            <a:r>
              <a:rPr sz="1467" spc="-13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SIB9</a:t>
            </a:r>
            <a:endParaRPr sz="1467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6933">
              <a:lnSpc>
                <a:spcPts val="1760"/>
              </a:lnSpc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时延估计</a:t>
            </a:r>
            <a:endParaRPr sz="1467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object 12">
            <a:extLst>
              <a:ext uri="{FF2B5EF4-FFF2-40B4-BE49-F238E27FC236}">
                <a16:creationId xmlns:a16="http://schemas.microsoft.com/office/drawing/2014/main" id="{426B876D-AFAC-47D5-A32F-232306BE46A1}"/>
              </a:ext>
            </a:extLst>
          </p:cNvPr>
          <p:cNvSpPr txBox="1"/>
          <p:nvPr/>
        </p:nvSpPr>
        <p:spPr>
          <a:xfrm>
            <a:off x="3086960" y="2082791"/>
            <a:ext cx="12869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</a:p>
        </p:txBody>
      </p:sp>
      <p:sp>
        <p:nvSpPr>
          <p:cNvPr id="106" name="object 13">
            <a:extLst>
              <a:ext uri="{FF2B5EF4-FFF2-40B4-BE49-F238E27FC236}">
                <a16:creationId xmlns:a16="http://schemas.microsoft.com/office/drawing/2014/main" id="{91F3A9A7-91AF-43CC-AC2F-C798BDD12A38}"/>
              </a:ext>
            </a:extLst>
          </p:cNvPr>
          <p:cNvSpPr txBox="1"/>
          <p:nvPr/>
        </p:nvSpPr>
        <p:spPr>
          <a:xfrm>
            <a:off x="7498148" y="2672265"/>
            <a:ext cx="12869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</a:p>
        </p:txBody>
      </p:sp>
      <p:sp>
        <p:nvSpPr>
          <p:cNvPr id="107" name="object 14">
            <a:extLst>
              <a:ext uri="{FF2B5EF4-FFF2-40B4-BE49-F238E27FC236}">
                <a16:creationId xmlns:a16="http://schemas.microsoft.com/office/drawing/2014/main" id="{C5830545-3BF8-4DD9-9D50-F8EA678344E9}"/>
              </a:ext>
            </a:extLst>
          </p:cNvPr>
          <p:cNvSpPr txBox="1"/>
          <p:nvPr/>
        </p:nvSpPr>
        <p:spPr>
          <a:xfrm>
            <a:off x="9839075" y="3869046"/>
            <a:ext cx="12869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</a:p>
        </p:txBody>
      </p:sp>
      <p:sp>
        <p:nvSpPr>
          <p:cNvPr id="108" name="object 15">
            <a:extLst>
              <a:ext uri="{FF2B5EF4-FFF2-40B4-BE49-F238E27FC236}">
                <a16:creationId xmlns:a16="http://schemas.microsoft.com/office/drawing/2014/main" id="{4CD0EC3F-481B-467E-8273-67ACB8DCAE16}"/>
              </a:ext>
            </a:extLst>
          </p:cNvPr>
          <p:cNvSpPr txBox="1"/>
          <p:nvPr/>
        </p:nvSpPr>
        <p:spPr>
          <a:xfrm>
            <a:off x="3087116" y="2935557"/>
            <a:ext cx="12869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</a:p>
        </p:txBody>
      </p:sp>
      <p:sp>
        <p:nvSpPr>
          <p:cNvPr id="109" name="object 16">
            <a:extLst>
              <a:ext uri="{FF2B5EF4-FFF2-40B4-BE49-F238E27FC236}">
                <a16:creationId xmlns:a16="http://schemas.microsoft.com/office/drawing/2014/main" id="{CF7A49A7-05F7-4D98-A743-CFB55A725EEB}"/>
              </a:ext>
            </a:extLst>
          </p:cNvPr>
          <p:cNvSpPr txBox="1"/>
          <p:nvPr/>
        </p:nvSpPr>
        <p:spPr>
          <a:xfrm>
            <a:off x="5588941" y="3435546"/>
            <a:ext cx="12869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</a:p>
        </p:txBody>
      </p:sp>
      <p:sp>
        <p:nvSpPr>
          <p:cNvPr id="110" name="object 17">
            <a:extLst>
              <a:ext uri="{FF2B5EF4-FFF2-40B4-BE49-F238E27FC236}">
                <a16:creationId xmlns:a16="http://schemas.microsoft.com/office/drawing/2014/main" id="{3D787866-0B1F-4BF0-A28B-0AC6B28BE838}"/>
              </a:ext>
            </a:extLst>
          </p:cNvPr>
          <p:cNvSpPr txBox="1"/>
          <p:nvPr/>
        </p:nvSpPr>
        <p:spPr>
          <a:xfrm>
            <a:off x="4071272" y="3443367"/>
            <a:ext cx="19473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</a:p>
        </p:txBody>
      </p:sp>
      <p:sp>
        <p:nvSpPr>
          <p:cNvPr id="111" name="object 18">
            <a:extLst>
              <a:ext uri="{FF2B5EF4-FFF2-40B4-BE49-F238E27FC236}">
                <a16:creationId xmlns:a16="http://schemas.microsoft.com/office/drawing/2014/main" id="{1DAB76DA-572A-46BA-931B-2C1162ED2B4A}"/>
              </a:ext>
            </a:extLst>
          </p:cNvPr>
          <p:cNvSpPr txBox="1"/>
          <p:nvPr/>
        </p:nvSpPr>
        <p:spPr>
          <a:xfrm>
            <a:off x="7373681" y="3876869"/>
            <a:ext cx="19473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</a:p>
        </p:txBody>
      </p:sp>
      <p:sp>
        <p:nvSpPr>
          <p:cNvPr id="112" name="object 19">
            <a:extLst>
              <a:ext uri="{FF2B5EF4-FFF2-40B4-BE49-F238E27FC236}">
                <a16:creationId xmlns:a16="http://schemas.microsoft.com/office/drawing/2014/main" id="{2AC5B0B1-50A8-42CA-ABE4-4A7E53EF8190}"/>
              </a:ext>
            </a:extLst>
          </p:cNvPr>
          <p:cNvSpPr txBox="1"/>
          <p:nvPr/>
        </p:nvSpPr>
        <p:spPr>
          <a:xfrm>
            <a:off x="8648831" y="3876869"/>
            <a:ext cx="19473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</a:p>
        </p:txBody>
      </p:sp>
      <p:sp>
        <p:nvSpPr>
          <p:cNvPr id="113" name="object 20">
            <a:extLst>
              <a:ext uri="{FF2B5EF4-FFF2-40B4-BE49-F238E27FC236}">
                <a16:creationId xmlns:a16="http://schemas.microsoft.com/office/drawing/2014/main" id="{11C12B59-C63B-4A8D-9AA1-02A8DA39E7C4}"/>
              </a:ext>
            </a:extLst>
          </p:cNvPr>
          <p:cNvSpPr txBox="1"/>
          <p:nvPr/>
        </p:nvSpPr>
        <p:spPr>
          <a:xfrm>
            <a:off x="8385045" y="1721410"/>
            <a:ext cx="194733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</a:p>
        </p:txBody>
      </p:sp>
      <p:sp>
        <p:nvSpPr>
          <p:cNvPr id="114" name="object 21">
            <a:extLst>
              <a:ext uri="{FF2B5EF4-FFF2-40B4-BE49-F238E27FC236}">
                <a16:creationId xmlns:a16="http://schemas.microsoft.com/office/drawing/2014/main" id="{01CD0119-BF2A-4816-A899-21E095977931}"/>
              </a:ext>
            </a:extLst>
          </p:cNvPr>
          <p:cNvSpPr txBox="1"/>
          <p:nvPr/>
        </p:nvSpPr>
        <p:spPr>
          <a:xfrm>
            <a:off x="3086960" y="3994669"/>
            <a:ext cx="128693" cy="20518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200" b="1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</a:p>
        </p:txBody>
      </p:sp>
      <p:sp>
        <p:nvSpPr>
          <p:cNvPr id="115" name="object 22">
            <a:extLst>
              <a:ext uri="{FF2B5EF4-FFF2-40B4-BE49-F238E27FC236}">
                <a16:creationId xmlns:a16="http://schemas.microsoft.com/office/drawing/2014/main" id="{CA9C8CB4-485C-4615-8CEE-0578A8A925F6}"/>
              </a:ext>
            </a:extLst>
          </p:cNvPr>
          <p:cNvSpPr txBox="1"/>
          <p:nvPr/>
        </p:nvSpPr>
        <p:spPr>
          <a:xfrm>
            <a:off x="1054533" y="5494474"/>
            <a:ext cx="1004147" cy="30955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867" b="1" spc="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应用场景</a:t>
            </a:r>
          </a:p>
        </p:txBody>
      </p:sp>
      <p:sp>
        <p:nvSpPr>
          <p:cNvPr id="116" name="object 23">
            <a:extLst>
              <a:ext uri="{FF2B5EF4-FFF2-40B4-BE49-F238E27FC236}">
                <a16:creationId xmlns:a16="http://schemas.microsoft.com/office/drawing/2014/main" id="{79E91EAA-38E8-4F8C-851A-5B75CF3B2F50}"/>
              </a:ext>
            </a:extLst>
          </p:cNvPr>
          <p:cNvSpPr txBox="1"/>
          <p:nvPr/>
        </p:nvSpPr>
        <p:spPr>
          <a:xfrm>
            <a:off x="10400937" y="1749934"/>
            <a:ext cx="546945" cy="41306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867" b="1" spc="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867" b="1" spc="1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67" spc="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主时钟</a:t>
            </a:r>
            <a:endParaRPr sz="8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0639">
              <a:spcBef>
                <a:spcPts val="1007"/>
              </a:spcBef>
            </a:pPr>
            <a:r>
              <a:rPr sz="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 </a:t>
            </a:r>
            <a:r>
              <a:rPr sz="867" b="1" spc="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67" spc="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从时钟</a:t>
            </a:r>
          </a:p>
        </p:txBody>
      </p:sp>
      <p:sp>
        <p:nvSpPr>
          <p:cNvPr id="117" name="object 24">
            <a:extLst>
              <a:ext uri="{FF2B5EF4-FFF2-40B4-BE49-F238E27FC236}">
                <a16:creationId xmlns:a16="http://schemas.microsoft.com/office/drawing/2014/main" id="{45F3668B-243D-4E7D-B855-493F79A24182}"/>
              </a:ext>
            </a:extLst>
          </p:cNvPr>
          <p:cNvSpPr txBox="1"/>
          <p:nvPr/>
        </p:nvSpPr>
        <p:spPr>
          <a:xfrm>
            <a:off x="3241067" y="5935618"/>
            <a:ext cx="1012613" cy="213799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1267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电网差动保护</a:t>
            </a:r>
          </a:p>
        </p:txBody>
      </p:sp>
      <p:sp>
        <p:nvSpPr>
          <p:cNvPr id="118" name="object 25">
            <a:extLst>
              <a:ext uri="{FF2B5EF4-FFF2-40B4-BE49-F238E27FC236}">
                <a16:creationId xmlns:a16="http://schemas.microsoft.com/office/drawing/2014/main" id="{07828B36-5430-4DB3-A9D3-B5F5013D1E7E}"/>
              </a:ext>
            </a:extLst>
          </p:cNvPr>
          <p:cNvSpPr txBox="1"/>
          <p:nvPr/>
        </p:nvSpPr>
        <p:spPr>
          <a:xfrm>
            <a:off x="6374936" y="5935618"/>
            <a:ext cx="870373" cy="213799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1267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多AGV协同</a:t>
            </a:r>
          </a:p>
        </p:txBody>
      </p:sp>
      <p:sp>
        <p:nvSpPr>
          <p:cNvPr id="119" name="object 26">
            <a:extLst>
              <a:ext uri="{FF2B5EF4-FFF2-40B4-BE49-F238E27FC236}">
                <a16:creationId xmlns:a16="http://schemas.microsoft.com/office/drawing/2014/main" id="{E31CBFED-2016-44C9-9955-EC5CD964C980}"/>
              </a:ext>
            </a:extLst>
          </p:cNvPr>
          <p:cNvSpPr txBox="1"/>
          <p:nvPr/>
        </p:nvSpPr>
        <p:spPr>
          <a:xfrm>
            <a:off x="9353612" y="5935618"/>
            <a:ext cx="1012613" cy="213799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1267" spc="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多机械臂协同</a:t>
            </a:r>
          </a:p>
        </p:txBody>
      </p:sp>
      <p:sp>
        <p:nvSpPr>
          <p:cNvPr id="120" name="object 27">
            <a:extLst>
              <a:ext uri="{FF2B5EF4-FFF2-40B4-BE49-F238E27FC236}">
                <a16:creationId xmlns:a16="http://schemas.microsoft.com/office/drawing/2014/main" id="{58811F01-7C25-4784-B401-04B7B48CDAD2}"/>
              </a:ext>
            </a:extLst>
          </p:cNvPr>
          <p:cNvSpPr txBox="1"/>
          <p:nvPr/>
        </p:nvSpPr>
        <p:spPr>
          <a:xfrm>
            <a:off x="1393826" y="1964798"/>
            <a:ext cx="449580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b="1" spc="-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467" b="1" spc="-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467" b="1" spc="-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</a:p>
        </p:txBody>
      </p:sp>
      <p:sp>
        <p:nvSpPr>
          <p:cNvPr id="121" name="object 28">
            <a:extLst>
              <a:ext uri="{FF2B5EF4-FFF2-40B4-BE49-F238E27FC236}">
                <a16:creationId xmlns:a16="http://schemas.microsoft.com/office/drawing/2014/main" id="{6A5D133D-3D48-40B6-9C28-2749A167D5E5}"/>
              </a:ext>
            </a:extLst>
          </p:cNvPr>
          <p:cNvSpPr txBox="1"/>
          <p:nvPr/>
        </p:nvSpPr>
        <p:spPr>
          <a:xfrm>
            <a:off x="1322630" y="2885774"/>
            <a:ext cx="591820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b="1" spc="-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环网柜</a:t>
            </a:r>
          </a:p>
        </p:txBody>
      </p:sp>
      <p:sp>
        <p:nvSpPr>
          <p:cNvPr id="122" name="object 29">
            <a:extLst>
              <a:ext uri="{FF2B5EF4-FFF2-40B4-BE49-F238E27FC236}">
                <a16:creationId xmlns:a16="http://schemas.microsoft.com/office/drawing/2014/main" id="{CE79FEF0-987F-4B8E-AA09-28A53E541A1C}"/>
              </a:ext>
            </a:extLst>
          </p:cNvPr>
          <p:cNvSpPr txBox="1"/>
          <p:nvPr/>
        </p:nvSpPr>
        <p:spPr>
          <a:xfrm>
            <a:off x="1322630" y="3825162"/>
            <a:ext cx="591820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467" b="1" spc="-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控制臂</a:t>
            </a:r>
          </a:p>
        </p:txBody>
      </p:sp>
      <p:sp>
        <p:nvSpPr>
          <p:cNvPr id="123" name="object 30">
            <a:extLst>
              <a:ext uri="{FF2B5EF4-FFF2-40B4-BE49-F238E27FC236}">
                <a16:creationId xmlns:a16="http://schemas.microsoft.com/office/drawing/2014/main" id="{9030F5B2-6717-4798-B39C-BE4AEB9DC09D}"/>
              </a:ext>
            </a:extLst>
          </p:cNvPr>
          <p:cNvSpPr txBox="1"/>
          <p:nvPr/>
        </p:nvSpPr>
        <p:spPr>
          <a:xfrm>
            <a:off x="4529931" y="1381487"/>
            <a:ext cx="3490807" cy="31540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933" b="1" spc="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模组给终端提供微秒级精准时钟</a:t>
            </a: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C07C7EFD-3C3A-4893-95FD-A04B87E7387A}"/>
              </a:ext>
            </a:extLst>
          </p:cNvPr>
          <p:cNvGrpSpPr/>
          <p:nvPr/>
        </p:nvGrpSpPr>
        <p:grpSpPr>
          <a:xfrm>
            <a:off x="4602322" y="2672080"/>
            <a:ext cx="612140" cy="599440"/>
            <a:chOff x="9482138" y="1768475"/>
            <a:chExt cx="555625" cy="544512"/>
          </a:xfrm>
        </p:grpSpPr>
        <p:sp>
          <p:nvSpPr>
            <p:cNvPr id="125" name="Rectangle 396">
              <a:extLst>
                <a:ext uri="{FF2B5EF4-FFF2-40B4-BE49-F238E27FC236}">
                  <a16:creationId xmlns:a16="http://schemas.microsoft.com/office/drawing/2014/main" id="{5C357452-00ED-421D-9B84-B9FBCC373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8838" y="2024063"/>
              <a:ext cx="38100" cy="365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26" name="Rectangle 397">
              <a:extLst>
                <a:ext uri="{FF2B5EF4-FFF2-40B4-BE49-F238E27FC236}">
                  <a16:creationId xmlns:a16="http://schemas.microsoft.com/office/drawing/2014/main" id="{08EB4A66-6D3E-422B-B52A-8782859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8838" y="1974850"/>
              <a:ext cx="38100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27" name="Rectangle 398">
              <a:extLst>
                <a:ext uri="{FF2B5EF4-FFF2-40B4-BE49-F238E27FC236}">
                  <a16:creationId xmlns:a16="http://schemas.microsoft.com/office/drawing/2014/main" id="{2F552374-FCCB-402F-B0C8-4F45CDA2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050" y="1930400"/>
              <a:ext cx="36513" cy="333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28" name="Rectangle 399">
              <a:extLst>
                <a:ext uri="{FF2B5EF4-FFF2-40B4-BE49-F238E27FC236}">
                  <a16:creationId xmlns:a16="http://schemas.microsoft.com/office/drawing/2014/main" id="{AE7EB3C5-070E-4888-862B-6518E4CE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8838" y="1930400"/>
              <a:ext cx="38100" cy="333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29" name="Rectangle 400">
              <a:extLst>
                <a:ext uri="{FF2B5EF4-FFF2-40B4-BE49-F238E27FC236}">
                  <a16:creationId xmlns:a16="http://schemas.microsoft.com/office/drawing/2014/main" id="{65EF73D8-60DC-4AF0-BFE3-65D8BE2F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050" y="2024063"/>
              <a:ext cx="36513" cy="365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0" name="Rectangle 401">
              <a:extLst>
                <a:ext uri="{FF2B5EF4-FFF2-40B4-BE49-F238E27FC236}">
                  <a16:creationId xmlns:a16="http://schemas.microsoft.com/office/drawing/2014/main" id="{7868C20F-F4CE-478E-B2E7-DBFB636F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050" y="1974850"/>
              <a:ext cx="36513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1" name="Rectangle 402">
              <a:extLst>
                <a:ext uri="{FF2B5EF4-FFF2-40B4-BE49-F238E27FC236}">
                  <a16:creationId xmlns:a16="http://schemas.microsoft.com/office/drawing/2014/main" id="{A4A4790A-E920-4035-A05D-3D164D84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050" y="2120900"/>
              <a:ext cx="36513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2" name="Rectangle 403">
              <a:extLst>
                <a:ext uri="{FF2B5EF4-FFF2-40B4-BE49-F238E27FC236}">
                  <a16:creationId xmlns:a16="http://schemas.microsoft.com/office/drawing/2014/main" id="{5A8766DC-B403-4953-BDB7-CF64FA3BE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25" y="2071688"/>
              <a:ext cx="38100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3" name="Rectangle 404">
              <a:extLst>
                <a:ext uri="{FF2B5EF4-FFF2-40B4-BE49-F238E27FC236}">
                  <a16:creationId xmlns:a16="http://schemas.microsoft.com/office/drawing/2014/main" id="{E0900922-4218-41B9-8D2E-519D001DF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050" y="2071688"/>
              <a:ext cx="36513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4" name="Rectangle 405">
              <a:extLst>
                <a:ext uri="{FF2B5EF4-FFF2-40B4-BE49-F238E27FC236}">
                  <a16:creationId xmlns:a16="http://schemas.microsoft.com/office/drawing/2014/main" id="{97CEFD6F-7F7E-4BDE-BA1E-DD9DDF98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25" y="2024063"/>
              <a:ext cx="38100" cy="365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5" name="Rectangle 406">
              <a:extLst>
                <a:ext uri="{FF2B5EF4-FFF2-40B4-BE49-F238E27FC236}">
                  <a16:creationId xmlns:a16="http://schemas.microsoft.com/office/drawing/2014/main" id="{C354BBB3-6584-4598-AFE5-BA06C2D89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25" y="2120900"/>
              <a:ext cx="38100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6" name="Rectangle 407">
              <a:extLst>
                <a:ext uri="{FF2B5EF4-FFF2-40B4-BE49-F238E27FC236}">
                  <a16:creationId xmlns:a16="http://schemas.microsoft.com/office/drawing/2014/main" id="{EBA686EE-FBF4-46BD-90A3-043FBCD3B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2024063"/>
              <a:ext cx="41275" cy="365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7" name="Rectangle 408">
              <a:extLst>
                <a:ext uri="{FF2B5EF4-FFF2-40B4-BE49-F238E27FC236}">
                  <a16:creationId xmlns:a16="http://schemas.microsoft.com/office/drawing/2014/main" id="{16F24877-CC7F-4D0C-B3EF-224CD84B3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7263" y="2071688"/>
              <a:ext cx="33338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8" name="Rectangle 409">
              <a:extLst>
                <a:ext uri="{FF2B5EF4-FFF2-40B4-BE49-F238E27FC236}">
                  <a16:creationId xmlns:a16="http://schemas.microsoft.com/office/drawing/2014/main" id="{2A4D0314-573F-4482-899E-7160CC680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25" y="1930400"/>
              <a:ext cx="38100" cy="333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39" name="Rectangle 410">
              <a:extLst>
                <a:ext uri="{FF2B5EF4-FFF2-40B4-BE49-F238E27FC236}">
                  <a16:creationId xmlns:a16="http://schemas.microsoft.com/office/drawing/2014/main" id="{3F6A79FE-9BA6-42B5-93B5-407BDD608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7263" y="1930400"/>
              <a:ext cx="33338" cy="333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0" name="Rectangle 411">
              <a:extLst>
                <a:ext uri="{FF2B5EF4-FFF2-40B4-BE49-F238E27FC236}">
                  <a16:creationId xmlns:a16="http://schemas.microsoft.com/office/drawing/2014/main" id="{6F46E377-CB95-430E-BF1A-A7D8320A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2120900"/>
              <a:ext cx="41275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1" name="Rectangle 412">
              <a:extLst>
                <a:ext uri="{FF2B5EF4-FFF2-40B4-BE49-F238E27FC236}">
                  <a16:creationId xmlns:a16="http://schemas.microsoft.com/office/drawing/2014/main" id="{C299C87D-5662-4EC3-99BF-36CEB1E99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7263" y="1974850"/>
              <a:ext cx="33338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2" name="Rectangle 413">
              <a:extLst>
                <a:ext uri="{FF2B5EF4-FFF2-40B4-BE49-F238E27FC236}">
                  <a16:creationId xmlns:a16="http://schemas.microsoft.com/office/drawing/2014/main" id="{1AF4B871-CBC7-4230-84BA-9FE464558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8838" y="2120900"/>
              <a:ext cx="38100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3" name="Rectangle 414">
              <a:extLst>
                <a:ext uri="{FF2B5EF4-FFF2-40B4-BE49-F238E27FC236}">
                  <a16:creationId xmlns:a16="http://schemas.microsoft.com/office/drawing/2014/main" id="{52F504C9-2A0B-4CA7-9A3A-F2B2B4087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7263" y="2120900"/>
              <a:ext cx="33338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4" name="Rectangle 415">
              <a:extLst>
                <a:ext uri="{FF2B5EF4-FFF2-40B4-BE49-F238E27FC236}">
                  <a16:creationId xmlns:a16="http://schemas.microsoft.com/office/drawing/2014/main" id="{08657BF0-DFE6-47B7-B7DB-69D2B70A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1930400"/>
              <a:ext cx="41275" cy="333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5" name="Rectangle 416">
              <a:extLst>
                <a:ext uri="{FF2B5EF4-FFF2-40B4-BE49-F238E27FC236}">
                  <a16:creationId xmlns:a16="http://schemas.microsoft.com/office/drawing/2014/main" id="{0127C71C-4CAD-4337-954E-355D9B51A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25" y="1974850"/>
              <a:ext cx="38100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6" name="Rectangle 417">
              <a:extLst>
                <a:ext uri="{FF2B5EF4-FFF2-40B4-BE49-F238E27FC236}">
                  <a16:creationId xmlns:a16="http://schemas.microsoft.com/office/drawing/2014/main" id="{39AF42F2-E121-4ABC-B681-0D0D48C2F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7263" y="2024063"/>
              <a:ext cx="33338" cy="36512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7" name="Rectangle 418">
              <a:extLst>
                <a:ext uri="{FF2B5EF4-FFF2-40B4-BE49-F238E27FC236}">
                  <a16:creationId xmlns:a16="http://schemas.microsoft.com/office/drawing/2014/main" id="{CBEF8EC0-D190-4255-94B5-0A89FBE6E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1974850"/>
              <a:ext cx="41275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8" name="Rectangle 419">
              <a:extLst>
                <a:ext uri="{FF2B5EF4-FFF2-40B4-BE49-F238E27FC236}">
                  <a16:creationId xmlns:a16="http://schemas.microsoft.com/office/drawing/2014/main" id="{BF57E2E9-8A74-4523-85B3-71E777B17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2071688"/>
              <a:ext cx="41275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49" name="Rectangle 420">
              <a:extLst>
                <a:ext uri="{FF2B5EF4-FFF2-40B4-BE49-F238E27FC236}">
                  <a16:creationId xmlns:a16="http://schemas.microsoft.com/office/drawing/2014/main" id="{AB887A7F-80AB-4E0C-8CDC-0E81AF2AC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8838" y="2071688"/>
              <a:ext cx="38100" cy="3810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0" name="Freeform 421">
              <a:extLst>
                <a:ext uri="{FF2B5EF4-FFF2-40B4-BE49-F238E27FC236}">
                  <a16:creationId xmlns:a16="http://schemas.microsoft.com/office/drawing/2014/main" id="{A1412D90-665F-4BF1-B686-6AC88C0FE392}"/>
                </a:ext>
              </a:extLst>
            </p:cNvPr>
            <p:cNvSpPr/>
            <p:nvPr/>
          </p:nvSpPr>
          <p:spPr bwMode="auto">
            <a:xfrm>
              <a:off x="9718675" y="1851025"/>
              <a:ext cx="79375" cy="33337"/>
            </a:xfrm>
            <a:custGeom>
              <a:avLst/>
              <a:gdLst/>
              <a:ahLst/>
              <a:cxnLst>
                <a:cxn ang="0">
                  <a:pos x="10" y="9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10" y="9"/>
                </a:cxn>
              </a:cxnLst>
              <a:rect l="0" t="0" r="r" b="b"/>
              <a:pathLst>
                <a:path w="21" h="9">
                  <a:moveTo>
                    <a:pt x="10" y="9"/>
                  </a:moveTo>
                  <a:cubicBezTo>
                    <a:pt x="5" y="9"/>
                    <a:pt x="1" y="5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5"/>
                    <a:pt x="16" y="9"/>
                    <a:pt x="10" y="9"/>
                  </a:cubicBez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1" name="Rectangle 422">
              <a:extLst>
                <a:ext uri="{FF2B5EF4-FFF2-40B4-BE49-F238E27FC236}">
                  <a16:creationId xmlns:a16="http://schemas.microsoft.com/office/drawing/2014/main" id="{90EE4780-9F72-44CB-B1B4-EAF5FD10A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1889125"/>
              <a:ext cx="19050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2" name="Rectangle 423">
              <a:extLst>
                <a:ext uri="{FF2B5EF4-FFF2-40B4-BE49-F238E27FC236}">
                  <a16:creationId xmlns:a16="http://schemas.microsoft.com/office/drawing/2014/main" id="{93BDC681-817C-4F7E-AB16-7E7A263F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1908175"/>
              <a:ext cx="19050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3" name="Rectangle 424">
              <a:extLst>
                <a:ext uri="{FF2B5EF4-FFF2-40B4-BE49-F238E27FC236}">
                  <a16:creationId xmlns:a16="http://schemas.microsoft.com/office/drawing/2014/main" id="{92A46825-FABD-43F8-9493-CBEC3B84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1925638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4" name="Rectangle 425">
              <a:extLst>
                <a:ext uri="{FF2B5EF4-FFF2-40B4-BE49-F238E27FC236}">
                  <a16:creationId xmlns:a16="http://schemas.microsoft.com/office/drawing/2014/main" id="{A013C33C-B288-4DA8-9218-5495F60B5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1966913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5" name="Rectangle 426">
              <a:extLst>
                <a:ext uri="{FF2B5EF4-FFF2-40B4-BE49-F238E27FC236}">
                  <a16:creationId xmlns:a16="http://schemas.microsoft.com/office/drawing/2014/main" id="{B885B571-191E-4AC3-B9F0-197E48B80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005013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6" name="Rectangle 427">
              <a:extLst>
                <a:ext uri="{FF2B5EF4-FFF2-40B4-BE49-F238E27FC236}">
                  <a16:creationId xmlns:a16="http://schemas.microsoft.com/office/drawing/2014/main" id="{CB5269D5-F13C-4D13-8D57-11124F1A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1944688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7" name="Rectangle 428">
              <a:extLst>
                <a:ext uri="{FF2B5EF4-FFF2-40B4-BE49-F238E27FC236}">
                  <a16:creationId xmlns:a16="http://schemas.microsoft.com/office/drawing/2014/main" id="{E98406DC-507E-4EE3-BC77-F363945E8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043113"/>
              <a:ext cx="19050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8" name="Rectangle 429">
              <a:extLst>
                <a:ext uri="{FF2B5EF4-FFF2-40B4-BE49-F238E27FC236}">
                  <a16:creationId xmlns:a16="http://schemas.microsoft.com/office/drawing/2014/main" id="{471E4AB5-AF49-4EF7-AB17-810A52CAB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079625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59" name="Rectangle 430">
              <a:extLst>
                <a:ext uri="{FF2B5EF4-FFF2-40B4-BE49-F238E27FC236}">
                  <a16:creationId xmlns:a16="http://schemas.microsoft.com/office/drawing/2014/main" id="{9FD1735D-4D8C-4CFD-AE15-B0F237809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024063"/>
              <a:ext cx="19050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0" name="Rectangle 431">
              <a:extLst>
                <a:ext uri="{FF2B5EF4-FFF2-40B4-BE49-F238E27FC236}">
                  <a16:creationId xmlns:a16="http://schemas.microsoft.com/office/drawing/2014/main" id="{452493FE-18AC-4E36-B9DA-98CA8430C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098675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1" name="Rectangle 432">
              <a:extLst>
                <a:ext uri="{FF2B5EF4-FFF2-40B4-BE49-F238E27FC236}">
                  <a16:creationId xmlns:a16="http://schemas.microsoft.com/office/drawing/2014/main" id="{6B1C1953-6731-445E-A37A-FE6D09A2C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136775"/>
              <a:ext cx="19050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2" name="Rectangle 433">
              <a:extLst>
                <a:ext uri="{FF2B5EF4-FFF2-40B4-BE49-F238E27FC236}">
                  <a16:creationId xmlns:a16="http://schemas.microsoft.com/office/drawing/2014/main" id="{8F9BC081-50B8-4180-B442-693B4BEEA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1985963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3" name="Rectangle 434">
              <a:extLst>
                <a:ext uri="{FF2B5EF4-FFF2-40B4-BE49-F238E27FC236}">
                  <a16:creationId xmlns:a16="http://schemas.microsoft.com/office/drawing/2014/main" id="{E167DAF4-5B4D-4EF3-A97C-029BA9457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060575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4" name="Rectangle 435">
              <a:extLst>
                <a:ext uri="{FF2B5EF4-FFF2-40B4-BE49-F238E27FC236}">
                  <a16:creationId xmlns:a16="http://schemas.microsoft.com/office/drawing/2014/main" id="{3A215DC5-BE61-4F46-8649-343725296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117725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5" name="Rectangle 436">
              <a:extLst>
                <a:ext uri="{FF2B5EF4-FFF2-40B4-BE49-F238E27FC236}">
                  <a16:creationId xmlns:a16="http://schemas.microsoft.com/office/drawing/2014/main" id="{A884917C-3633-44FC-8857-A07DECD23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154238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6" name="Rectangle 437">
              <a:extLst>
                <a:ext uri="{FF2B5EF4-FFF2-40B4-BE49-F238E27FC236}">
                  <a16:creationId xmlns:a16="http://schemas.microsoft.com/office/drawing/2014/main" id="{70336A42-4FFD-4672-82F5-ED178B795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173288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7" name="Rectangle 438">
              <a:extLst>
                <a:ext uri="{FF2B5EF4-FFF2-40B4-BE49-F238E27FC236}">
                  <a16:creationId xmlns:a16="http://schemas.microsoft.com/office/drawing/2014/main" id="{F376D77A-B40C-41F1-AD58-65D79232B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4263" y="2192338"/>
              <a:ext cx="19050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8" name="Freeform 439">
              <a:extLst>
                <a:ext uri="{FF2B5EF4-FFF2-40B4-BE49-F238E27FC236}">
                  <a16:creationId xmlns:a16="http://schemas.microsoft.com/office/drawing/2014/main" id="{F4C8CE7C-81D7-4A4D-B3CD-BADC59C87C75}"/>
                </a:ext>
              </a:extLst>
            </p:cNvPr>
            <p:cNvSpPr/>
            <p:nvPr/>
          </p:nvSpPr>
          <p:spPr bwMode="auto">
            <a:xfrm>
              <a:off x="9932988" y="2214563"/>
              <a:ext cx="60325" cy="5715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26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26" y="26"/>
                </a:cxn>
                <a:cxn ang="0">
                  <a:pos x="26" y="5"/>
                </a:cxn>
                <a:cxn ang="0">
                  <a:pos x="26" y="5"/>
                </a:cxn>
                <a:cxn ang="0">
                  <a:pos x="26" y="0"/>
                </a:cxn>
                <a:cxn ang="0">
                  <a:pos x="38" y="0"/>
                </a:cxn>
                <a:cxn ang="0">
                  <a:pos x="38" y="3"/>
                </a:cxn>
                <a:cxn ang="0">
                  <a:pos x="35" y="3"/>
                </a:cxn>
                <a:cxn ang="0">
                  <a:pos x="35" y="29"/>
                </a:cxn>
                <a:cxn ang="0">
                  <a:pos x="28" y="33"/>
                </a:cxn>
                <a:cxn ang="0">
                  <a:pos x="5" y="33"/>
                </a:cxn>
                <a:cxn ang="0">
                  <a:pos x="5" y="36"/>
                </a:cxn>
                <a:cxn ang="0">
                  <a:pos x="0" y="36"/>
                </a:cxn>
              </a:cxnLst>
              <a:rect l="0" t="0" r="r" b="b"/>
              <a:pathLst>
                <a:path w="38" h="36">
                  <a:moveTo>
                    <a:pt x="0" y="36"/>
                  </a:moveTo>
                  <a:lnTo>
                    <a:pt x="0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26" y="26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5" y="3"/>
                  </a:lnTo>
                  <a:lnTo>
                    <a:pt x="35" y="29"/>
                  </a:lnTo>
                  <a:lnTo>
                    <a:pt x="28" y="33"/>
                  </a:lnTo>
                  <a:lnTo>
                    <a:pt x="5" y="33"/>
                  </a:lnTo>
                  <a:lnTo>
                    <a:pt x="5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69" name="Freeform 440">
              <a:extLst>
                <a:ext uri="{FF2B5EF4-FFF2-40B4-BE49-F238E27FC236}">
                  <a16:creationId xmlns:a16="http://schemas.microsoft.com/office/drawing/2014/main" id="{491D3DE1-4254-4729-9E23-A5879C78D2E8}"/>
                </a:ext>
              </a:extLst>
            </p:cNvPr>
            <p:cNvSpPr/>
            <p:nvPr/>
          </p:nvSpPr>
          <p:spPr bwMode="auto">
            <a:xfrm>
              <a:off x="9539288" y="1812925"/>
              <a:ext cx="60325" cy="65087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36"/>
                </a:cxn>
                <a:cxn ang="0">
                  <a:pos x="2" y="36"/>
                </a:cxn>
                <a:cxn ang="0">
                  <a:pos x="2" y="10"/>
                </a:cxn>
                <a:cxn ang="0">
                  <a:pos x="7" y="5"/>
                </a:cxn>
                <a:cxn ang="0">
                  <a:pos x="33" y="5"/>
                </a:cxn>
                <a:cxn ang="0">
                  <a:pos x="33" y="0"/>
                </a:cxn>
                <a:cxn ang="0">
                  <a:pos x="38" y="0"/>
                </a:cxn>
                <a:cxn ang="0">
                  <a:pos x="38" y="10"/>
                </a:cxn>
                <a:cxn ang="0">
                  <a:pos x="33" y="10"/>
                </a:cxn>
                <a:cxn ang="0">
                  <a:pos x="33" y="12"/>
                </a:cxn>
                <a:cxn ang="0">
                  <a:pos x="12" y="12"/>
                </a:cxn>
                <a:cxn ang="0">
                  <a:pos x="12" y="34"/>
                </a:cxn>
                <a:cxn ang="0">
                  <a:pos x="9" y="36"/>
                </a:cxn>
                <a:cxn ang="0">
                  <a:pos x="9" y="41"/>
                </a:cxn>
                <a:cxn ang="0">
                  <a:pos x="0" y="41"/>
                </a:cxn>
              </a:cxnLst>
              <a:rect l="0" t="0" r="r" b="b"/>
              <a:pathLst>
                <a:path w="38" h="41">
                  <a:moveTo>
                    <a:pt x="0" y="41"/>
                  </a:moveTo>
                  <a:lnTo>
                    <a:pt x="0" y="36"/>
                  </a:lnTo>
                  <a:lnTo>
                    <a:pt x="2" y="36"/>
                  </a:lnTo>
                  <a:lnTo>
                    <a:pt x="2" y="10"/>
                  </a:lnTo>
                  <a:lnTo>
                    <a:pt x="7" y="5"/>
                  </a:lnTo>
                  <a:lnTo>
                    <a:pt x="33" y="5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33" y="10"/>
                  </a:lnTo>
                  <a:lnTo>
                    <a:pt x="33" y="12"/>
                  </a:lnTo>
                  <a:lnTo>
                    <a:pt x="12" y="12"/>
                  </a:lnTo>
                  <a:lnTo>
                    <a:pt x="12" y="34"/>
                  </a:lnTo>
                  <a:lnTo>
                    <a:pt x="9" y="36"/>
                  </a:lnTo>
                  <a:lnTo>
                    <a:pt x="9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0" name="Rectangle 441">
              <a:extLst>
                <a:ext uri="{FF2B5EF4-FFF2-40B4-BE49-F238E27FC236}">
                  <a16:creationId xmlns:a16="http://schemas.microsoft.com/office/drawing/2014/main" id="{20C24583-6793-4AB2-AA18-FCDF44574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0725" y="1812925"/>
              <a:ext cx="6350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1" name="Rectangle 442">
              <a:extLst>
                <a:ext uri="{FF2B5EF4-FFF2-40B4-BE49-F238E27FC236}">
                  <a16:creationId xmlns:a16="http://schemas.microsoft.com/office/drawing/2014/main" id="{C2EB3006-4208-4619-B7B1-9C1200F62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9775" y="1812925"/>
              <a:ext cx="6350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2" name="Rectangle 443">
              <a:extLst>
                <a:ext uri="{FF2B5EF4-FFF2-40B4-BE49-F238E27FC236}">
                  <a16:creationId xmlns:a16="http://schemas.microsoft.com/office/drawing/2014/main" id="{B15896E6-B823-45E4-A7CE-797B75946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3" name="Rectangle 444">
              <a:extLst>
                <a:ext uri="{FF2B5EF4-FFF2-40B4-BE49-F238E27FC236}">
                  <a16:creationId xmlns:a16="http://schemas.microsoft.com/office/drawing/2014/main" id="{4D86AA82-5F5A-442D-B3EC-A0A9E2CF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338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4" name="Rectangle 445">
              <a:extLst>
                <a:ext uri="{FF2B5EF4-FFF2-40B4-BE49-F238E27FC236}">
                  <a16:creationId xmlns:a16="http://schemas.microsoft.com/office/drawing/2014/main" id="{8135E4B5-63AC-471A-AE97-30704C429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438" y="1812925"/>
              <a:ext cx="6350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5" name="Rectangle 446">
              <a:extLst>
                <a:ext uri="{FF2B5EF4-FFF2-40B4-BE49-F238E27FC236}">
                  <a16:creationId xmlns:a16="http://schemas.microsoft.com/office/drawing/2014/main" id="{3586F060-39E5-4712-8ACA-9311A52A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6288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6" name="Rectangle 447">
              <a:extLst>
                <a:ext uri="{FF2B5EF4-FFF2-40B4-BE49-F238E27FC236}">
                  <a16:creationId xmlns:a16="http://schemas.microsoft.com/office/drawing/2014/main" id="{FDAC146E-F1B5-45DA-AC21-BB06277EC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9950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7" name="Rectangle 448">
              <a:extLst>
                <a:ext uri="{FF2B5EF4-FFF2-40B4-BE49-F238E27FC236}">
                  <a16:creationId xmlns:a16="http://schemas.microsoft.com/office/drawing/2014/main" id="{FB016079-7578-4B07-9A83-4A196A34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050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8" name="Rectangle 449">
              <a:extLst>
                <a:ext uri="{FF2B5EF4-FFF2-40B4-BE49-F238E27FC236}">
                  <a16:creationId xmlns:a16="http://schemas.microsoft.com/office/drawing/2014/main" id="{E5CC8311-82C4-4518-8FE4-6CEB7EB13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0900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79" name="Rectangle 450">
              <a:extLst>
                <a:ext uri="{FF2B5EF4-FFF2-40B4-BE49-F238E27FC236}">
                  <a16:creationId xmlns:a16="http://schemas.microsoft.com/office/drawing/2014/main" id="{EADE8C30-A533-465A-A6EB-E01829F1C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00" y="1812925"/>
              <a:ext cx="6350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0" name="Rectangle 451">
              <a:extLst>
                <a:ext uri="{FF2B5EF4-FFF2-40B4-BE49-F238E27FC236}">
                  <a16:creationId xmlns:a16="http://schemas.microsoft.com/office/drawing/2014/main" id="{01B15A3D-FA05-417E-94A2-B64009646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3613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1" name="Rectangle 452">
              <a:extLst>
                <a:ext uri="{FF2B5EF4-FFF2-40B4-BE49-F238E27FC236}">
                  <a16:creationId xmlns:a16="http://schemas.microsoft.com/office/drawing/2014/main" id="{B3333C62-0F2B-4AE4-85B8-746A5976B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4388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2" name="Rectangle 453">
              <a:extLst>
                <a:ext uri="{FF2B5EF4-FFF2-40B4-BE49-F238E27FC236}">
                  <a16:creationId xmlns:a16="http://schemas.microsoft.com/office/drawing/2014/main" id="{D8FC9F7B-5A73-4B68-BF2D-6441A544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0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3" name="Rectangle 454">
              <a:extLst>
                <a:ext uri="{FF2B5EF4-FFF2-40B4-BE49-F238E27FC236}">
                  <a16:creationId xmlns:a16="http://schemas.microsoft.com/office/drawing/2014/main" id="{1F01F778-74EF-4437-A9C7-9B60A2192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4563" y="1812925"/>
              <a:ext cx="7938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4" name="Rectangle 455">
              <a:extLst>
                <a:ext uri="{FF2B5EF4-FFF2-40B4-BE49-F238E27FC236}">
                  <a16:creationId xmlns:a16="http://schemas.microsoft.com/office/drawing/2014/main" id="{24AA395F-F20F-4E16-A5FC-72B0F29E7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5838" y="1812925"/>
              <a:ext cx="4763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5" name="Rectangle 456">
              <a:extLst>
                <a:ext uri="{FF2B5EF4-FFF2-40B4-BE49-F238E27FC236}">
                  <a16:creationId xmlns:a16="http://schemas.microsoft.com/office/drawing/2014/main" id="{555F83F8-65D1-48B1-B5C5-419CBECA9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4888" y="1812925"/>
              <a:ext cx="4763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6" name="Rectangle 457">
              <a:extLst>
                <a:ext uri="{FF2B5EF4-FFF2-40B4-BE49-F238E27FC236}">
                  <a16:creationId xmlns:a16="http://schemas.microsoft.com/office/drawing/2014/main" id="{7CE05E28-969F-4A35-95EE-1567ED0D6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763" y="1812925"/>
              <a:ext cx="6350" cy="190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7" name="Freeform 458">
              <a:extLst>
                <a:ext uri="{FF2B5EF4-FFF2-40B4-BE49-F238E27FC236}">
                  <a16:creationId xmlns:a16="http://schemas.microsoft.com/office/drawing/2014/main" id="{A0E43508-41B5-4ACF-A47B-48D7BD6D1B8A}"/>
                </a:ext>
              </a:extLst>
            </p:cNvPr>
            <p:cNvSpPr/>
            <p:nvPr/>
          </p:nvSpPr>
          <p:spPr bwMode="auto">
            <a:xfrm>
              <a:off x="9929813" y="1812925"/>
              <a:ext cx="63500" cy="65087"/>
            </a:xfrm>
            <a:custGeom>
              <a:avLst/>
              <a:gdLst/>
              <a:ahLst/>
              <a:cxnLst>
                <a:cxn ang="0">
                  <a:pos x="28" y="41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28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5"/>
                </a:cxn>
                <a:cxn ang="0">
                  <a:pos x="30" y="5"/>
                </a:cxn>
                <a:cxn ang="0">
                  <a:pos x="35" y="10"/>
                </a:cxn>
                <a:cxn ang="0">
                  <a:pos x="35" y="36"/>
                </a:cxn>
                <a:cxn ang="0">
                  <a:pos x="40" y="36"/>
                </a:cxn>
                <a:cxn ang="0">
                  <a:pos x="40" y="41"/>
                </a:cxn>
                <a:cxn ang="0">
                  <a:pos x="28" y="41"/>
                </a:cxn>
              </a:cxnLst>
              <a:rect l="0" t="0" r="r" b="b"/>
              <a:pathLst>
                <a:path w="40" h="41">
                  <a:moveTo>
                    <a:pt x="28" y="41"/>
                  </a:moveTo>
                  <a:lnTo>
                    <a:pt x="28" y="36"/>
                  </a:lnTo>
                  <a:lnTo>
                    <a:pt x="28" y="36"/>
                  </a:lnTo>
                  <a:lnTo>
                    <a:pt x="28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30" y="5"/>
                  </a:lnTo>
                  <a:lnTo>
                    <a:pt x="35" y="10"/>
                  </a:lnTo>
                  <a:lnTo>
                    <a:pt x="35" y="36"/>
                  </a:lnTo>
                  <a:lnTo>
                    <a:pt x="40" y="36"/>
                  </a:lnTo>
                  <a:lnTo>
                    <a:pt x="40" y="41"/>
                  </a:lnTo>
                  <a:lnTo>
                    <a:pt x="28" y="41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8" name="Rectangle 459">
              <a:extLst>
                <a:ext uri="{FF2B5EF4-FFF2-40B4-BE49-F238E27FC236}">
                  <a16:creationId xmlns:a16="http://schemas.microsoft.com/office/drawing/2014/main" id="{20F36D9B-2AE5-4DCA-AF82-047F0A05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1889125"/>
              <a:ext cx="14288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89" name="Rectangle 460">
              <a:extLst>
                <a:ext uri="{FF2B5EF4-FFF2-40B4-BE49-F238E27FC236}">
                  <a16:creationId xmlns:a16="http://schemas.microsoft.com/office/drawing/2014/main" id="{97AE2B2A-62FD-4E42-8E9C-EB5866D42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1908175"/>
              <a:ext cx="14288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0" name="Rectangle 461">
              <a:extLst>
                <a:ext uri="{FF2B5EF4-FFF2-40B4-BE49-F238E27FC236}">
                  <a16:creationId xmlns:a16="http://schemas.microsoft.com/office/drawing/2014/main" id="{643C2F18-6148-4889-B3CC-1742FB21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1925638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1" name="Rectangle 462">
              <a:extLst>
                <a:ext uri="{FF2B5EF4-FFF2-40B4-BE49-F238E27FC236}">
                  <a16:creationId xmlns:a16="http://schemas.microsoft.com/office/drawing/2014/main" id="{637D4064-3CA2-4EF7-AEA6-F5960B8BA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1966913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2" name="Rectangle 463">
              <a:extLst>
                <a:ext uri="{FF2B5EF4-FFF2-40B4-BE49-F238E27FC236}">
                  <a16:creationId xmlns:a16="http://schemas.microsoft.com/office/drawing/2014/main" id="{6D06DB2F-007D-4956-9193-C3FD9C072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005013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3" name="Rectangle 464">
              <a:extLst>
                <a:ext uri="{FF2B5EF4-FFF2-40B4-BE49-F238E27FC236}">
                  <a16:creationId xmlns:a16="http://schemas.microsoft.com/office/drawing/2014/main" id="{97592B83-733E-49B7-92A9-D6F183CF9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1944688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4" name="Rectangle 465">
              <a:extLst>
                <a:ext uri="{FF2B5EF4-FFF2-40B4-BE49-F238E27FC236}">
                  <a16:creationId xmlns:a16="http://schemas.microsoft.com/office/drawing/2014/main" id="{5A506D35-2C16-428B-A701-845D365A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043113"/>
              <a:ext cx="14288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5" name="Rectangle 466">
              <a:extLst>
                <a:ext uri="{FF2B5EF4-FFF2-40B4-BE49-F238E27FC236}">
                  <a16:creationId xmlns:a16="http://schemas.microsoft.com/office/drawing/2014/main" id="{F014215C-BE12-4BE1-BA01-E1AC3B9E2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079625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6" name="Rectangle 467">
              <a:extLst>
                <a:ext uri="{FF2B5EF4-FFF2-40B4-BE49-F238E27FC236}">
                  <a16:creationId xmlns:a16="http://schemas.microsoft.com/office/drawing/2014/main" id="{3D6F2861-A61B-4209-84EE-BBC1B2C75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024063"/>
              <a:ext cx="14288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7" name="Rectangle 468">
              <a:extLst>
                <a:ext uri="{FF2B5EF4-FFF2-40B4-BE49-F238E27FC236}">
                  <a16:creationId xmlns:a16="http://schemas.microsoft.com/office/drawing/2014/main" id="{EC8385B3-E5F4-40DF-ABD5-B9B9E1EAA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098675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8" name="Rectangle 469">
              <a:extLst>
                <a:ext uri="{FF2B5EF4-FFF2-40B4-BE49-F238E27FC236}">
                  <a16:creationId xmlns:a16="http://schemas.microsoft.com/office/drawing/2014/main" id="{903C9D4A-0FC8-45DF-BFE2-145EFC847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136775"/>
              <a:ext cx="14288" cy="6350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199" name="Rectangle 470">
              <a:extLst>
                <a:ext uri="{FF2B5EF4-FFF2-40B4-BE49-F238E27FC236}">
                  <a16:creationId xmlns:a16="http://schemas.microsoft.com/office/drawing/2014/main" id="{5F14FFEF-944A-4DE4-8AFF-B7C43B941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1985963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0" name="Rectangle 471">
              <a:extLst>
                <a:ext uri="{FF2B5EF4-FFF2-40B4-BE49-F238E27FC236}">
                  <a16:creationId xmlns:a16="http://schemas.microsoft.com/office/drawing/2014/main" id="{BF7D63EF-0D3F-4539-8362-F7236B3CD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060575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1" name="Rectangle 472">
              <a:extLst>
                <a:ext uri="{FF2B5EF4-FFF2-40B4-BE49-F238E27FC236}">
                  <a16:creationId xmlns:a16="http://schemas.microsoft.com/office/drawing/2014/main" id="{92DC609E-7AB3-4054-9FE0-35927472C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117725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2" name="Rectangle 473">
              <a:extLst>
                <a:ext uri="{FF2B5EF4-FFF2-40B4-BE49-F238E27FC236}">
                  <a16:creationId xmlns:a16="http://schemas.microsoft.com/office/drawing/2014/main" id="{AA34B87A-3E8E-48D5-B88A-6E29C6A0E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154238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3" name="Rectangle 474">
              <a:extLst>
                <a:ext uri="{FF2B5EF4-FFF2-40B4-BE49-F238E27FC236}">
                  <a16:creationId xmlns:a16="http://schemas.microsoft.com/office/drawing/2014/main" id="{AE724489-E20B-45DC-AB72-4DF08B848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173288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4" name="Rectangle 475">
              <a:extLst>
                <a:ext uri="{FF2B5EF4-FFF2-40B4-BE49-F238E27FC236}">
                  <a16:creationId xmlns:a16="http://schemas.microsoft.com/office/drawing/2014/main" id="{4971645A-0FBB-4F18-9AC1-6DC8668F7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9288" y="2192338"/>
              <a:ext cx="14288" cy="7937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5" name="Freeform 476">
              <a:extLst>
                <a:ext uri="{FF2B5EF4-FFF2-40B4-BE49-F238E27FC236}">
                  <a16:creationId xmlns:a16="http://schemas.microsoft.com/office/drawing/2014/main" id="{FD75F205-6047-4B4C-AC34-AC1A0FE3100D}"/>
                </a:ext>
              </a:extLst>
            </p:cNvPr>
            <p:cNvSpPr/>
            <p:nvPr/>
          </p:nvSpPr>
          <p:spPr bwMode="auto">
            <a:xfrm>
              <a:off x="9539288" y="2214563"/>
              <a:ext cx="63500" cy="57150"/>
            </a:xfrm>
            <a:custGeom>
              <a:avLst/>
              <a:gdLst/>
              <a:ahLst/>
              <a:cxnLst>
                <a:cxn ang="0">
                  <a:pos x="35" y="36"/>
                </a:cxn>
                <a:cxn ang="0">
                  <a:pos x="35" y="33"/>
                </a:cxn>
                <a:cxn ang="0">
                  <a:pos x="7" y="33"/>
                </a:cxn>
                <a:cxn ang="0">
                  <a:pos x="2" y="29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12" y="3"/>
                </a:cxn>
                <a:cxn ang="0">
                  <a:pos x="12" y="26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40" y="26"/>
                </a:cxn>
                <a:cxn ang="0">
                  <a:pos x="40" y="36"/>
                </a:cxn>
                <a:cxn ang="0">
                  <a:pos x="35" y="36"/>
                </a:cxn>
              </a:cxnLst>
              <a:rect l="0" t="0" r="r" b="b"/>
              <a:pathLst>
                <a:path w="40" h="36">
                  <a:moveTo>
                    <a:pt x="35" y="36"/>
                  </a:moveTo>
                  <a:lnTo>
                    <a:pt x="35" y="33"/>
                  </a:lnTo>
                  <a:lnTo>
                    <a:pt x="7" y="33"/>
                  </a:lnTo>
                  <a:lnTo>
                    <a:pt x="2" y="29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2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40" y="26"/>
                  </a:lnTo>
                  <a:lnTo>
                    <a:pt x="40" y="36"/>
                  </a:lnTo>
                  <a:lnTo>
                    <a:pt x="35" y="36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6" name="Rectangle 477">
              <a:extLst>
                <a:ext uri="{FF2B5EF4-FFF2-40B4-BE49-F238E27FC236}">
                  <a16:creationId xmlns:a16="http://schemas.microsoft.com/office/drawing/2014/main" id="{2F72C74D-ECA2-4101-A3BF-54484A6FF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3900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7" name="Rectangle 478">
              <a:extLst>
                <a:ext uri="{FF2B5EF4-FFF2-40B4-BE49-F238E27FC236}">
                  <a16:creationId xmlns:a16="http://schemas.microsoft.com/office/drawing/2014/main" id="{823E8C61-F1C0-4E46-ADE9-3B9FBDABC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2950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8" name="Rectangle 479">
              <a:extLst>
                <a:ext uri="{FF2B5EF4-FFF2-40B4-BE49-F238E27FC236}">
                  <a16:creationId xmlns:a16="http://schemas.microsoft.com/office/drawing/2014/main" id="{42CCC751-D360-4BCB-AAD2-D1128F2FB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2000" y="2255838"/>
              <a:ext cx="6350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09" name="Rectangle 480">
              <a:extLst>
                <a:ext uri="{FF2B5EF4-FFF2-40B4-BE49-F238E27FC236}">
                  <a16:creationId xmlns:a16="http://schemas.microsoft.com/office/drawing/2014/main" id="{79EA8544-F8C7-4253-B189-0AB0F1DEE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513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0" name="Rectangle 481">
              <a:extLst>
                <a:ext uri="{FF2B5EF4-FFF2-40B4-BE49-F238E27FC236}">
                  <a16:creationId xmlns:a16="http://schemas.microsoft.com/office/drawing/2014/main" id="{30EC9DF7-037E-4EF8-91D1-AA09902A2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6613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1" name="Rectangle 482">
              <a:extLst>
                <a:ext uri="{FF2B5EF4-FFF2-40B4-BE49-F238E27FC236}">
                  <a16:creationId xmlns:a16="http://schemas.microsoft.com/office/drawing/2014/main" id="{8B607EB2-B357-4238-92F0-361B46B17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1050" y="2255838"/>
              <a:ext cx="6350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2" name="Rectangle 483">
              <a:extLst>
                <a:ext uri="{FF2B5EF4-FFF2-40B4-BE49-F238E27FC236}">
                  <a16:creationId xmlns:a16="http://schemas.microsoft.com/office/drawing/2014/main" id="{48081873-EF61-4F69-A0D7-CA244F87B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4713" y="2255838"/>
              <a:ext cx="6350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3" name="Rectangle 484">
              <a:extLst>
                <a:ext uri="{FF2B5EF4-FFF2-40B4-BE49-F238E27FC236}">
                  <a16:creationId xmlns:a16="http://schemas.microsoft.com/office/drawing/2014/main" id="{61058EAC-768E-4EDF-89CB-9B132ECB0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1225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4" name="Rectangle 485">
              <a:extLst>
                <a:ext uri="{FF2B5EF4-FFF2-40B4-BE49-F238E27FC236}">
                  <a16:creationId xmlns:a16="http://schemas.microsoft.com/office/drawing/2014/main" id="{70B1BE6D-07B6-42AD-B445-D612FA75E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5663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5" name="Rectangle 486">
              <a:extLst>
                <a:ext uri="{FF2B5EF4-FFF2-40B4-BE49-F238E27FC236}">
                  <a16:creationId xmlns:a16="http://schemas.microsoft.com/office/drawing/2014/main" id="{6C5D6379-194D-4C14-BA99-0AFD683C3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0275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6" name="Rectangle 487">
              <a:extLst>
                <a:ext uri="{FF2B5EF4-FFF2-40B4-BE49-F238E27FC236}">
                  <a16:creationId xmlns:a16="http://schemas.microsoft.com/office/drawing/2014/main" id="{864A16CF-D242-4646-96E8-CD01BAB3E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8375" y="2255838"/>
              <a:ext cx="6350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7" name="Rectangle 488">
              <a:extLst>
                <a:ext uri="{FF2B5EF4-FFF2-40B4-BE49-F238E27FC236}">
                  <a16:creationId xmlns:a16="http://schemas.microsoft.com/office/drawing/2014/main" id="{A67F611F-E7FF-48BE-9C16-797BB9782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7563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8" name="Rectangle 489">
              <a:extLst>
                <a:ext uri="{FF2B5EF4-FFF2-40B4-BE49-F238E27FC236}">
                  <a16:creationId xmlns:a16="http://schemas.microsoft.com/office/drawing/2014/main" id="{339F5857-2C32-4A49-818C-4A3CD796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2175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19" name="Rectangle 490">
              <a:extLst>
                <a:ext uri="{FF2B5EF4-FFF2-40B4-BE49-F238E27FC236}">
                  <a16:creationId xmlns:a16="http://schemas.microsoft.com/office/drawing/2014/main" id="{D9511278-5130-44EC-AA06-0DA776A1F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325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0" name="Rectangle 491">
              <a:extLst>
                <a:ext uri="{FF2B5EF4-FFF2-40B4-BE49-F238E27FC236}">
                  <a16:creationId xmlns:a16="http://schemas.microsoft.com/office/drawing/2014/main" id="{8E192315-9CCD-40B8-BAE6-B26C89E5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5838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1" name="Rectangle 492">
              <a:extLst>
                <a:ext uri="{FF2B5EF4-FFF2-40B4-BE49-F238E27FC236}">
                  <a16:creationId xmlns:a16="http://schemas.microsoft.com/office/drawing/2014/main" id="{03648CA4-4066-49C4-AF74-2BFDBBD30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4888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2" name="Rectangle 493">
              <a:extLst>
                <a:ext uri="{FF2B5EF4-FFF2-40B4-BE49-F238E27FC236}">
                  <a16:creationId xmlns:a16="http://schemas.microsoft.com/office/drawing/2014/main" id="{DC6008B2-0E28-4BCF-BE25-B48B33531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3938" y="2255838"/>
              <a:ext cx="7938" cy="15875"/>
            </a:xfrm>
            <a:prstGeom prst="rect">
              <a:avLst/>
            </a:prstGeom>
            <a:solidFill>
              <a:srgbClr val="0054A2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3" name="Freeform 494">
              <a:extLst>
                <a:ext uri="{FF2B5EF4-FFF2-40B4-BE49-F238E27FC236}">
                  <a16:creationId xmlns:a16="http://schemas.microsoft.com/office/drawing/2014/main" id="{4FC77FB5-8252-4338-8BA5-B20503BEB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44063" y="2195513"/>
              <a:ext cx="244475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0"/>
                </a:cxn>
                <a:cxn ang="0">
                  <a:pos x="154" y="0"/>
                </a:cxn>
                <a:cxn ang="0">
                  <a:pos x="154" y="12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151" y="10"/>
                </a:cxn>
                <a:cxn ang="0">
                  <a:pos x="151" y="3"/>
                </a:cxn>
                <a:cxn ang="0">
                  <a:pos x="2" y="3"/>
                </a:cxn>
                <a:cxn ang="0">
                  <a:pos x="2" y="10"/>
                </a:cxn>
              </a:cxnLst>
              <a:rect l="0" t="0" r="r" b="b"/>
              <a:pathLst>
                <a:path w="154" h="12">
                  <a:moveTo>
                    <a:pt x="0" y="12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12"/>
                  </a:lnTo>
                  <a:lnTo>
                    <a:pt x="0" y="12"/>
                  </a:lnTo>
                  <a:close/>
                  <a:moveTo>
                    <a:pt x="2" y="10"/>
                  </a:moveTo>
                  <a:lnTo>
                    <a:pt x="151" y="10"/>
                  </a:lnTo>
                  <a:lnTo>
                    <a:pt x="151" y="3"/>
                  </a:lnTo>
                  <a:lnTo>
                    <a:pt x="2" y="3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4" name="Freeform 495">
              <a:extLst>
                <a:ext uri="{FF2B5EF4-FFF2-40B4-BE49-F238E27FC236}">
                  <a16:creationId xmlns:a16="http://schemas.microsoft.com/office/drawing/2014/main" id="{AC3B32C5-0621-49A5-AA34-9DDF3E2E68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9613" y="1925638"/>
              <a:ext cx="17463" cy="49212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0"/>
                </a:cxn>
                <a:cxn ang="0">
                  <a:pos x="11" y="0"/>
                </a:cxn>
                <a:cxn ang="0">
                  <a:pos x="11" y="31"/>
                </a:cxn>
                <a:cxn ang="0">
                  <a:pos x="0" y="31"/>
                </a:cxn>
                <a:cxn ang="0">
                  <a:pos x="0" y="29"/>
                </a:cxn>
                <a:cxn ang="0">
                  <a:pos x="9" y="29"/>
                </a:cxn>
                <a:cxn ang="0">
                  <a:pos x="9" y="3"/>
                </a:cxn>
                <a:cxn ang="0">
                  <a:pos x="0" y="3"/>
                </a:cxn>
                <a:cxn ang="0">
                  <a:pos x="0" y="29"/>
                </a:cxn>
              </a:cxnLst>
              <a:rect l="0" t="0" r="r" b="b"/>
              <a:pathLst>
                <a:path w="11" h="31">
                  <a:moveTo>
                    <a:pt x="0" y="31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9" y="29"/>
                  </a:lnTo>
                  <a:lnTo>
                    <a:pt x="9" y="3"/>
                  </a:lnTo>
                  <a:lnTo>
                    <a:pt x="0" y="3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5" name="Freeform 496">
              <a:extLst>
                <a:ext uri="{FF2B5EF4-FFF2-40B4-BE49-F238E27FC236}">
                  <a16:creationId xmlns:a16="http://schemas.microsoft.com/office/drawing/2014/main" id="{11A10E2A-213F-4292-8DA9-9BCD27234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9613" y="2076450"/>
              <a:ext cx="25400" cy="8572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54"/>
                </a:cxn>
                <a:cxn ang="0">
                  <a:pos x="0" y="54"/>
                </a:cxn>
                <a:cxn ang="0">
                  <a:pos x="0" y="52"/>
                </a:cxn>
                <a:cxn ang="0">
                  <a:pos x="14" y="5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52"/>
                </a:cxn>
              </a:cxnLst>
              <a:rect l="0" t="0" r="r" b="b"/>
              <a:pathLst>
                <a:path w="16" h="54">
                  <a:moveTo>
                    <a:pt x="0" y="5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54"/>
                  </a:lnTo>
                  <a:lnTo>
                    <a:pt x="0" y="54"/>
                  </a:lnTo>
                  <a:close/>
                  <a:moveTo>
                    <a:pt x="0" y="52"/>
                  </a:moveTo>
                  <a:lnTo>
                    <a:pt x="14" y="5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6" name="Freeform 497">
              <a:extLst>
                <a:ext uri="{FF2B5EF4-FFF2-40B4-BE49-F238E27FC236}">
                  <a16:creationId xmlns:a16="http://schemas.microsoft.com/office/drawing/2014/main" id="{289AFCD8-F2A9-4942-9C1B-115A8051C891}"/>
                </a:ext>
              </a:extLst>
            </p:cNvPr>
            <p:cNvSpPr/>
            <p:nvPr/>
          </p:nvSpPr>
          <p:spPr bwMode="auto">
            <a:xfrm>
              <a:off x="9482138" y="1768475"/>
              <a:ext cx="555625" cy="544512"/>
            </a:xfrm>
            <a:custGeom>
              <a:avLst/>
              <a:gdLst/>
              <a:ahLst/>
              <a:cxnLst>
                <a:cxn ang="0">
                  <a:pos x="277" y="343"/>
                </a:cxn>
                <a:cxn ang="0">
                  <a:pos x="277" y="333"/>
                </a:cxn>
                <a:cxn ang="0">
                  <a:pos x="343" y="333"/>
                </a:cxn>
                <a:cxn ang="0">
                  <a:pos x="343" y="10"/>
                </a:cxn>
                <a:cxn ang="0">
                  <a:pos x="8" y="10"/>
                </a:cxn>
                <a:cxn ang="0">
                  <a:pos x="8" y="333"/>
                </a:cxn>
                <a:cxn ang="0">
                  <a:pos x="215" y="333"/>
                </a:cxn>
                <a:cxn ang="0">
                  <a:pos x="215" y="343"/>
                </a:cxn>
                <a:cxn ang="0">
                  <a:pos x="0" y="343"/>
                </a:cxn>
                <a:cxn ang="0">
                  <a:pos x="0" y="0"/>
                </a:cxn>
                <a:cxn ang="0">
                  <a:pos x="350" y="0"/>
                </a:cxn>
                <a:cxn ang="0">
                  <a:pos x="350" y="343"/>
                </a:cxn>
                <a:cxn ang="0">
                  <a:pos x="277" y="343"/>
                </a:cxn>
              </a:cxnLst>
              <a:rect l="0" t="0" r="r" b="b"/>
              <a:pathLst>
                <a:path w="350" h="343">
                  <a:moveTo>
                    <a:pt x="277" y="343"/>
                  </a:moveTo>
                  <a:lnTo>
                    <a:pt x="277" y="333"/>
                  </a:lnTo>
                  <a:lnTo>
                    <a:pt x="343" y="333"/>
                  </a:lnTo>
                  <a:lnTo>
                    <a:pt x="343" y="10"/>
                  </a:lnTo>
                  <a:lnTo>
                    <a:pt x="8" y="10"/>
                  </a:lnTo>
                  <a:lnTo>
                    <a:pt x="8" y="333"/>
                  </a:lnTo>
                  <a:lnTo>
                    <a:pt x="215" y="333"/>
                  </a:lnTo>
                  <a:lnTo>
                    <a:pt x="215" y="343"/>
                  </a:lnTo>
                  <a:lnTo>
                    <a:pt x="0" y="343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350" y="343"/>
                  </a:lnTo>
                  <a:lnTo>
                    <a:pt x="277" y="343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  <p:sp>
          <p:nvSpPr>
            <p:cNvPr id="227" name="Freeform 498">
              <a:extLst>
                <a:ext uri="{FF2B5EF4-FFF2-40B4-BE49-F238E27FC236}">
                  <a16:creationId xmlns:a16="http://schemas.microsoft.com/office/drawing/2014/main" id="{F16D29E8-EB32-4498-BFAF-316DEDB43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9613" y="2001838"/>
              <a:ext cx="17463" cy="47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0"/>
                </a:cxn>
                <a:cxn ang="0">
                  <a:pos x="11" y="0"/>
                </a:cxn>
                <a:cxn ang="0">
                  <a:pos x="11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9" y="30"/>
                </a:cxn>
                <a:cxn ang="0">
                  <a:pos x="9" y="2"/>
                </a:cxn>
                <a:cxn ang="0">
                  <a:pos x="0" y="2"/>
                </a:cxn>
                <a:cxn ang="0">
                  <a:pos x="0" y="30"/>
                </a:cxn>
              </a:cxnLst>
              <a:rect l="0" t="0" r="r" b="b"/>
              <a:pathLst>
                <a:path w="11" h="30">
                  <a:moveTo>
                    <a:pt x="0" y="3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9" y="30"/>
                  </a:lnTo>
                  <a:lnTo>
                    <a:pt x="9" y="2"/>
                  </a:lnTo>
                  <a:lnTo>
                    <a:pt x="0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54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667"/>
            </a:p>
          </p:txBody>
        </p:sp>
      </p:grpSp>
      <p:sp>
        <p:nvSpPr>
          <p:cNvPr id="228" name="object 6">
            <a:extLst>
              <a:ext uri="{FF2B5EF4-FFF2-40B4-BE49-F238E27FC236}">
                <a16:creationId xmlns:a16="http://schemas.microsoft.com/office/drawing/2014/main" id="{B18ECD03-70C3-4C63-A225-30F3BD5516B5}"/>
              </a:ext>
            </a:extLst>
          </p:cNvPr>
          <p:cNvSpPr txBox="1"/>
          <p:nvPr/>
        </p:nvSpPr>
        <p:spPr>
          <a:xfrm>
            <a:off x="8553475" y="2224076"/>
            <a:ext cx="1096433" cy="2420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420"/>
              </a:spcBef>
            </a:pPr>
            <a:r>
              <a:rPr sz="1467" spc="-7" dirty="0">
                <a:solidFill>
                  <a:srgbClr val="58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卫星信号</a:t>
            </a:r>
            <a:endParaRPr sz="1467" spc="-7" dirty="0">
              <a:solidFill>
                <a:srgbClr val="5856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90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9DF86DE-78ED-4C16-BE2B-BD7904DB0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308" name="图片 30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2E3AC8-5075-42F9-872E-2CD41DE582A6}"/>
              </a:ext>
            </a:extLst>
          </p:cNvPr>
          <p:cNvSpPr txBox="1"/>
          <p:nvPr/>
        </p:nvSpPr>
        <p:spPr>
          <a:xfrm>
            <a:off x="612342" y="447993"/>
            <a:ext cx="91870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indent="0"/>
            <a:r>
              <a:rPr lang="zh-CN" altLang="en-US" sz="28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网络切片：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网络差异化服务的关键手段，支持多个切片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EB2881C-D627-4E05-BD36-8C9159CA7004}"/>
              </a:ext>
            </a:extLst>
          </p:cNvPr>
          <p:cNvGrpSpPr/>
          <p:nvPr/>
        </p:nvGrpSpPr>
        <p:grpSpPr>
          <a:xfrm>
            <a:off x="773981" y="2892351"/>
            <a:ext cx="10638232" cy="2179581"/>
            <a:chOff x="1283490" y="1466863"/>
            <a:chExt cx="10069095" cy="181635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D2646B0-7C27-44C3-9A59-764D65B0E3DA}"/>
                </a:ext>
              </a:extLst>
            </p:cNvPr>
            <p:cNvSpPr txBox="1"/>
            <p:nvPr/>
          </p:nvSpPr>
          <p:spPr>
            <a:xfrm>
              <a:off x="1294228" y="2124108"/>
              <a:ext cx="1273382" cy="282134"/>
            </a:xfrm>
            <a:prstGeom prst="rect">
              <a:avLst/>
            </a:prstGeom>
            <a:noFill/>
            <a:ln w="19050">
              <a:solidFill>
                <a:srgbClr val="0053A6">
                  <a:alpha val="40000"/>
                </a:srgb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spcBef>
                  <a:spcPts val="800"/>
                </a:spcBef>
                <a:buClr>
                  <a:prstClr val="white">
                    <a:lumMod val="50000"/>
                  </a:prstClr>
                </a:buClr>
                <a:buSzPct val="80000"/>
                <a:defRPr/>
              </a:pPr>
              <a:r>
                <a:rPr lang="zh-CN" altLang="en-US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切片</a:t>
              </a:r>
              <a:r>
                <a:rPr lang="en-US" altLang="zh-CN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1 APP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9D23CC-78B5-4A37-96D5-87235C1DC3F4}"/>
                </a:ext>
              </a:extLst>
            </p:cNvPr>
            <p:cNvSpPr/>
            <p:nvPr/>
          </p:nvSpPr>
          <p:spPr>
            <a:xfrm>
              <a:off x="1294227" y="1680000"/>
              <a:ext cx="1273383" cy="282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lstStyle/>
            <a:p>
              <a:pPr algn="ctr" defTabSz="1219170">
                <a:defRPr/>
              </a:pPr>
              <a:r>
                <a:rPr lang="en-US" altLang="zh-CN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UE(5G </a:t>
              </a:r>
              <a:r>
                <a:rPr lang="zh-CN" altLang="en-US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模组</a:t>
              </a:r>
              <a:r>
                <a:rPr lang="en-US" altLang="zh-CN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14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FE7E657-F4D3-41AD-B9CF-309513603DD2}"/>
                </a:ext>
              </a:extLst>
            </p:cNvPr>
            <p:cNvSpPr txBox="1"/>
            <p:nvPr/>
          </p:nvSpPr>
          <p:spPr>
            <a:xfrm>
              <a:off x="1294227" y="2504310"/>
              <a:ext cx="1273382" cy="282134"/>
            </a:xfrm>
            <a:prstGeom prst="rect">
              <a:avLst/>
            </a:prstGeom>
            <a:noFill/>
            <a:ln w="19050">
              <a:solidFill>
                <a:srgbClr val="0053A6">
                  <a:alpha val="40000"/>
                </a:srgb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spcBef>
                  <a:spcPts val="800"/>
                </a:spcBef>
                <a:buClr>
                  <a:prstClr val="white">
                    <a:lumMod val="50000"/>
                  </a:prstClr>
                </a:buClr>
                <a:buSzPct val="80000"/>
                <a:defRPr/>
              </a:pPr>
              <a:r>
                <a:rPr lang="zh-CN" altLang="en-US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切片</a:t>
              </a:r>
              <a:r>
                <a:rPr lang="en-US" altLang="zh-CN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2 APP</a:t>
              </a:r>
              <a:endParaRPr lang="zh-CN" altLang="en-US" sz="1600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1" name="圆角矩形 9">
              <a:extLst>
                <a:ext uri="{FF2B5EF4-FFF2-40B4-BE49-F238E27FC236}">
                  <a16:creationId xmlns:a16="http://schemas.microsoft.com/office/drawing/2014/main" id="{90B7B46F-DF39-4AEE-9B3D-3985B1818386}"/>
                </a:ext>
              </a:extLst>
            </p:cNvPr>
            <p:cNvSpPr/>
            <p:nvPr/>
          </p:nvSpPr>
          <p:spPr>
            <a:xfrm>
              <a:off x="3699923" y="1466863"/>
              <a:ext cx="5792480" cy="1816353"/>
            </a:xfrm>
            <a:prstGeom prst="roundRect">
              <a:avLst>
                <a:gd name="adj" fmla="val 9413"/>
              </a:avLst>
            </a:prstGeom>
            <a:noFill/>
            <a:ln w="19050" cap="flat" cmpd="sng" algn="ctr">
              <a:solidFill>
                <a:srgbClr val="147BC5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algn="ctr" defTabSz="1219170">
                <a:defRPr/>
              </a:pPr>
              <a:r>
                <a:rPr lang="zh-CN" altLang="en-US" sz="2133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运营商网络</a:t>
              </a:r>
            </a:p>
          </p:txBody>
        </p:sp>
        <p:sp>
          <p:nvSpPr>
            <p:cNvPr id="12" name="Rectangle 165">
              <a:extLst>
                <a:ext uri="{FF2B5EF4-FFF2-40B4-BE49-F238E27FC236}">
                  <a16:creationId xmlns:a16="http://schemas.microsoft.com/office/drawing/2014/main" id="{F8A40126-A337-4BCE-B208-50B9CC819206}"/>
                </a:ext>
              </a:extLst>
            </p:cNvPr>
            <p:cNvSpPr/>
            <p:nvPr/>
          </p:nvSpPr>
          <p:spPr bwMode="auto">
            <a:xfrm>
              <a:off x="4129960" y="1870111"/>
              <a:ext cx="1643072" cy="1236333"/>
            </a:xfrm>
            <a:prstGeom prst="rect">
              <a:avLst/>
            </a:prstGeom>
            <a:solidFill>
              <a:srgbClr val="60B5CC">
                <a:lumMod val="20000"/>
                <a:lumOff val="80000"/>
              </a:srgbClr>
            </a:solidFill>
            <a:ln w="1270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8" tIns="60944" rIns="121888" bIns="6094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>
                <a:defRPr/>
              </a:pPr>
              <a:r>
                <a:rPr lang="en-US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</a:t>
              </a:r>
            </a:p>
            <a:p>
              <a:pPr defTabSz="1219170">
                <a:defRPr/>
              </a:pPr>
              <a:endParaRPr lang="en-US" altLang="zh-CN" sz="18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>
                <a:defRPr/>
              </a:pPr>
              <a:r>
                <a:rPr lang="zh-CN" altLang="en-US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感知切片标识</a:t>
              </a:r>
              <a:endParaRPr lang="en-US" altLang="zh-CN" sz="18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>
                <a:defRPr/>
              </a:pPr>
              <a:r>
                <a:rPr lang="en-US" altLang="zh-CN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S-NSSAI</a:t>
              </a:r>
            </a:p>
            <a:p>
              <a:pPr defTabSz="1219170">
                <a:defRPr/>
              </a:pPr>
              <a:endParaRPr lang="en-US" altLang="zh-CN" sz="18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65">
              <a:extLst>
                <a:ext uri="{FF2B5EF4-FFF2-40B4-BE49-F238E27FC236}">
                  <a16:creationId xmlns:a16="http://schemas.microsoft.com/office/drawing/2014/main" id="{B6BC5620-AC18-43C8-BC66-6E6B74CED2A4}"/>
                </a:ext>
              </a:extLst>
            </p:cNvPr>
            <p:cNvSpPr/>
            <p:nvPr/>
          </p:nvSpPr>
          <p:spPr bwMode="auto">
            <a:xfrm>
              <a:off x="5858477" y="1870111"/>
              <a:ext cx="1602114" cy="123633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8" tIns="0" rIns="121888" bIns="6094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>
                <a:defRPr/>
              </a:pPr>
              <a:r>
                <a:rPr lang="en-US" altLang="zh-CN" sz="1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sz="1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sz="186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9170">
                <a:defRPr/>
              </a:pPr>
              <a:endParaRPr lang="en-US" altLang="zh-CN" sz="1867" kern="0" dirty="0">
                <a:solidFill>
                  <a:srgbClr val="0053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>
                <a:defRPr/>
              </a:pPr>
              <a:endParaRPr lang="en-US" altLang="zh-CN" sz="186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>
                <a:spcBef>
                  <a:spcPts val="1600"/>
                </a:spcBef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切片标识映射</a:t>
              </a:r>
              <a:endPara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65">
              <a:extLst>
                <a:ext uri="{FF2B5EF4-FFF2-40B4-BE49-F238E27FC236}">
                  <a16:creationId xmlns:a16="http://schemas.microsoft.com/office/drawing/2014/main" id="{081A8B41-FBF7-4B97-8AC3-26C73519919A}"/>
                </a:ext>
              </a:extLst>
            </p:cNvPr>
            <p:cNvSpPr/>
            <p:nvPr/>
          </p:nvSpPr>
          <p:spPr bwMode="auto">
            <a:xfrm>
              <a:off x="7548056" y="1870111"/>
              <a:ext cx="1612021" cy="1236333"/>
            </a:xfrm>
            <a:prstGeom prst="rect">
              <a:avLst/>
            </a:prstGeom>
            <a:solidFill>
              <a:srgbClr val="60B5CC">
                <a:lumMod val="20000"/>
                <a:lumOff val="80000"/>
              </a:srgbClr>
            </a:solidFill>
            <a:ln w="1270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8" tIns="60944" rIns="121888" bIns="6094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>
                <a:defRPr/>
              </a:pPr>
              <a:r>
                <a:rPr lang="en-US" altLang="zh-CN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pPr defTabSz="1219170">
                <a:defRPr/>
              </a:pPr>
              <a:endParaRPr lang="en-US" altLang="zh-CN" sz="18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>
                <a:defRPr/>
              </a:pPr>
              <a:r>
                <a:rPr lang="zh-CN" altLang="en-US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感知切片标识</a:t>
              </a:r>
              <a:endParaRPr lang="en-US" altLang="zh-CN" sz="18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>
                <a:defRPr/>
              </a:pPr>
              <a:r>
                <a:rPr lang="en-US" altLang="zh-CN" sz="18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S-NSSAI</a:t>
              </a:r>
            </a:p>
            <a:p>
              <a:pPr defTabSz="1219170">
                <a:defRPr/>
              </a:pPr>
              <a:endParaRPr lang="en-US" altLang="zh-CN" sz="1867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B0C239D-DFA6-4102-963B-B949AE11B2B6}"/>
                </a:ext>
              </a:extLst>
            </p:cNvPr>
            <p:cNvSpPr txBox="1"/>
            <p:nvPr/>
          </p:nvSpPr>
          <p:spPr>
            <a:xfrm>
              <a:off x="1283490" y="2901449"/>
              <a:ext cx="1273382" cy="282134"/>
            </a:xfrm>
            <a:prstGeom prst="rect">
              <a:avLst/>
            </a:prstGeom>
            <a:noFill/>
            <a:ln w="19050">
              <a:solidFill>
                <a:srgbClr val="0053A6">
                  <a:alpha val="40000"/>
                </a:srgb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spcBef>
                  <a:spcPts val="800"/>
                </a:spcBef>
                <a:buClr>
                  <a:prstClr val="white">
                    <a:lumMod val="50000"/>
                  </a:prstClr>
                </a:buClr>
                <a:buSzPct val="80000"/>
                <a:defRPr/>
              </a:pPr>
              <a:r>
                <a:rPr lang="zh-CN" altLang="en-US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切片</a:t>
              </a:r>
              <a:r>
                <a:rPr lang="en-US" altLang="zh-CN" sz="1600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3 APP</a:t>
              </a:r>
              <a:endParaRPr lang="zh-CN" altLang="en-US" sz="1600" kern="0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352E6C5-89B4-479D-9404-366F2054A251}"/>
                </a:ext>
              </a:extLst>
            </p:cNvPr>
            <p:cNvGrpSpPr/>
            <p:nvPr/>
          </p:nvGrpSpPr>
          <p:grpSpPr>
            <a:xfrm>
              <a:off x="2279576" y="2879358"/>
              <a:ext cx="7920879" cy="265089"/>
              <a:chOff x="4223792" y="2910989"/>
              <a:chExt cx="6336704" cy="265089"/>
            </a:xfrm>
          </p:grpSpPr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id="{3ACA8592-133A-4CD4-9FBC-E29767FD4D20}"/>
                  </a:ext>
                </a:extLst>
              </p:cNvPr>
              <p:cNvSpPr/>
              <p:nvPr/>
            </p:nvSpPr>
            <p:spPr bwMode="auto">
              <a:xfrm>
                <a:off x="4223792" y="2948706"/>
                <a:ext cx="6336704" cy="159937"/>
              </a:xfrm>
              <a:prstGeom prst="parallelogram">
                <a:avLst>
                  <a:gd name="adj" fmla="val 248074"/>
                </a:avLst>
              </a:prstGeom>
              <a:solidFill>
                <a:srgbClr val="D4D4D6">
                  <a:lumMod val="20000"/>
                  <a:lumOff val="80000"/>
                  <a:alpha val="40000"/>
                </a:srgbClr>
              </a:solidFill>
              <a:ln w="6350" cap="flat" cmpd="sng" algn="ctr">
                <a:solidFill>
                  <a:srgbClr val="E66C7D"/>
                </a:solidFill>
                <a:prstDash val="dash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121920" tIns="0" rIns="12192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>
                  <a:buClr>
                    <a:srgbClr val="CC9900"/>
                  </a:buClr>
                  <a:defRPr/>
                </a:pPr>
                <a:r>
                  <a:rPr lang="en-US" altLang="zh-CN" sz="1067" kern="0" dirty="0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S-NSSAI-3</a:t>
                </a:r>
                <a:endParaRPr lang="zh-CN" altLang="en-US" sz="1067" kern="0" dirty="0">
                  <a:solidFill>
                    <a:schemeClr val="bg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34D278E-4500-46DB-B04F-D9F4DAEEC8C5}"/>
                  </a:ext>
                </a:extLst>
              </p:cNvPr>
              <p:cNvSpPr txBox="1"/>
              <p:nvPr/>
            </p:nvSpPr>
            <p:spPr>
              <a:xfrm>
                <a:off x="4332774" y="2910989"/>
                <a:ext cx="1084007" cy="26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spcBef>
                    <a:spcPts val="800"/>
                  </a:spcBef>
                  <a:buClr>
                    <a:prstClr val="white">
                      <a:lumMod val="50000"/>
                    </a:prstClr>
                  </a:buClr>
                  <a:buSzPct val="80000"/>
                  <a:defRPr/>
                </a:pPr>
                <a:r>
                  <a:rPr lang="zh-CN" altLang="en-US" sz="1467" kern="0" dirty="0">
                    <a:solidFill>
                      <a:srgbClr val="6B6A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切片标识</a:t>
                </a:r>
                <a:r>
                  <a:rPr lang="en-US" altLang="zh-CN" sz="1467" kern="0" dirty="0">
                    <a:solidFill>
                      <a:srgbClr val="6B6A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3</a:t>
                </a:r>
                <a:endParaRPr lang="zh-CN" altLang="en-US" sz="14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3F83FF-E4F7-43BE-A178-E37A6EFF43B2}"/>
                </a:ext>
              </a:extLst>
            </p:cNvPr>
            <p:cNvGrpSpPr/>
            <p:nvPr/>
          </p:nvGrpSpPr>
          <p:grpSpPr>
            <a:xfrm>
              <a:off x="2279576" y="2058607"/>
              <a:ext cx="7920879" cy="265088"/>
              <a:chOff x="4079776" y="2148526"/>
              <a:chExt cx="6624736" cy="265088"/>
            </a:xfrm>
          </p:grpSpPr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534B1F94-00BD-4526-B744-862BD0D041C9}"/>
                  </a:ext>
                </a:extLst>
              </p:cNvPr>
              <p:cNvSpPr/>
              <p:nvPr/>
            </p:nvSpPr>
            <p:spPr bwMode="auto">
              <a:xfrm>
                <a:off x="4079776" y="2173041"/>
                <a:ext cx="6624736" cy="175327"/>
              </a:xfrm>
              <a:prstGeom prst="parallelogram">
                <a:avLst>
                  <a:gd name="adj" fmla="val 248074"/>
                </a:avLst>
              </a:prstGeom>
              <a:solidFill>
                <a:srgbClr val="D4D4D6">
                  <a:lumMod val="20000"/>
                  <a:lumOff val="80000"/>
                  <a:alpha val="20000"/>
                </a:srgbClr>
              </a:solidFill>
              <a:ln w="6350" cap="flat" cmpd="sng" algn="ctr">
                <a:solidFill>
                  <a:srgbClr val="FFC000"/>
                </a:solidFill>
                <a:prstDash val="dash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121920" tIns="0" rIns="12192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>
                  <a:buClr>
                    <a:srgbClr val="CC9900"/>
                  </a:buClr>
                  <a:defRPr/>
                </a:pPr>
                <a:r>
                  <a:rPr lang="en-US" altLang="zh-CN" sz="1067" kern="0" dirty="0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S-NSSAI-1</a:t>
                </a:r>
                <a:endParaRPr lang="zh-CN" altLang="en-US" sz="1067" kern="0" dirty="0">
                  <a:solidFill>
                    <a:schemeClr val="bg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5" name="文本框 24">
                <a:hlinkClick r:id="" action="ppaction://noaction"/>
                <a:extLst>
                  <a:ext uri="{FF2B5EF4-FFF2-40B4-BE49-F238E27FC236}">
                    <a16:creationId xmlns:a16="http://schemas.microsoft.com/office/drawing/2014/main" id="{EC311FE5-3841-43AF-BBDD-8C99C30AB363}"/>
                  </a:ext>
                </a:extLst>
              </p:cNvPr>
              <p:cNvSpPr txBox="1"/>
              <p:nvPr/>
            </p:nvSpPr>
            <p:spPr>
              <a:xfrm>
                <a:off x="4368912" y="2148526"/>
                <a:ext cx="886615" cy="26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spcBef>
                    <a:spcPts val="800"/>
                  </a:spcBef>
                  <a:buClr>
                    <a:prstClr val="white">
                      <a:lumMod val="50000"/>
                    </a:prstClr>
                  </a:buClr>
                  <a:buSzPct val="80000"/>
                  <a:defRPr/>
                </a:pPr>
                <a:r>
                  <a:rPr lang="zh-CN" altLang="en-US" sz="1467" kern="0" dirty="0">
                    <a:solidFill>
                      <a:srgbClr val="6B6A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切片标识</a:t>
                </a:r>
                <a:r>
                  <a:rPr lang="en-US" altLang="zh-CN" sz="1467" kern="0" dirty="0">
                    <a:solidFill>
                      <a:srgbClr val="6B6A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1</a:t>
                </a:r>
                <a:endParaRPr lang="zh-CN" altLang="en-US" sz="14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33DFF4D-965C-4053-9CCE-10D5B76297EB}"/>
                </a:ext>
              </a:extLst>
            </p:cNvPr>
            <p:cNvGrpSpPr/>
            <p:nvPr/>
          </p:nvGrpSpPr>
          <p:grpSpPr>
            <a:xfrm>
              <a:off x="2279576" y="2438305"/>
              <a:ext cx="7920879" cy="265088"/>
              <a:chOff x="4079776" y="2116205"/>
              <a:chExt cx="6624736" cy="265088"/>
            </a:xfrm>
          </p:grpSpPr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26695BBD-41FA-43C7-862F-10337281A9C7}"/>
                  </a:ext>
                </a:extLst>
              </p:cNvPr>
              <p:cNvSpPr/>
              <p:nvPr/>
            </p:nvSpPr>
            <p:spPr bwMode="auto">
              <a:xfrm>
                <a:off x="4079776" y="2173041"/>
                <a:ext cx="6624736" cy="175327"/>
              </a:xfrm>
              <a:prstGeom prst="parallelogram">
                <a:avLst>
                  <a:gd name="adj" fmla="val 248074"/>
                </a:avLst>
              </a:prstGeom>
              <a:solidFill>
                <a:srgbClr val="D4D4D6">
                  <a:lumMod val="20000"/>
                  <a:lumOff val="80000"/>
                  <a:alpha val="40000"/>
                </a:srgbClr>
              </a:solidFill>
              <a:ln w="6350" cap="flat" cmpd="sng" algn="ctr">
                <a:solidFill>
                  <a:srgbClr val="6BB76D"/>
                </a:solidFill>
                <a:prstDash val="dash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121920" tIns="0" rIns="12192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>
                  <a:buClr>
                    <a:srgbClr val="CC9900"/>
                  </a:buClr>
                  <a:defRPr/>
                </a:pPr>
                <a:r>
                  <a:rPr lang="en-US" altLang="zh-CN" sz="1067" kern="0" dirty="0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S-NSSAI-2</a:t>
                </a:r>
                <a:endParaRPr lang="zh-CN" altLang="en-US" sz="1067" kern="0" dirty="0">
                  <a:solidFill>
                    <a:schemeClr val="bg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3" name="文本框 22">
                <a:hlinkClick r:id="" action="ppaction://noaction"/>
                <a:extLst>
                  <a:ext uri="{FF2B5EF4-FFF2-40B4-BE49-F238E27FC236}">
                    <a16:creationId xmlns:a16="http://schemas.microsoft.com/office/drawing/2014/main" id="{EA444965-33B3-40B3-B917-7BEA669351E4}"/>
                  </a:ext>
                </a:extLst>
              </p:cNvPr>
              <p:cNvSpPr txBox="1"/>
              <p:nvPr/>
            </p:nvSpPr>
            <p:spPr>
              <a:xfrm>
                <a:off x="4368912" y="2116205"/>
                <a:ext cx="886615" cy="265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1219170">
                  <a:spcBef>
                    <a:spcPts val="800"/>
                  </a:spcBef>
                  <a:buClr>
                    <a:prstClr val="white">
                      <a:lumMod val="50000"/>
                    </a:prstClr>
                  </a:buClr>
                  <a:buSzPct val="80000"/>
                  <a:defRPr/>
                </a:pPr>
                <a:r>
                  <a:rPr lang="zh-CN" altLang="en-US" sz="1467" kern="0" dirty="0">
                    <a:solidFill>
                      <a:srgbClr val="6B6A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切片标识</a:t>
                </a:r>
                <a:r>
                  <a:rPr lang="en-US" altLang="zh-CN" sz="1467" kern="0" dirty="0">
                    <a:solidFill>
                      <a:srgbClr val="6B6A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2</a:t>
                </a:r>
                <a:endParaRPr lang="zh-CN" altLang="en-US" sz="1467" kern="0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4816CDA-6CDC-43F6-8815-2E0D6D851FA7}"/>
                </a:ext>
              </a:extLst>
            </p:cNvPr>
            <p:cNvSpPr txBox="1"/>
            <p:nvPr/>
          </p:nvSpPr>
          <p:spPr>
            <a:xfrm>
              <a:off x="9938650" y="2064286"/>
              <a:ext cx="1413935" cy="282134"/>
            </a:xfrm>
            <a:prstGeom prst="rect">
              <a:avLst/>
            </a:prstGeom>
            <a:noFill/>
            <a:ln w="19050">
              <a:solidFill>
                <a:srgbClr val="0053A6">
                  <a:alpha val="40000"/>
                </a:srgbClr>
              </a:solidFill>
            </a:ln>
          </p:spPr>
          <p:txBody>
            <a:bodyPr wrap="square" lIns="48000" rIns="48000" rtlCol="0" anchor="ctr">
              <a:spAutoFit/>
            </a:bodyPr>
            <a:lstStyle/>
            <a:p>
              <a:pPr algn="ctr" defTabSz="1219170">
                <a:spcBef>
                  <a:spcPts val="800"/>
                </a:spcBef>
                <a:buClr>
                  <a:prstClr val="white">
                    <a:lumMod val="50000"/>
                  </a:prstClr>
                </a:buClr>
                <a:buSzPct val="80000"/>
                <a:defRPr/>
              </a:pPr>
              <a:r>
                <a:rPr lang="en-US" altLang="zh-CN" sz="1600" spc="87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APP </a:t>
              </a:r>
              <a:r>
                <a:rPr lang="zh-CN" altLang="en-US" sz="1600" spc="87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服务器</a:t>
              </a:r>
              <a:endPara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F6290F0-60E1-4937-8E9E-0FBE2365097E}"/>
                </a:ext>
              </a:extLst>
            </p:cNvPr>
            <p:cNvSpPr txBox="1"/>
            <p:nvPr/>
          </p:nvSpPr>
          <p:spPr>
            <a:xfrm>
              <a:off x="9938650" y="2444488"/>
              <a:ext cx="1413935" cy="282134"/>
            </a:xfrm>
            <a:prstGeom prst="rect">
              <a:avLst/>
            </a:prstGeom>
            <a:noFill/>
            <a:ln w="19050">
              <a:solidFill>
                <a:srgbClr val="0053A6">
                  <a:alpha val="40000"/>
                </a:srgbClr>
              </a:solidFill>
            </a:ln>
          </p:spPr>
          <p:txBody>
            <a:bodyPr wrap="square" lIns="48000" rIns="48000" rtlCol="0" anchor="ctr">
              <a:spAutoFit/>
            </a:bodyPr>
            <a:lstStyle/>
            <a:p>
              <a:pPr algn="ctr" defTabSz="1219170">
                <a:spcBef>
                  <a:spcPts val="800"/>
                </a:spcBef>
                <a:buClr>
                  <a:prstClr val="white">
                    <a:lumMod val="50000"/>
                  </a:prstClr>
                </a:buClr>
                <a:buSzPct val="80000"/>
                <a:defRPr/>
              </a:pPr>
              <a:r>
                <a:rPr lang="en-US" altLang="zh-CN" sz="1600" spc="87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APP </a:t>
              </a:r>
              <a:r>
                <a:rPr lang="zh-CN" altLang="en-US" sz="1600" spc="87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服务器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61C303-11C7-4113-B638-3F61C4779E89}"/>
                </a:ext>
              </a:extLst>
            </p:cNvPr>
            <p:cNvSpPr txBox="1"/>
            <p:nvPr/>
          </p:nvSpPr>
          <p:spPr>
            <a:xfrm>
              <a:off x="9927913" y="2841627"/>
              <a:ext cx="1413935" cy="282134"/>
            </a:xfrm>
            <a:prstGeom prst="rect">
              <a:avLst/>
            </a:prstGeom>
            <a:noFill/>
            <a:ln w="19050">
              <a:solidFill>
                <a:srgbClr val="0053A6">
                  <a:alpha val="40000"/>
                </a:srgbClr>
              </a:solidFill>
            </a:ln>
          </p:spPr>
          <p:txBody>
            <a:bodyPr wrap="square" lIns="48000" rIns="48000" rtlCol="0" anchor="ctr">
              <a:spAutoFit/>
            </a:bodyPr>
            <a:lstStyle/>
            <a:p>
              <a:pPr algn="ctr">
                <a:spcBef>
                  <a:spcPts val="800"/>
                </a:spcBef>
                <a:buClr>
                  <a:prstClr val="white">
                    <a:lumMod val="50000"/>
                  </a:prstClr>
                </a:buClr>
                <a:buSzPct val="80000"/>
                <a:defRPr/>
              </a:pPr>
              <a:r>
                <a:rPr lang="en-US" altLang="zh-CN" sz="1600" spc="87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APP </a:t>
              </a:r>
              <a:r>
                <a:rPr lang="zh-CN" altLang="en-US" sz="1600" spc="87" dirty="0">
                  <a:solidFill>
                    <a:srgbClr val="6B6A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服务器</a:t>
              </a:r>
            </a:p>
          </p:txBody>
        </p:sp>
      </p:grpSp>
      <p:cxnSp>
        <p:nvCxnSpPr>
          <p:cNvPr id="28" name="肘形连接符 4">
            <a:extLst>
              <a:ext uri="{FF2B5EF4-FFF2-40B4-BE49-F238E27FC236}">
                <a16:creationId xmlns:a16="http://schemas.microsoft.com/office/drawing/2014/main" id="{4090BD28-F3C1-4866-BA7D-4FE8C2F65EDA}"/>
              </a:ext>
            </a:extLst>
          </p:cNvPr>
          <p:cNvCxnSpPr>
            <a:endCxn id="9" idx="0"/>
          </p:cNvCxnSpPr>
          <p:nvPr/>
        </p:nvCxnSpPr>
        <p:spPr bwMode="auto">
          <a:xfrm rot="10800000">
            <a:off x="1458005" y="3148110"/>
            <a:ext cx="7152036" cy="89878"/>
          </a:xfrm>
          <a:prstGeom prst="bentConnector4">
            <a:avLst>
              <a:gd name="adj1" fmla="val 45297"/>
              <a:gd name="adj2" fmla="val 354345"/>
            </a:avLst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BCA0F9B-1B43-42EE-8457-2869B8B4D195}"/>
              </a:ext>
            </a:extLst>
          </p:cNvPr>
          <p:cNvSpPr/>
          <p:nvPr/>
        </p:nvSpPr>
        <p:spPr>
          <a:xfrm>
            <a:off x="3436905" y="2286391"/>
            <a:ext cx="6261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核心网把</a:t>
            </a:r>
            <a:r>
              <a:rPr lang="en-US" altLang="zh-CN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UE </a:t>
            </a:r>
            <a:r>
              <a:rPr lang="zh-CN" altLang="en-US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路由选择策略发给</a:t>
            </a:r>
            <a:r>
              <a:rPr lang="en-US" altLang="zh-CN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UE(5G</a:t>
            </a:r>
            <a:r>
              <a:rPr lang="zh-CN" altLang="en-US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模组支持</a:t>
            </a:r>
            <a:r>
              <a:rPr lang="en-US" altLang="zh-CN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URSP</a:t>
            </a:r>
            <a:r>
              <a:rPr lang="zh-CN" altLang="en-US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en-US" altLang="zh-CN" sz="1600" b="1" spc="87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1600" b="1" spc="87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1B5A7C-795C-4CDD-8B17-A010949A42D4}"/>
              </a:ext>
            </a:extLst>
          </p:cNvPr>
          <p:cNvSpPr/>
          <p:nvPr/>
        </p:nvSpPr>
        <p:spPr>
          <a:xfrm>
            <a:off x="1223738" y="5470139"/>
            <a:ext cx="10177131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鼎桥</a:t>
            </a:r>
            <a:r>
              <a: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模组支持切片，最大可支持</a:t>
            </a:r>
            <a:r>
              <a: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路切片并发，可对不同业务提供差异化的网络服务；</a:t>
            </a:r>
            <a:r>
              <a:rPr lang="zh-CN" altLang="en-US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满足虚拟现实（</a:t>
            </a:r>
            <a:r>
              <a: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VR</a:t>
            </a:r>
            <a:r>
              <a:rPr lang="zh-CN" altLang="en-US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），智能电网，工业控制等的需求。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EBBF21B-7747-4FE3-B814-04C42FCCDA9F}"/>
              </a:ext>
            </a:extLst>
          </p:cNvPr>
          <p:cNvSpPr/>
          <p:nvPr/>
        </p:nvSpPr>
        <p:spPr>
          <a:xfrm>
            <a:off x="727346" y="1187599"/>
            <a:ext cx="10550048" cy="859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en-US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使能垂直行业，需要面对各种各样的网络</a:t>
            </a:r>
            <a:r>
              <a: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SLA</a:t>
            </a:r>
            <a:r>
              <a:rPr lang="zh-CN" altLang="en-US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需求（如带宽、时延</a:t>
            </a:r>
            <a:r>
              <a:rPr lang="en-US" altLang="zh-CN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600" spc="87" dirty="0">
                <a:solidFill>
                  <a:srgbClr val="6B6A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安全等），网络切片使得运营商能够在一个物理网络之上构建多个端到端、虚拟的、隔离的、按需定制的专用逻辑网络，实现一网多用；</a:t>
            </a:r>
          </a:p>
        </p:txBody>
      </p:sp>
    </p:spTree>
    <p:extLst>
      <p:ext uri="{BB962C8B-B14F-4D97-AF65-F5344CB8AC3E}">
        <p14:creationId xmlns:p14="http://schemas.microsoft.com/office/powerpoint/2010/main" val="105734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3" name="图片 2" descr="物联网产品高层主打胶片 PPT - 3-5章-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972185"/>
            <a:ext cx="10927080" cy="2319020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677298" y="2185147"/>
            <a:ext cx="1530096" cy="930454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526540" y="2185147"/>
            <a:ext cx="1530096" cy="930454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9923507" y="2185147"/>
            <a:ext cx="1530096" cy="930454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074266" y="2185147"/>
            <a:ext cx="1530096" cy="930454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6225024" y="2185147"/>
            <a:ext cx="1530096" cy="930454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4375782" y="2185147"/>
            <a:ext cx="1530096" cy="930454"/>
          </a:xfrm>
          <a:prstGeom prst="rect">
            <a:avLst/>
          </a:prstGeom>
          <a:solidFill>
            <a:srgbClr val="F1F2F5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0323" y="1904111"/>
            <a:ext cx="841248" cy="2377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15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专业团队</a:t>
            </a:r>
          </a:p>
        </p:txBody>
      </p:sp>
      <p:sp>
        <p:nvSpPr>
          <p:cNvPr id="12" name="矩形 11"/>
          <p:cNvSpPr/>
          <p:nvPr/>
        </p:nvSpPr>
        <p:spPr>
          <a:xfrm>
            <a:off x="2922651" y="1904111"/>
            <a:ext cx="847344" cy="2377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15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全国覆盖</a:t>
            </a:r>
          </a:p>
        </p:txBody>
      </p:sp>
      <p:sp>
        <p:nvSpPr>
          <p:cNvPr id="13" name="矩形 12"/>
          <p:cNvSpPr/>
          <p:nvPr/>
        </p:nvSpPr>
        <p:spPr>
          <a:xfrm>
            <a:off x="4788027" y="1905635"/>
            <a:ext cx="847344" cy="23469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15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二开资料</a:t>
            </a:r>
          </a:p>
        </p:txBody>
      </p:sp>
      <p:sp>
        <p:nvSpPr>
          <p:cNvPr id="14" name="矩形 13"/>
          <p:cNvSpPr/>
          <p:nvPr/>
        </p:nvSpPr>
        <p:spPr>
          <a:xfrm>
            <a:off x="671202" y="2301143"/>
            <a:ext cx="1542288" cy="6766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1895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专业的</a:t>
            </a:r>
            <a:r>
              <a:rPr lang="en-US" sz="1100" dirty="0">
                <a:latin typeface="微软雅黑" panose="020B0503020204020204" pitchFamily="34" charset="-122"/>
              </a:rPr>
              <a:t>FAE</a:t>
            </a: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服务团队 </a:t>
            </a:r>
            <a:endParaRPr lang="en-US" altLang="zh-TW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lnSpc>
                <a:spcPts val="1895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专业终端开发支持技能 多年</a:t>
            </a:r>
            <a:r>
              <a:rPr lang="en-US" sz="1100" dirty="0">
                <a:latin typeface="微软雅黑" panose="020B0503020204020204" pitchFamily="34" charset="-122"/>
              </a:rPr>
              <a:t>FAE</a:t>
            </a: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服务经验</a:t>
            </a:r>
          </a:p>
        </p:txBody>
      </p:sp>
      <p:sp>
        <p:nvSpPr>
          <p:cNvPr id="15" name="矩形 14"/>
          <p:cNvSpPr/>
          <p:nvPr/>
        </p:nvSpPr>
        <p:spPr>
          <a:xfrm>
            <a:off x="2949513" y="2284790"/>
            <a:ext cx="847343" cy="72542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>
              <a:lnSpc>
                <a:spcPts val="1895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华北、东北 华东、华中 华南、西南</a:t>
            </a:r>
          </a:p>
        </p:txBody>
      </p:sp>
      <p:sp>
        <p:nvSpPr>
          <p:cNvPr id="16" name="矩形 15"/>
          <p:cNvSpPr/>
          <p:nvPr/>
        </p:nvSpPr>
        <p:spPr>
          <a:xfrm>
            <a:off x="4390946" y="2289362"/>
            <a:ext cx="1530096" cy="67970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1920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完备的软硬件二开资料</a:t>
            </a:r>
          </a:p>
          <a:p>
            <a:pPr indent="0" algn="ctr">
              <a:lnSpc>
                <a:spcPts val="1920"/>
              </a:lnSpc>
            </a:pPr>
            <a:r>
              <a:rPr lang="en-US" sz="1100" dirty="0">
                <a:latin typeface="微软雅黑" panose="020B0503020204020204" pitchFamily="34" charset="-122"/>
              </a:rPr>
              <a:t>FAQ</a:t>
            </a: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sz="1100" dirty="0">
                <a:latin typeface="微软雅黑" panose="020B0503020204020204" pitchFamily="34" charset="-122"/>
              </a:rPr>
              <a:t>Checklist </a:t>
            </a:r>
          </a:p>
          <a:p>
            <a:pPr indent="0" algn="ctr">
              <a:lnSpc>
                <a:spcPts val="1920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全套</a:t>
            </a:r>
            <a:r>
              <a:rPr lang="en-US" sz="1100" dirty="0">
                <a:latin typeface="微软雅黑" panose="020B0503020204020204" pitchFamily="34" charset="-122"/>
              </a:rPr>
              <a:t>SDK</a:t>
            </a: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工具、开发板</a:t>
            </a:r>
          </a:p>
        </p:txBody>
      </p:sp>
      <p:sp>
        <p:nvSpPr>
          <p:cNvPr id="17" name="矩形 16"/>
          <p:cNvSpPr/>
          <p:nvPr/>
        </p:nvSpPr>
        <p:spPr>
          <a:xfrm>
            <a:off x="6625971" y="1902587"/>
            <a:ext cx="847344" cy="24079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15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赋能培训</a:t>
            </a:r>
          </a:p>
        </p:txBody>
      </p:sp>
      <p:sp>
        <p:nvSpPr>
          <p:cNvPr id="18" name="矩形 17"/>
          <p:cNvSpPr/>
          <p:nvPr/>
        </p:nvSpPr>
        <p:spPr>
          <a:xfrm>
            <a:off x="8402293" y="1904111"/>
            <a:ext cx="844296" cy="2377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15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19" name="矩形 18"/>
          <p:cNvSpPr/>
          <p:nvPr/>
        </p:nvSpPr>
        <p:spPr>
          <a:xfrm>
            <a:off x="10234052" y="1904111"/>
            <a:ext cx="1051560" cy="2377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15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开放实验室</a:t>
            </a:r>
          </a:p>
        </p:txBody>
      </p:sp>
      <p:sp>
        <p:nvSpPr>
          <p:cNvPr id="20" name="矩形 19"/>
          <p:cNvSpPr/>
          <p:nvPr/>
        </p:nvSpPr>
        <p:spPr>
          <a:xfrm>
            <a:off x="6341762" y="2333558"/>
            <a:ext cx="1313688" cy="6766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140"/>
              </a:spcAft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线上+线下</a:t>
            </a: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140"/>
              </a:spcAft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&gt;12次线上培训/年</a:t>
            </a:r>
          </a:p>
          <a:p>
            <a:pPr indent="0" algn="ctr">
              <a:lnSpc>
                <a:spcPct val="120000"/>
              </a:lnSpc>
              <a:spcBef>
                <a:spcPts val="0"/>
              </a:spcBef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&gt;20次线下培训/年</a:t>
            </a:r>
          </a:p>
        </p:txBody>
      </p:sp>
      <p:sp>
        <p:nvSpPr>
          <p:cNvPr id="21" name="矩形 20"/>
          <p:cNvSpPr/>
          <p:nvPr/>
        </p:nvSpPr>
        <p:spPr>
          <a:xfrm>
            <a:off x="8210316" y="2293934"/>
            <a:ext cx="1222248" cy="67056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1895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三级服务支持 </a:t>
            </a:r>
            <a:endParaRPr lang="en-US" altLang="zh-TW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lnSpc>
                <a:spcPts val="1895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重点客户同步支撑</a:t>
            </a:r>
          </a:p>
          <a:p>
            <a:pPr indent="0" algn="ctr">
              <a:lnSpc>
                <a:spcPts val="1895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问题响应</a:t>
            </a:r>
            <a:r>
              <a:rPr lang="en-US" sz="1100" dirty="0">
                <a:latin typeface="微软雅黑" panose="020B0503020204020204" pitchFamily="34" charset="-122"/>
              </a:rPr>
              <a:t>&lt;12h</a:t>
            </a:r>
          </a:p>
        </p:txBody>
      </p:sp>
      <p:sp>
        <p:nvSpPr>
          <p:cNvPr id="22" name="矩形 21"/>
          <p:cNvSpPr/>
          <p:nvPr/>
        </p:nvSpPr>
        <p:spPr>
          <a:xfrm>
            <a:off x="10236401" y="2284790"/>
            <a:ext cx="941832" cy="67056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1910"/>
              </a:lnSpc>
            </a:pPr>
            <a:r>
              <a:rPr lang="zh-TW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整机功能调测 射频性能调优 产品认证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41506" y="3364719"/>
            <a:ext cx="5093865" cy="295389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820781" y="3471903"/>
            <a:ext cx="3603201" cy="272526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9725849" y="3471903"/>
            <a:ext cx="1680474" cy="62557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791268" y="4205587"/>
            <a:ext cx="1549635" cy="5724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702031" y="4817391"/>
            <a:ext cx="1737717" cy="64193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9762647" y="5557891"/>
            <a:ext cx="1606877" cy="629667"/>
          </a:xfrm>
          <a:prstGeom prst="rect">
            <a:avLst/>
          </a:prstGeom>
        </p:spPr>
      </p:pic>
      <p:sp>
        <p:nvSpPr>
          <p:cNvPr id="77" name="文本占位符 3"/>
          <p:cNvSpPr txBox="1"/>
          <p:nvPr/>
        </p:nvSpPr>
        <p:spPr>
          <a:xfrm>
            <a:off x="621867" y="447993"/>
            <a:ext cx="59858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indent="0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完善的模组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支持体系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170030" y="1158878"/>
            <a:ext cx="621833" cy="799606"/>
            <a:chOff x="7849871" y="2324358"/>
            <a:chExt cx="621833" cy="799606"/>
          </a:xfrm>
        </p:grpSpPr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3853" y="2943342"/>
              <a:ext cx="33867" cy="180622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1" y="2324358"/>
              <a:ext cx="621833" cy="624119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3016021" y="1158878"/>
            <a:ext cx="621833" cy="799606"/>
            <a:chOff x="7849871" y="2324358"/>
            <a:chExt cx="621833" cy="799606"/>
          </a:xfrm>
        </p:grpSpPr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3853" y="2943342"/>
              <a:ext cx="33867" cy="180622"/>
            </a:xfrm>
            <a:prstGeom prst="rect">
              <a:avLst/>
            </a:prstGeom>
          </p:spPr>
        </p:pic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1" y="2324358"/>
              <a:ext cx="621833" cy="624119"/>
            </a:xfrm>
            <a:prstGeom prst="rect">
              <a:avLst/>
            </a:prstGeom>
          </p:spPr>
        </p:pic>
      </p:grpSp>
      <p:grpSp>
        <p:nvGrpSpPr>
          <p:cNvPr id="91" name="组合 90"/>
          <p:cNvGrpSpPr/>
          <p:nvPr/>
        </p:nvGrpSpPr>
        <p:grpSpPr>
          <a:xfrm>
            <a:off x="4862012" y="1158878"/>
            <a:ext cx="621833" cy="799606"/>
            <a:chOff x="7849871" y="2324358"/>
            <a:chExt cx="621833" cy="799606"/>
          </a:xfrm>
        </p:grpSpPr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3853" y="2943342"/>
              <a:ext cx="33867" cy="180622"/>
            </a:xfrm>
            <a:prstGeom prst="rect">
              <a:avLst/>
            </a:prstGeom>
          </p:spPr>
        </p:pic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1" y="2324358"/>
              <a:ext cx="621833" cy="624119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/>
        </p:nvGrpSpPr>
        <p:grpSpPr>
          <a:xfrm>
            <a:off x="6708003" y="1158878"/>
            <a:ext cx="621833" cy="799606"/>
            <a:chOff x="7849871" y="2324358"/>
            <a:chExt cx="621833" cy="799606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3853" y="2943342"/>
              <a:ext cx="33867" cy="180622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1" y="2324358"/>
              <a:ext cx="621833" cy="624119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8515145" y="1158878"/>
            <a:ext cx="621833" cy="799606"/>
            <a:chOff x="7849871" y="2324358"/>
            <a:chExt cx="621833" cy="799606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3853" y="2943342"/>
              <a:ext cx="33867" cy="180622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1" y="2324358"/>
              <a:ext cx="621833" cy="624119"/>
            </a:xfrm>
            <a:prstGeom prst="rect">
              <a:avLst/>
            </a:prstGeom>
          </p:spPr>
        </p:pic>
      </p:grpSp>
      <p:grpSp>
        <p:nvGrpSpPr>
          <p:cNvPr id="100" name="组合 99"/>
          <p:cNvGrpSpPr/>
          <p:nvPr/>
        </p:nvGrpSpPr>
        <p:grpSpPr>
          <a:xfrm>
            <a:off x="10380945" y="1158878"/>
            <a:ext cx="621833" cy="799606"/>
            <a:chOff x="7849871" y="2324358"/>
            <a:chExt cx="621833" cy="799606"/>
          </a:xfrm>
        </p:grpSpPr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3853" y="2943342"/>
              <a:ext cx="33867" cy="180622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1" y="2324358"/>
              <a:ext cx="621833" cy="624119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/>
        </p:nvGrpSpPr>
        <p:grpSpPr>
          <a:xfrm>
            <a:off x="1283696" y="1273656"/>
            <a:ext cx="392898" cy="349092"/>
            <a:chOff x="1194886" y="-1052184"/>
            <a:chExt cx="455611" cy="404812"/>
          </a:xfrm>
        </p:grpSpPr>
        <p:sp>
          <p:nvSpPr>
            <p:cNvPr id="36" name="Freeform 5"/>
            <p:cNvSpPr/>
            <p:nvPr/>
          </p:nvSpPr>
          <p:spPr bwMode="auto">
            <a:xfrm>
              <a:off x="1194886" y="-871209"/>
              <a:ext cx="127000" cy="101600"/>
            </a:xfrm>
            <a:custGeom>
              <a:avLst/>
              <a:gdLst>
                <a:gd name="T0" fmla="*/ 19 w 64"/>
                <a:gd name="T1" fmla="*/ 18 h 50"/>
                <a:gd name="T2" fmla="*/ 43 w 64"/>
                <a:gd name="T3" fmla="*/ 7 h 50"/>
                <a:gd name="T4" fmla="*/ 61 w 64"/>
                <a:gd name="T5" fmla="*/ 11 h 50"/>
                <a:gd name="T6" fmla="*/ 64 w 64"/>
                <a:gd name="T7" fmla="*/ 7 h 50"/>
                <a:gd name="T8" fmla="*/ 61 w 64"/>
                <a:gd name="T9" fmla="*/ 4 h 50"/>
                <a:gd name="T10" fmla="*/ 45 w 64"/>
                <a:gd name="T11" fmla="*/ 0 h 50"/>
                <a:gd name="T12" fmla="*/ 42 w 64"/>
                <a:gd name="T13" fmla="*/ 0 h 50"/>
                <a:gd name="T14" fmla="*/ 17 w 64"/>
                <a:gd name="T15" fmla="*/ 11 h 50"/>
                <a:gd name="T16" fmla="*/ 0 w 64"/>
                <a:gd name="T17" fmla="*/ 39 h 50"/>
                <a:gd name="T18" fmla="*/ 0 w 64"/>
                <a:gd name="T19" fmla="*/ 46 h 50"/>
                <a:gd name="T20" fmla="*/ 4 w 64"/>
                <a:gd name="T21" fmla="*/ 50 h 50"/>
                <a:gd name="T22" fmla="*/ 7 w 64"/>
                <a:gd name="T23" fmla="*/ 46 h 50"/>
                <a:gd name="T24" fmla="*/ 7 w 64"/>
                <a:gd name="T25" fmla="*/ 39 h 50"/>
                <a:gd name="T26" fmla="*/ 19 w 64"/>
                <a:gd name="T27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0">
                  <a:moveTo>
                    <a:pt x="19" y="18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6" y="9"/>
                    <a:pt x="52" y="11"/>
                    <a:pt x="61" y="11"/>
                  </a:cubicBezTo>
                  <a:cubicBezTo>
                    <a:pt x="63" y="11"/>
                    <a:pt x="64" y="9"/>
                    <a:pt x="64" y="7"/>
                  </a:cubicBezTo>
                  <a:cubicBezTo>
                    <a:pt x="64" y="5"/>
                    <a:pt x="63" y="4"/>
                    <a:pt x="61" y="4"/>
                  </a:cubicBezTo>
                  <a:cubicBezTo>
                    <a:pt x="51" y="4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" y="19"/>
                    <a:pt x="0" y="38"/>
                    <a:pt x="0" y="3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2" y="50"/>
                    <a:pt x="4" y="50"/>
                  </a:cubicBezTo>
                  <a:cubicBezTo>
                    <a:pt x="6" y="50"/>
                    <a:pt x="7" y="48"/>
                    <a:pt x="7" y="4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8" y="23"/>
                    <a:pt x="19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263148" y="-1001384"/>
              <a:ext cx="58737" cy="115887"/>
            </a:xfrm>
            <a:custGeom>
              <a:avLst/>
              <a:gdLst>
                <a:gd name="T0" fmla="*/ 1 w 30"/>
                <a:gd name="T1" fmla="*/ 34 h 57"/>
                <a:gd name="T2" fmla="*/ 14 w 30"/>
                <a:gd name="T3" fmla="*/ 56 h 57"/>
                <a:gd name="T4" fmla="*/ 16 w 30"/>
                <a:gd name="T5" fmla="*/ 57 h 57"/>
                <a:gd name="T6" fmla="*/ 19 w 30"/>
                <a:gd name="T7" fmla="*/ 55 h 57"/>
                <a:gd name="T8" fmla="*/ 18 w 30"/>
                <a:gd name="T9" fmla="*/ 50 h 57"/>
                <a:gd name="T10" fmla="*/ 8 w 30"/>
                <a:gd name="T11" fmla="*/ 33 h 57"/>
                <a:gd name="T12" fmla="*/ 8 w 30"/>
                <a:gd name="T13" fmla="*/ 31 h 57"/>
                <a:gd name="T14" fmla="*/ 9 w 30"/>
                <a:gd name="T15" fmla="*/ 16 h 57"/>
                <a:gd name="T16" fmla="*/ 19 w 30"/>
                <a:gd name="T17" fmla="*/ 8 h 57"/>
                <a:gd name="T18" fmla="*/ 27 w 30"/>
                <a:gd name="T19" fmla="*/ 7 h 57"/>
                <a:gd name="T20" fmla="*/ 30 w 30"/>
                <a:gd name="T21" fmla="*/ 4 h 57"/>
                <a:gd name="T22" fmla="*/ 27 w 30"/>
                <a:gd name="T23" fmla="*/ 0 h 57"/>
                <a:gd name="T24" fmla="*/ 17 w 30"/>
                <a:gd name="T25" fmla="*/ 2 h 57"/>
                <a:gd name="T26" fmla="*/ 3 w 30"/>
                <a:gd name="T27" fmla="*/ 13 h 57"/>
                <a:gd name="T28" fmla="*/ 1 w 30"/>
                <a:gd name="T29" fmla="*/ 32 h 57"/>
                <a:gd name="T30" fmla="*/ 1 w 30"/>
                <a:gd name="T31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57">
                  <a:moveTo>
                    <a:pt x="1" y="34"/>
                  </a:moveTo>
                  <a:cubicBezTo>
                    <a:pt x="2" y="43"/>
                    <a:pt x="3" y="49"/>
                    <a:pt x="14" y="56"/>
                  </a:cubicBezTo>
                  <a:cubicBezTo>
                    <a:pt x="15" y="57"/>
                    <a:pt x="15" y="57"/>
                    <a:pt x="16" y="57"/>
                  </a:cubicBezTo>
                  <a:cubicBezTo>
                    <a:pt x="17" y="57"/>
                    <a:pt x="18" y="56"/>
                    <a:pt x="19" y="55"/>
                  </a:cubicBezTo>
                  <a:cubicBezTo>
                    <a:pt x="20" y="54"/>
                    <a:pt x="20" y="52"/>
                    <a:pt x="18" y="50"/>
                  </a:cubicBezTo>
                  <a:cubicBezTo>
                    <a:pt x="9" y="45"/>
                    <a:pt x="9" y="42"/>
                    <a:pt x="8" y="3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6"/>
                    <a:pt x="7" y="21"/>
                    <a:pt x="9" y="16"/>
                  </a:cubicBezTo>
                  <a:cubicBezTo>
                    <a:pt x="11" y="13"/>
                    <a:pt x="15" y="10"/>
                    <a:pt x="19" y="8"/>
                  </a:cubicBezTo>
                  <a:cubicBezTo>
                    <a:pt x="22" y="8"/>
                    <a:pt x="24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1" y="4"/>
                    <a:pt x="6" y="8"/>
                    <a:pt x="3" y="13"/>
                  </a:cubicBezTo>
                  <a:cubicBezTo>
                    <a:pt x="0" y="19"/>
                    <a:pt x="0" y="26"/>
                    <a:pt x="1" y="32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521910" y="-871209"/>
              <a:ext cx="128587" cy="101600"/>
            </a:xfrm>
            <a:custGeom>
              <a:avLst/>
              <a:gdLst>
                <a:gd name="T0" fmla="*/ 64 w 64"/>
                <a:gd name="T1" fmla="*/ 39 h 50"/>
                <a:gd name="T2" fmla="*/ 47 w 64"/>
                <a:gd name="T3" fmla="*/ 11 h 50"/>
                <a:gd name="T4" fmla="*/ 22 w 64"/>
                <a:gd name="T5" fmla="*/ 0 h 50"/>
                <a:gd name="T6" fmla="*/ 19 w 64"/>
                <a:gd name="T7" fmla="*/ 0 h 50"/>
                <a:gd name="T8" fmla="*/ 3 w 64"/>
                <a:gd name="T9" fmla="*/ 4 h 50"/>
                <a:gd name="T10" fmla="*/ 0 w 64"/>
                <a:gd name="T11" fmla="*/ 7 h 50"/>
                <a:gd name="T12" fmla="*/ 3 w 64"/>
                <a:gd name="T13" fmla="*/ 11 h 50"/>
                <a:gd name="T14" fmla="*/ 21 w 64"/>
                <a:gd name="T15" fmla="*/ 7 h 50"/>
                <a:gd name="T16" fmla="*/ 44 w 64"/>
                <a:gd name="T17" fmla="*/ 17 h 50"/>
                <a:gd name="T18" fmla="*/ 57 w 64"/>
                <a:gd name="T19" fmla="*/ 39 h 50"/>
                <a:gd name="T20" fmla="*/ 57 w 64"/>
                <a:gd name="T21" fmla="*/ 46 h 50"/>
                <a:gd name="T22" fmla="*/ 60 w 64"/>
                <a:gd name="T23" fmla="*/ 50 h 50"/>
                <a:gd name="T24" fmla="*/ 64 w 64"/>
                <a:gd name="T25" fmla="*/ 46 h 50"/>
                <a:gd name="T26" fmla="*/ 64 w 64"/>
                <a:gd name="T27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0">
                  <a:moveTo>
                    <a:pt x="64" y="39"/>
                  </a:moveTo>
                  <a:cubicBezTo>
                    <a:pt x="64" y="38"/>
                    <a:pt x="63" y="19"/>
                    <a:pt x="47" y="1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0"/>
                    <a:pt x="19" y="0"/>
                  </a:cubicBezTo>
                  <a:cubicBezTo>
                    <a:pt x="19" y="0"/>
                    <a:pt x="13" y="4"/>
                    <a:pt x="3" y="4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12" y="11"/>
                    <a:pt x="18" y="9"/>
                    <a:pt x="21" y="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56" y="23"/>
                    <a:pt x="57" y="39"/>
                    <a:pt x="57" y="39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8"/>
                    <a:pt x="58" y="50"/>
                    <a:pt x="60" y="50"/>
                  </a:cubicBezTo>
                  <a:cubicBezTo>
                    <a:pt x="62" y="50"/>
                    <a:pt x="64" y="48"/>
                    <a:pt x="64" y="46"/>
                  </a:cubicBezTo>
                  <a:lnTo>
                    <a:pt x="64" y="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8"/>
            <p:cNvSpPr/>
            <p:nvPr/>
          </p:nvSpPr>
          <p:spPr bwMode="auto">
            <a:xfrm>
              <a:off x="1521910" y="-1001384"/>
              <a:ext cx="60325" cy="115887"/>
            </a:xfrm>
            <a:custGeom>
              <a:avLst/>
              <a:gdLst>
                <a:gd name="T0" fmla="*/ 3 w 30"/>
                <a:gd name="T1" fmla="*/ 7 h 57"/>
                <a:gd name="T2" fmla="*/ 11 w 30"/>
                <a:gd name="T3" fmla="*/ 8 h 57"/>
                <a:gd name="T4" fmla="*/ 21 w 30"/>
                <a:gd name="T5" fmla="*/ 16 h 57"/>
                <a:gd name="T6" fmla="*/ 22 w 30"/>
                <a:gd name="T7" fmla="*/ 31 h 57"/>
                <a:gd name="T8" fmla="*/ 22 w 30"/>
                <a:gd name="T9" fmla="*/ 33 h 57"/>
                <a:gd name="T10" fmla="*/ 12 w 30"/>
                <a:gd name="T11" fmla="*/ 50 h 57"/>
                <a:gd name="T12" fmla="*/ 11 w 30"/>
                <a:gd name="T13" fmla="*/ 55 h 57"/>
                <a:gd name="T14" fmla="*/ 14 w 30"/>
                <a:gd name="T15" fmla="*/ 57 h 57"/>
                <a:gd name="T16" fmla="*/ 16 w 30"/>
                <a:gd name="T17" fmla="*/ 56 h 57"/>
                <a:gd name="T18" fmla="*/ 29 w 30"/>
                <a:gd name="T19" fmla="*/ 34 h 57"/>
                <a:gd name="T20" fmla="*/ 29 w 30"/>
                <a:gd name="T21" fmla="*/ 32 h 57"/>
                <a:gd name="T22" fmla="*/ 27 w 30"/>
                <a:gd name="T23" fmla="*/ 13 h 57"/>
                <a:gd name="T24" fmla="*/ 13 w 30"/>
                <a:gd name="T25" fmla="*/ 2 h 57"/>
                <a:gd name="T26" fmla="*/ 3 w 30"/>
                <a:gd name="T27" fmla="*/ 0 h 57"/>
                <a:gd name="T28" fmla="*/ 0 w 30"/>
                <a:gd name="T29" fmla="*/ 4 h 57"/>
                <a:gd name="T30" fmla="*/ 3 w 30"/>
                <a:gd name="T31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57">
                  <a:moveTo>
                    <a:pt x="3" y="7"/>
                  </a:moveTo>
                  <a:cubicBezTo>
                    <a:pt x="6" y="7"/>
                    <a:pt x="8" y="8"/>
                    <a:pt x="11" y="8"/>
                  </a:cubicBezTo>
                  <a:cubicBezTo>
                    <a:pt x="15" y="10"/>
                    <a:pt x="19" y="13"/>
                    <a:pt x="21" y="16"/>
                  </a:cubicBezTo>
                  <a:cubicBezTo>
                    <a:pt x="23" y="21"/>
                    <a:pt x="23" y="26"/>
                    <a:pt x="22" y="31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42"/>
                    <a:pt x="21" y="45"/>
                    <a:pt x="12" y="50"/>
                  </a:cubicBezTo>
                  <a:cubicBezTo>
                    <a:pt x="10" y="52"/>
                    <a:pt x="10" y="54"/>
                    <a:pt x="11" y="55"/>
                  </a:cubicBezTo>
                  <a:cubicBezTo>
                    <a:pt x="12" y="56"/>
                    <a:pt x="13" y="57"/>
                    <a:pt x="14" y="57"/>
                  </a:cubicBezTo>
                  <a:cubicBezTo>
                    <a:pt x="15" y="57"/>
                    <a:pt x="15" y="57"/>
                    <a:pt x="16" y="56"/>
                  </a:cubicBezTo>
                  <a:cubicBezTo>
                    <a:pt x="27" y="49"/>
                    <a:pt x="28" y="43"/>
                    <a:pt x="29" y="3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26"/>
                    <a:pt x="30" y="19"/>
                    <a:pt x="27" y="13"/>
                  </a:cubicBezTo>
                  <a:cubicBezTo>
                    <a:pt x="24" y="8"/>
                    <a:pt x="19" y="4"/>
                    <a:pt x="13" y="2"/>
                  </a:cubicBezTo>
                  <a:cubicBezTo>
                    <a:pt x="10" y="1"/>
                    <a:pt x="7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>
              <a:off x="1229810" y="-1052184"/>
              <a:ext cx="384175" cy="404812"/>
            </a:xfrm>
            <a:custGeom>
              <a:avLst/>
              <a:gdLst>
                <a:gd name="T0" fmla="*/ 136 w 192"/>
                <a:gd name="T1" fmla="*/ 111 h 199"/>
                <a:gd name="T2" fmla="*/ 132 w 192"/>
                <a:gd name="T3" fmla="*/ 114 h 199"/>
                <a:gd name="T4" fmla="*/ 109 w 192"/>
                <a:gd name="T5" fmla="*/ 123 h 199"/>
                <a:gd name="T6" fmla="*/ 121 w 192"/>
                <a:gd name="T7" fmla="*/ 97 h 199"/>
                <a:gd name="T8" fmla="*/ 136 w 192"/>
                <a:gd name="T9" fmla="*/ 38 h 199"/>
                <a:gd name="T10" fmla="*/ 99 w 192"/>
                <a:gd name="T11" fmla="*/ 0 h 199"/>
                <a:gd name="T12" fmla="*/ 72 w 192"/>
                <a:gd name="T13" fmla="*/ 11 h 199"/>
                <a:gd name="T14" fmla="*/ 55 w 192"/>
                <a:gd name="T15" fmla="*/ 36 h 199"/>
                <a:gd name="T16" fmla="*/ 71 w 192"/>
                <a:gd name="T17" fmla="*/ 97 h 199"/>
                <a:gd name="T18" fmla="*/ 83 w 192"/>
                <a:gd name="T19" fmla="*/ 123 h 199"/>
                <a:gd name="T20" fmla="*/ 60 w 192"/>
                <a:gd name="T21" fmla="*/ 114 h 199"/>
                <a:gd name="T22" fmla="*/ 56 w 192"/>
                <a:gd name="T23" fmla="*/ 111 h 199"/>
                <a:gd name="T24" fmla="*/ 9 w 192"/>
                <a:gd name="T25" fmla="*/ 145 h 199"/>
                <a:gd name="T26" fmla="*/ 3 w 192"/>
                <a:gd name="T27" fmla="*/ 199 h 199"/>
                <a:gd name="T28" fmla="*/ 7 w 192"/>
                <a:gd name="T29" fmla="*/ 196 h 199"/>
                <a:gd name="T30" fmla="*/ 35 w 192"/>
                <a:gd name="T31" fmla="*/ 125 h 199"/>
                <a:gd name="T32" fmla="*/ 53 w 192"/>
                <a:gd name="T33" fmla="*/ 146 h 199"/>
                <a:gd name="T34" fmla="*/ 58 w 192"/>
                <a:gd name="T35" fmla="*/ 149 h 199"/>
                <a:gd name="T36" fmla="*/ 85 w 192"/>
                <a:gd name="T37" fmla="*/ 147 h 199"/>
                <a:gd name="T38" fmla="*/ 82 w 192"/>
                <a:gd name="T39" fmla="*/ 199 h 199"/>
                <a:gd name="T40" fmla="*/ 85 w 192"/>
                <a:gd name="T41" fmla="*/ 196 h 199"/>
                <a:gd name="T42" fmla="*/ 91 w 192"/>
                <a:gd name="T43" fmla="*/ 143 h 199"/>
                <a:gd name="T44" fmla="*/ 102 w 192"/>
                <a:gd name="T45" fmla="*/ 126 h 199"/>
                <a:gd name="T46" fmla="*/ 100 w 192"/>
                <a:gd name="T47" fmla="*/ 147 h 199"/>
                <a:gd name="T48" fmla="*/ 110 w 192"/>
                <a:gd name="T49" fmla="*/ 199 h 199"/>
                <a:gd name="T50" fmla="*/ 114 w 192"/>
                <a:gd name="T51" fmla="*/ 196 h 199"/>
                <a:gd name="T52" fmla="*/ 111 w 192"/>
                <a:gd name="T53" fmla="*/ 137 h 199"/>
                <a:gd name="T54" fmla="*/ 137 w 192"/>
                <a:gd name="T55" fmla="*/ 149 h 199"/>
                <a:gd name="T56" fmla="*/ 139 w 192"/>
                <a:gd name="T57" fmla="*/ 119 h 199"/>
                <a:gd name="T58" fmla="*/ 176 w 192"/>
                <a:gd name="T59" fmla="*/ 147 h 199"/>
                <a:gd name="T60" fmla="*/ 188 w 192"/>
                <a:gd name="T61" fmla="*/ 199 h 199"/>
                <a:gd name="T62" fmla="*/ 192 w 192"/>
                <a:gd name="T63" fmla="*/ 195 h 199"/>
                <a:gd name="T64" fmla="*/ 159 w 192"/>
                <a:gd name="T65" fmla="*/ 118 h 199"/>
                <a:gd name="T66" fmla="*/ 88 w 192"/>
                <a:gd name="T67" fmla="*/ 118 h 199"/>
                <a:gd name="T68" fmla="*/ 78 w 192"/>
                <a:gd name="T69" fmla="*/ 107 h 199"/>
                <a:gd name="T70" fmla="*/ 80 w 192"/>
                <a:gd name="T71" fmla="*/ 102 h 199"/>
                <a:gd name="T72" fmla="*/ 85 w 192"/>
                <a:gd name="T73" fmla="*/ 100 h 199"/>
                <a:gd name="T74" fmla="*/ 65 w 192"/>
                <a:gd name="T75" fmla="*/ 66 h 199"/>
                <a:gd name="T76" fmla="*/ 79 w 192"/>
                <a:gd name="T77" fmla="*/ 40 h 199"/>
                <a:gd name="T78" fmla="*/ 73 w 192"/>
                <a:gd name="T79" fmla="*/ 37 h 199"/>
                <a:gd name="T80" fmla="*/ 62 w 192"/>
                <a:gd name="T81" fmla="*/ 35 h 199"/>
                <a:gd name="T82" fmla="*/ 74 w 192"/>
                <a:gd name="T83" fmla="*/ 17 h 199"/>
                <a:gd name="T84" fmla="*/ 93 w 192"/>
                <a:gd name="T85" fmla="*/ 7 h 199"/>
                <a:gd name="T86" fmla="*/ 124 w 192"/>
                <a:gd name="T87" fmla="*/ 18 h 199"/>
                <a:gd name="T88" fmla="*/ 129 w 192"/>
                <a:gd name="T89" fmla="*/ 41 h 199"/>
                <a:gd name="T90" fmla="*/ 83 w 192"/>
                <a:gd name="T91" fmla="*/ 24 h 199"/>
                <a:gd name="T92" fmla="*/ 125 w 192"/>
                <a:gd name="T93" fmla="*/ 48 h 199"/>
                <a:gd name="T94" fmla="*/ 127 w 192"/>
                <a:gd name="T95" fmla="*/ 66 h 199"/>
                <a:gd name="T96" fmla="*/ 107 w 192"/>
                <a:gd name="T97" fmla="*/ 100 h 199"/>
                <a:gd name="T98" fmla="*/ 114 w 192"/>
                <a:gd name="T99" fmla="*/ 101 h 199"/>
                <a:gd name="T100" fmla="*/ 104 w 192"/>
                <a:gd name="T101" fmla="*/ 118 h 199"/>
                <a:gd name="T102" fmla="*/ 103 w 192"/>
                <a:gd name="T103" fmla="*/ 11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99">
                  <a:moveTo>
                    <a:pt x="159" y="118"/>
                  </a:moveTo>
                  <a:cubicBezTo>
                    <a:pt x="136" y="111"/>
                    <a:pt x="136" y="111"/>
                    <a:pt x="136" y="111"/>
                  </a:cubicBezTo>
                  <a:cubicBezTo>
                    <a:pt x="135" y="110"/>
                    <a:pt x="134" y="110"/>
                    <a:pt x="133" y="111"/>
                  </a:cubicBezTo>
                  <a:cubicBezTo>
                    <a:pt x="132" y="112"/>
                    <a:pt x="132" y="113"/>
                    <a:pt x="132" y="114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17" y="137"/>
                    <a:pt x="111" y="128"/>
                    <a:pt x="109" y="123"/>
                  </a:cubicBezTo>
                  <a:cubicBezTo>
                    <a:pt x="119" y="119"/>
                    <a:pt x="121" y="108"/>
                    <a:pt x="121" y="107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91"/>
                    <a:pt x="132" y="81"/>
                    <a:pt x="134" y="67"/>
                  </a:cubicBezTo>
                  <a:cubicBezTo>
                    <a:pt x="136" y="38"/>
                    <a:pt x="136" y="38"/>
                    <a:pt x="136" y="38"/>
                  </a:cubicBezTo>
                  <a:cubicBezTo>
                    <a:pt x="137" y="28"/>
                    <a:pt x="135" y="20"/>
                    <a:pt x="129" y="13"/>
                  </a:cubicBezTo>
                  <a:cubicBezTo>
                    <a:pt x="121" y="4"/>
                    <a:pt x="108" y="0"/>
                    <a:pt x="9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0" y="0"/>
                    <a:pt x="74" y="6"/>
                    <a:pt x="72" y="11"/>
                  </a:cubicBezTo>
                  <a:cubicBezTo>
                    <a:pt x="68" y="11"/>
                    <a:pt x="64" y="13"/>
                    <a:pt x="61" y="17"/>
                  </a:cubicBezTo>
                  <a:cubicBezTo>
                    <a:pt x="58" y="20"/>
                    <a:pt x="54" y="26"/>
                    <a:pt x="55" y="3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0" y="81"/>
                    <a:pt x="64" y="91"/>
                    <a:pt x="71" y="97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8"/>
                    <a:pt x="73" y="119"/>
                    <a:pt x="83" y="123"/>
                  </a:cubicBezTo>
                  <a:cubicBezTo>
                    <a:pt x="81" y="128"/>
                    <a:pt x="75" y="137"/>
                    <a:pt x="60" y="141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3"/>
                    <a:pt x="60" y="112"/>
                    <a:pt x="59" y="111"/>
                  </a:cubicBezTo>
                  <a:cubicBezTo>
                    <a:pt x="58" y="110"/>
                    <a:pt x="57" y="110"/>
                    <a:pt x="56" y="111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21" y="122"/>
                    <a:pt x="11" y="132"/>
                    <a:pt x="9" y="14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7"/>
                    <a:pt x="1" y="199"/>
                    <a:pt x="3" y="199"/>
                  </a:cubicBezTo>
                  <a:cubicBezTo>
                    <a:pt x="3" y="199"/>
                    <a:pt x="3" y="199"/>
                    <a:pt x="4" y="199"/>
                  </a:cubicBezTo>
                  <a:cubicBezTo>
                    <a:pt x="5" y="199"/>
                    <a:pt x="7" y="198"/>
                    <a:pt x="7" y="196"/>
                  </a:cubicBezTo>
                  <a:cubicBezTo>
                    <a:pt x="16" y="147"/>
                    <a:pt x="16" y="147"/>
                    <a:pt x="16" y="147"/>
                  </a:cubicBezTo>
                  <a:cubicBezTo>
                    <a:pt x="18" y="136"/>
                    <a:pt x="25" y="128"/>
                    <a:pt x="35" y="125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7"/>
                    <a:pt x="54" y="148"/>
                    <a:pt x="55" y="149"/>
                  </a:cubicBezTo>
                  <a:cubicBezTo>
                    <a:pt x="56" y="149"/>
                    <a:pt x="57" y="150"/>
                    <a:pt x="58" y="149"/>
                  </a:cubicBezTo>
                  <a:cubicBezTo>
                    <a:pt x="69" y="147"/>
                    <a:pt x="76" y="142"/>
                    <a:pt x="81" y="137"/>
                  </a:cubicBezTo>
                  <a:cubicBezTo>
                    <a:pt x="82" y="141"/>
                    <a:pt x="83" y="144"/>
                    <a:pt x="85" y="147"/>
                  </a:cubicBezTo>
                  <a:cubicBezTo>
                    <a:pt x="83" y="153"/>
                    <a:pt x="78" y="174"/>
                    <a:pt x="78" y="196"/>
                  </a:cubicBezTo>
                  <a:cubicBezTo>
                    <a:pt x="78" y="198"/>
                    <a:pt x="80" y="199"/>
                    <a:pt x="82" y="199"/>
                  </a:cubicBezTo>
                  <a:cubicBezTo>
                    <a:pt x="82" y="199"/>
                    <a:pt x="82" y="199"/>
                    <a:pt x="82" y="199"/>
                  </a:cubicBezTo>
                  <a:cubicBezTo>
                    <a:pt x="84" y="199"/>
                    <a:pt x="85" y="198"/>
                    <a:pt x="85" y="196"/>
                  </a:cubicBezTo>
                  <a:cubicBezTo>
                    <a:pt x="85" y="172"/>
                    <a:pt x="92" y="147"/>
                    <a:pt x="92" y="147"/>
                  </a:cubicBezTo>
                  <a:cubicBezTo>
                    <a:pt x="93" y="146"/>
                    <a:pt x="92" y="144"/>
                    <a:pt x="91" y="143"/>
                  </a:cubicBezTo>
                  <a:cubicBezTo>
                    <a:pt x="87" y="139"/>
                    <a:pt x="88" y="130"/>
                    <a:pt x="90" y="126"/>
                  </a:cubicBezTo>
                  <a:cubicBezTo>
                    <a:pt x="93" y="126"/>
                    <a:pt x="97" y="127"/>
                    <a:pt x="102" y="126"/>
                  </a:cubicBezTo>
                  <a:cubicBezTo>
                    <a:pt x="104" y="130"/>
                    <a:pt x="105" y="139"/>
                    <a:pt x="101" y="143"/>
                  </a:cubicBezTo>
                  <a:cubicBezTo>
                    <a:pt x="100" y="144"/>
                    <a:pt x="99" y="146"/>
                    <a:pt x="100" y="147"/>
                  </a:cubicBezTo>
                  <a:cubicBezTo>
                    <a:pt x="100" y="147"/>
                    <a:pt x="107" y="172"/>
                    <a:pt x="107" y="196"/>
                  </a:cubicBezTo>
                  <a:cubicBezTo>
                    <a:pt x="107" y="198"/>
                    <a:pt x="108" y="199"/>
                    <a:pt x="110" y="199"/>
                  </a:cubicBezTo>
                  <a:cubicBezTo>
                    <a:pt x="110" y="199"/>
                    <a:pt x="110" y="199"/>
                    <a:pt x="110" y="199"/>
                  </a:cubicBezTo>
                  <a:cubicBezTo>
                    <a:pt x="112" y="199"/>
                    <a:pt x="114" y="198"/>
                    <a:pt x="114" y="196"/>
                  </a:cubicBezTo>
                  <a:cubicBezTo>
                    <a:pt x="114" y="174"/>
                    <a:pt x="109" y="153"/>
                    <a:pt x="107" y="147"/>
                  </a:cubicBezTo>
                  <a:cubicBezTo>
                    <a:pt x="109" y="144"/>
                    <a:pt x="110" y="141"/>
                    <a:pt x="111" y="137"/>
                  </a:cubicBezTo>
                  <a:cubicBezTo>
                    <a:pt x="116" y="142"/>
                    <a:pt x="123" y="147"/>
                    <a:pt x="134" y="149"/>
                  </a:cubicBezTo>
                  <a:cubicBezTo>
                    <a:pt x="135" y="150"/>
                    <a:pt x="136" y="149"/>
                    <a:pt x="137" y="149"/>
                  </a:cubicBezTo>
                  <a:cubicBezTo>
                    <a:pt x="138" y="148"/>
                    <a:pt x="139" y="147"/>
                    <a:pt x="139" y="146"/>
                  </a:cubicBezTo>
                  <a:cubicBezTo>
                    <a:pt x="139" y="119"/>
                    <a:pt x="139" y="119"/>
                    <a:pt x="139" y="119"/>
                  </a:cubicBezTo>
                  <a:cubicBezTo>
                    <a:pt x="157" y="125"/>
                    <a:pt x="157" y="125"/>
                    <a:pt x="157" y="125"/>
                  </a:cubicBezTo>
                  <a:cubicBezTo>
                    <a:pt x="167" y="128"/>
                    <a:pt x="174" y="136"/>
                    <a:pt x="176" y="147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85" y="198"/>
                    <a:pt x="187" y="199"/>
                    <a:pt x="188" y="199"/>
                  </a:cubicBezTo>
                  <a:cubicBezTo>
                    <a:pt x="188" y="199"/>
                    <a:pt x="189" y="199"/>
                    <a:pt x="189" y="199"/>
                  </a:cubicBezTo>
                  <a:cubicBezTo>
                    <a:pt x="191" y="199"/>
                    <a:pt x="192" y="197"/>
                    <a:pt x="192" y="195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1" y="132"/>
                    <a:pt x="171" y="122"/>
                    <a:pt x="159" y="118"/>
                  </a:cubicBezTo>
                  <a:close/>
                  <a:moveTo>
                    <a:pt x="88" y="118"/>
                  </a:moveTo>
                  <a:cubicBezTo>
                    <a:pt x="88" y="118"/>
                    <a:pt x="88" y="118"/>
                    <a:pt x="88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79" y="116"/>
                    <a:pt x="78" y="107"/>
                    <a:pt x="78" y="107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9" y="102"/>
                    <a:pt x="80" y="102"/>
                    <a:pt x="80" y="102"/>
                  </a:cubicBezTo>
                  <a:cubicBezTo>
                    <a:pt x="81" y="102"/>
                    <a:pt x="81" y="103"/>
                    <a:pt x="82" y="103"/>
                  </a:cubicBezTo>
                  <a:cubicBezTo>
                    <a:pt x="83" y="103"/>
                    <a:pt x="84" y="102"/>
                    <a:pt x="85" y="100"/>
                  </a:cubicBezTo>
                  <a:cubicBezTo>
                    <a:pt x="86" y="98"/>
                    <a:pt x="85" y="96"/>
                    <a:pt x="83" y="96"/>
                  </a:cubicBezTo>
                  <a:cubicBezTo>
                    <a:pt x="73" y="92"/>
                    <a:pt x="67" y="83"/>
                    <a:pt x="65" y="6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75" y="50"/>
                    <a:pt x="79" y="40"/>
                    <a:pt x="79" y="40"/>
                  </a:cubicBezTo>
                  <a:cubicBezTo>
                    <a:pt x="80" y="38"/>
                    <a:pt x="79" y="36"/>
                    <a:pt x="77" y="35"/>
                  </a:cubicBezTo>
                  <a:cubicBezTo>
                    <a:pt x="75" y="34"/>
                    <a:pt x="73" y="35"/>
                    <a:pt x="73" y="37"/>
                  </a:cubicBezTo>
                  <a:cubicBezTo>
                    <a:pt x="73" y="37"/>
                    <a:pt x="70" y="44"/>
                    <a:pt x="63" y="4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28"/>
                    <a:pt x="64" y="24"/>
                    <a:pt x="66" y="22"/>
                  </a:cubicBezTo>
                  <a:cubicBezTo>
                    <a:pt x="69" y="19"/>
                    <a:pt x="73" y="17"/>
                    <a:pt x="74" y="17"/>
                  </a:cubicBezTo>
                  <a:cubicBezTo>
                    <a:pt x="76" y="17"/>
                    <a:pt x="78" y="16"/>
                    <a:pt x="78" y="14"/>
                  </a:cubicBezTo>
                  <a:cubicBezTo>
                    <a:pt x="78" y="13"/>
                    <a:pt x="81" y="7"/>
                    <a:pt x="93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06" y="7"/>
                    <a:pt x="118" y="11"/>
                    <a:pt x="124" y="18"/>
                  </a:cubicBezTo>
                  <a:cubicBezTo>
                    <a:pt x="128" y="23"/>
                    <a:pt x="130" y="29"/>
                    <a:pt x="129" y="37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96" y="42"/>
                    <a:pt x="88" y="26"/>
                    <a:pt x="88" y="25"/>
                  </a:cubicBezTo>
                  <a:cubicBezTo>
                    <a:pt x="87" y="24"/>
                    <a:pt x="85" y="23"/>
                    <a:pt x="83" y="24"/>
                  </a:cubicBezTo>
                  <a:cubicBezTo>
                    <a:pt x="81" y="24"/>
                    <a:pt x="80" y="26"/>
                    <a:pt x="81" y="28"/>
                  </a:cubicBezTo>
                  <a:cubicBezTo>
                    <a:pt x="82" y="29"/>
                    <a:pt x="90" y="48"/>
                    <a:pt x="125" y="48"/>
                  </a:cubicBezTo>
                  <a:cubicBezTo>
                    <a:pt x="126" y="48"/>
                    <a:pt x="127" y="48"/>
                    <a:pt x="128" y="48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5" y="83"/>
                    <a:pt x="119" y="92"/>
                    <a:pt x="109" y="96"/>
                  </a:cubicBezTo>
                  <a:cubicBezTo>
                    <a:pt x="107" y="96"/>
                    <a:pt x="106" y="98"/>
                    <a:pt x="107" y="100"/>
                  </a:cubicBezTo>
                  <a:cubicBezTo>
                    <a:pt x="108" y="102"/>
                    <a:pt x="110" y="103"/>
                    <a:pt x="112" y="102"/>
                  </a:cubicBezTo>
                  <a:cubicBezTo>
                    <a:pt x="112" y="102"/>
                    <a:pt x="113" y="102"/>
                    <a:pt x="114" y="101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7"/>
                    <a:pt x="113" y="116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3" y="118"/>
                    <a:pt x="103" y="118"/>
                  </a:cubicBezTo>
                  <a:cubicBezTo>
                    <a:pt x="96" y="120"/>
                    <a:pt x="89" y="118"/>
                    <a:pt x="88" y="1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160516" y="1298056"/>
            <a:ext cx="342246" cy="346354"/>
            <a:chOff x="3106404" y="-1023889"/>
            <a:chExt cx="396874" cy="401637"/>
          </a:xfrm>
        </p:grpSpPr>
        <p:sp>
          <p:nvSpPr>
            <p:cNvPr id="42" name="Freeform 10"/>
            <p:cNvSpPr/>
            <p:nvPr/>
          </p:nvSpPr>
          <p:spPr bwMode="auto">
            <a:xfrm>
              <a:off x="3106404" y="-1023889"/>
              <a:ext cx="373062" cy="379412"/>
            </a:xfrm>
            <a:custGeom>
              <a:avLst/>
              <a:gdLst>
                <a:gd name="T0" fmla="*/ 118 w 187"/>
                <a:gd name="T1" fmla="*/ 177 h 187"/>
                <a:gd name="T2" fmla="*/ 94 w 187"/>
                <a:gd name="T3" fmla="*/ 181 h 187"/>
                <a:gd name="T4" fmla="*/ 6 w 187"/>
                <a:gd name="T5" fmla="*/ 93 h 187"/>
                <a:gd name="T6" fmla="*/ 94 w 187"/>
                <a:gd name="T7" fmla="*/ 6 h 187"/>
                <a:gd name="T8" fmla="*/ 181 w 187"/>
                <a:gd name="T9" fmla="*/ 93 h 187"/>
                <a:gd name="T10" fmla="*/ 178 w 187"/>
                <a:gd name="T11" fmla="*/ 118 h 187"/>
                <a:gd name="T12" fmla="*/ 180 w 187"/>
                <a:gd name="T13" fmla="*/ 122 h 187"/>
                <a:gd name="T14" fmla="*/ 183 w 187"/>
                <a:gd name="T15" fmla="*/ 120 h 187"/>
                <a:gd name="T16" fmla="*/ 187 w 187"/>
                <a:gd name="T17" fmla="*/ 93 h 187"/>
                <a:gd name="T18" fmla="*/ 94 w 187"/>
                <a:gd name="T19" fmla="*/ 0 h 187"/>
                <a:gd name="T20" fmla="*/ 0 w 187"/>
                <a:gd name="T21" fmla="*/ 93 h 187"/>
                <a:gd name="T22" fmla="*/ 94 w 187"/>
                <a:gd name="T23" fmla="*/ 187 h 187"/>
                <a:gd name="T24" fmla="*/ 119 w 187"/>
                <a:gd name="T25" fmla="*/ 183 h 187"/>
                <a:gd name="T26" fmla="*/ 121 w 187"/>
                <a:gd name="T27" fmla="*/ 180 h 187"/>
                <a:gd name="T28" fmla="*/ 118 w 187"/>
                <a:gd name="T29" fmla="*/ 17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87">
                  <a:moveTo>
                    <a:pt x="118" y="177"/>
                  </a:moveTo>
                  <a:cubicBezTo>
                    <a:pt x="110" y="180"/>
                    <a:pt x="102" y="181"/>
                    <a:pt x="94" y="181"/>
                  </a:cubicBezTo>
                  <a:cubicBezTo>
                    <a:pt x="45" y="181"/>
                    <a:pt x="6" y="141"/>
                    <a:pt x="6" y="93"/>
                  </a:cubicBezTo>
                  <a:cubicBezTo>
                    <a:pt x="6" y="45"/>
                    <a:pt x="45" y="6"/>
                    <a:pt x="94" y="6"/>
                  </a:cubicBezTo>
                  <a:cubicBezTo>
                    <a:pt x="142" y="6"/>
                    <a:pt x="181" y="45"/>
                    <a:pt x="181" y="93"/>
                  </a:cubicBezTo>
                  <a:cubicBezTo>
                    <a:pt x="181" y="102"/>
                    <a:pt x="180" y="110"/>
                    <a:pt x="178" y="118"/>
                  </a:cubicBezTo>
                  <a:cubicBezTo>
                    <a:pt x="177" y="120"/>
                    <a:pt x="178" y="122"/>
                    <a:pt x="180" y="122"/>
                  </a:cubicBezTo>
                  <a:cubicBezTo>
                    <a:pt x="181" y="123"/>
                    <a:pt x="183" y="122"/>
                    <a:pt x="183" y="120"/>
                  </a:cubicBezTo>
                  <a:cubicBezTo>
                    <a:pt x="186" y="111"/>
                    <a:pt x="187" y="102"/>
                    <a:pt x="187" y="93"/>
                  </a:cubicBezTo>
                  <a:cubicBezTo>
                    <a:pt x="187" y="42"/>
                    <a:pt x="145" y="0"/>
                    <a:pt x="94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02" y="187"/>
                    <a:pt x="111" y="186"/>
                    <a:pt x="119" y="183"/>
                  </a:cubicBezTo>
                  <a:cubicBezTo>
                    <a:pt x="121" y="183"/>
                    <a:pt x="122" y="181"/>
                    <a:pt x="121" y="180"/>
                  </a:cubicBezTo>
                  <a:cubicBezTo>
                    <a:pt x="121" y="178"/>
                    <a:pt x="119" y="177"/>
                    <a:pt x="118" y="1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130216" y="-1000076"/>
              <a:ext cx="325437" cy="330200"/>
            </a:xfrm>
            <a:custGeom>
              <a:avLst/>
              <a:gdLst>
                <a:gd name="T0" fmla="*/ 133 w 163"/>
                <a:gd name="T1" fmla="*/ 101 h 163"/>
                <a:gd name="T2" fmla="*/ 137 w 163"/>
                <a:gd name="T3" fmla="*/ 84 h 163"/>
                <a:gd name="T4" fmla="*/ 163 w 163"/>
                <a:gd name="T5" fmla="*/ 81 h 163"/>
                <a:gd name="T6" fmla="*/ 137 w 163"/>
                <a:gd name="T7" fmla="*/ 78 h 163"/>
                <a:gd name="T8" fmla="*/ 141 w 163"/>
                <a:gd name="T9" fmla="*/ 32 h 163"/>
                <a:gd name="T10" fmla="*/ 141 w 163"/>
                <a:gd name="T11" fmla="*/ 26 h 163"/>
                <a:gd name="T12" fmla="*/ 116 w 163"/>
                <a:gd name="T13" fmla="*/ 9 h 163"/>
                <a:gd name="T14" fmla="*/ 111 w 163"/>
                <a:gd name="T15" fmla="*/ 13 h 163"/>
                <a:gd name="T16" fmla="*/ 85 w 163"/>
                <a:gd name="T17" fmla="*/ 26 h 163"/>
                <a:gd name="T18" fmla="*/ 82 w 163"/>
                <a:gd name="T19" fmla="*/ 0 h 163"/>
                <a:gd name="T20" fmla="*/ 79 w 163"/>
                <a:gd name="T21" fmla="*/ 26 h 163"/>
                <a:gd name="T22" fmla="*/ 53 w 163"/>
                <a:gd name="T23" fmla="*/ 13 h 163"/>
                <a:gd name="T24" fmla="*/ 48 w 163"/>
                <a:gd name="T25" fmla="*/ 9 h 163"/>
                <a:gd name="T26" fmla="*/ 22 w 163"/>
                <a:gd name="T27" fmla="*/ 26 h 163"/>
                <a:gd name="T28" fmla="*/ 22 w 163"/>
                <a:gd name="T29" fmla="*/ 32 h 163"/>
                <a:gd name="T30" fmla="*/ 27 w 163"/>
                <a:gd name="T31" fmla="*/ 78 h 163"/>
                <a:gd name="T32" fmla="*/ 0 w 163"/>
                <a:gd name="T33" fmla="*/ 81 h 163"/>
                <a:gd name="T34" fmla="*/ 27 w 163"/>
                <a:gd name="T35" fmla="*/ 84 h 163"/>
                <a:gd name="T36" fmla="*/ 22 w 163"/>
                <a:gd name="T37" fmla="*/ 130 h 163"/>
                <a:gd name="T38" fmla="*/ 22 w 163"/>
                <a:gd name="T39" fmla="*/ 136 h 163"/>
                <a:gd name="T40" fmla="*/ 49 w 163"/>
                <a:gd name="T41" fmla="*/ 155 h 163"/>
                <a:gd name="T42" fmla="*/ 53 w 163"/>
                <a:gd name="T43" fmla="*/ 155 h 163"/>
                <a:gd name="T44" fmla="*/ 44 w 163"/>
                <a:gd name="T45" fmla="*/ 136 h 163"/>
                <a:gd name="T46" fmla="*/ 79 w 163"/>
                <a:gd name="T47" fmla="*/ 160 h 163"/>
                <a:gd name="T48" fmla="*/ 85 w 163"/>
                <a:gd name="T49" fmla="*/ 160 h 163"/>
                <a:gd name="T50" fmla="*/ 97 w 163"/>
                <a:gd name="T51" fmla="*/ 136 h 163"/>
                <a:gd name="T52" fmla="*/ 97 w 163"/>
                <a:gd name="T53" fmla="*/ 130 h 163"/>
                <a:gd name="T54" fmla="*/ 85 w 163"/>
                <a:gd name="T55" fmla="*/ 84 h 163"/>
                <a:gd name="T56" fmla="*/ 130 w 163"/>
                <a:gd name="T57" fmla="*/ 98 h 163"/>
                <a:gd name="T58" fmla="*/ 79 w 163"/>
                <a:gd name="T59" fmla="*/ 130 h 163"/>
                <a:gd name="T60" fmla="*/ 33 w 163"/>
                <a:gd name="T61" fmla="*/ 84 h 163"/>
                <a:gd name="T62" fmla="*/ 79 w 163"/>
                <a:gd name="T63" fmla="*/ 130 h 163"/>
                <a:gd name="T64" fmla="*/ 33 w 163"/>
                <a:gd name="T65" fmla="*/ 78 h 163"/>
                <a:gd name="T66" fmla="*/ 79 w 163"/>
                <a:gd name="T67" fmla="*/ 32 h 163"/>
                <a:gd name="T68" fmla="*/ 85 w 163"/>
                <a:gd name="T69" fmla="*/ 78 h 163"/>
                <a:gd name="T70" fmla="*/ 122 w 163"/>
                <a:gd name="T71" fmla="*/ 32 h 163"/>
                <a:gd name="T72" fmla="*/ 85 w 163"/>
                <a:gd name="T73" fmla="*/ 7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3" h="163">
                  <a:moveTo>
                    <a:pt x="132" y="101"/>
                  </a:moveTo>
                  <a:cubicBezTo>
                    <a:pt x="132" y="101"/>
                    <a:pt x="133" y="101"/>
                    <a:pt x="133" y="101"/>
                  </a:cubicBezTo>
                  <a:cubicBezTo>
                    <a:pt x="134" y="101"/>
                    <a:pt x="136" y="100"/>
                    <a:pt x="136" y="98"/>
                  </a:cubicBezTo>
                  <a:cubicBezTo>
                    <a:pt x="136" y="94"/>
                    <a:pt x="136" y="89"/>
                    <a:pt x="137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2" y="84"/>
                    <a:pt x="163" y="83"/>
                    <a:pt x="163" y="81"/>
                  </a:cubicBezTo>
                  <a:cubicBezTo>
                    <a:pt x="163" y="80"/>
                    <a:pt x="162" y="78"/>
                    <a:pt x="160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6" y="62"/>
                    <a:pt x="133" y="46"/>
                    <a:pt x="128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3" y="32"/>
                    <a:pt x="144" y="31"/>
                    <a:pt x="144" y="29"/>
                  </a:cubicBezTo>
                  <a:cubicBezTo>
                    <a:pt x="144" y="28"/>
                    <a:pt x="143" y="26"/>
                    <a:pt x="141" y="2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3" y="20"/>
                    <a:pt x="119" y="14"/>
                    <a:pt x="116" y="9"/>
                  </a:cubicBezTo>
                  <a:cubicBezTo>
                    <a:pt x="115" y="8"/>
                    <a:pt x="113" y="7"/>
                    <a:pt x="111" y="8"/>
                  </a:cubicBezTo>
                  <a:cubicBezTo>
                    <a:pt x="110" y="9"/>
                    <a:pt x="110" y="11"/>
                    <a:pt x="111" y="13"/>
                  </a:cubicBezTo>
                  <a:cubicBezTo>
                    <a:pt x="114" y="17"/>
                    <a:pt x="117" y="21"/>
                    <a:pt x="119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80" y="0"/>
                    <a:pt x="79" y="1"/>
                    <a:pt x="79" y="3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1"/>
                    <a:pt x="50" y="17"/>
                    <a:pt x="53" y="13"/>
                  </a:cubicBezTo>
                  <a:cubicBezTo>
                    <a:pt x="54" y="11"/>
                    <a:pt x="53" y="9"/>
                    <a:pt x="52" y="8"/>
                  </a:cubicBezTo>
                  <a:cubicBezTo>
                    <a:pt x="51" y="7"/>
                    <a:pt x="49" y="8"/>
                    <a:pt x="48" y="9"/>
                  </a:cubicBezTo>
                  <a:cubicBezTo>
                    <a:pt x="44" y="14"/>
                    <a:pt x="41" y="20"/>
                    <a:pt x="38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19" y="28"/>
                    <a:pt x="19" y="29"/>
                  </a:cubicBezTo>
                  <a:cubicBezTo>
                    <a:pt x="19" y="31"/>
                    <a:pt x="21" y="32"/>
                    <a:pt x="22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0" y="46"/>
                    <a:pt x="27" y="62"/>
                    <a:pt x="27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" y="78"/>
                    <a:pt x="0" y="80"/>
                    <a:pt x="0" y="81"/>
                  </a:cubicBezTo>
                  <a:cubicBezTo>
                    <a:pt x="0" y="83"/>
                    <a:pt x="1" y="84"/>
                    <a:pt x="3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101"/>
                    <a:pt x="30" y="116"/>
                    <a:pt x="35" y="130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0"/>
                    <a:pt x="19" y="132"/>
                    <a:pt x="19" y="133"/>
                  </a:cubicBezTo>
                  <a:cubicBezTo>
                    <a:pt x="19" y="135"/>
                    <a:pt x="21" y="136"/>
                    <a:pt x="22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1" y="143"/>
                    <a:pt x="44" y="149"/>
                    <a:pt x="49" y="155"/>
                  </a:cubicBezTo>
                  <a:cubicBezTo>
                    <a:pt x="49" y="155"/>
                    <a:pt x="50" y="156"/>
                    <a:pt x="51" y="156"/>
                  </a:cubicBezTo>
                  <a:cubicBezTo>
                    <a:pt x="52" y="156"/>
                    <a:pt x="52" y="155"/>
                    <a:pt x="53" y="155"/>
                  </a:cubicBezTo>
                  <a:cubicBezTo>
                    <a:pt x="54" y="154"/>
                    <a:pt x="54" y="152"/>
                    <a:pt x="53" y="151"/>
                  </a:cubicBezTo>
                  <a:cubicBezTo>
                    <a:pt x="50" y="146"/>
                    <a:pt x="47" y="142"/>
                    <a:pt x="44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62"/>
                    <a:pt x="80" y="163"/>
                    <a:pt x="82" y="163"/>
                  </a:cubicBezTo>
                  <a:cubicBezTo>
                    <a:pt x="83" y="163"/>
                    <a:pt x="85" y="162"/>
                    <a:pt x="85" y="160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9" y="136"/>
                    <a:pt x="100" y="135"/>
                    <a:pt x="100" y="133"/>
                  </a:cubicBezTo>
                  <a:cubicBezTo>
                    <a:pt x="100" y="132"/>
                    <a:pt x="99" y="130"/>
                    <a:pt x="97" y="13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0" y="89"/>
                    <a:pt x="130" y="93"/>
                    <a:pt x="130" y="98"/>
                  </a:cubicBezTo>
                  <a:cubicBezTo>
                    <a:pt x="130" y="99"/>
                    <a:pt x="131" y="101"/>
                    <a:pt x="132" y="101"/>
                  </a:cubicBezTo>
                  <a:close/>
                  <a:moveTo>
                    <a:pt x="79" y="130"/>
                  </a:moveTo>
                  <a:cubicBezTo>
                    <a:pt x="42" y="130"/>
                    <a:pt x="42" y="130"/>
                    <a:pt x="42" y="130"/>
                  </a:cubicBezTo>
                  <a:cubicBezTo>
                    <a:pt x="36" y="117"/>
                    <a:pt x="33" y="101"/>
                    <a:pt x="33" y="84"/>
                  </a:cubicBezTo>
                  <a:cubicBezTo>
                    <a:pt x="79" y="84"/>
                    <a:pt x="79" y="84"/>
                    <a:pt x="79" y="84"/>
                  </a:cubicBezTo>
                  <a:lnTo>
                    <a:pt x="79" y="130"/>
                  </a:lnTo>
                  <a:close/>
                  <a:moveTo>
                    <a:pt x="79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3" y="62"/>
                    <a:pt x="36" y="46"/>
                    <a:pt x="42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78"/>
                  </a:lnTo>
                  <a:close/>
                  <a:moveTo>
                    <a:pt x="85" y="78"/>
                  </a:moveTo>
                  <a:cubicBezTo>
                    <a:pt x="85" y="32"/>
                    <a:pt x="85" y="32"/>
                    <a:pt x="85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7" y="46"/>
                    <a:pt x="130" y="62"/>
                    <a:pt x="131" y="78"/>
                  </a:cubicBezTo>
                  <a:lnTo>
                    <a:pt x="85" y="7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3317541" y="-811164"/>
              <a:ext cx="185737" cy="188912"/>
            </a:xfrm>
            <a:custGeom>
              <a:avLst/>
              <a:gdLst>
                <a:gd name="T0" fmla="*/ 91 w 93"/>
                <a:gd name="T1" fmla="*/ 71 h 93"/>
                <a:gd name="T2" fmla="*/ 64 w 93"/>
                <a:gd name="T3" fmla="*/ 44 h 93"/>
                <a:gd name="T4" fmla="*/ 72 w 93"/>
                <a:gd name="T5" fmla="*/ 36 h 93"/>
                <a:gd name="T6" fmla="*/ 74 w 93"/>
                <a:gd name="T7" fmla="*/ 32 h 93"/>
                <a:gd name="T8" fmla="*/ 71 w 93"/>
                <a:gd name="T9" fmla="*/ 29 h 93"/>
                <a:gd name="T10" fmla="*/ 6 w 93"/>
                <a:gd name="T11" fmla="*/ 1 h 93"/>
                <a:gd name="T12" fmla="*/ 1 w 93"/>
                <a:gd name="T13" fmla="*/ 2 h 93"/>
                <a:gd name="T14" fmla="*/ 1 w 93"/>
                <a:gd name="T15" fmla="*/ 7 h 93"/>
                <a:gd name="T16" fmla="*/ 28 w 93"/>
                <a:gd name="T17" fmla="*/ 71 h 93"/>
                <a:gd name="T18" fmla="*/ 32 w 93"/>
                <a:gd name="T19" fmla="*/ 74 h 93"/>
                <a:gd name="T20" fmla="*/ 36 w 93"/>
                <a:gd name="T21" fmla="*/ 73 h 93"/>
                <a:gd name="T22" fmla="*/ 44 w 93"/>
                <a:gd name="T23" fmla="*/ 65 h 93"/>
                <a:gd name="T24" fmla="*/ 71 w 93"/>
                <a:gd name="T25" fmla="*/ 91 h 93"/>
                <a:gd name="T26" fmla="*/ 74 w 93"/>
                <a:gd name="T27" fmla="*/ 93 h 93"/>
                <a:gd name="T28" fmla="*/ 77 w 93"/>
                <a:gd name="T29" fmla="*/ 91 h 93"/>
                <a:gd name="T30" fmla="*/ 91 w 93"/>
                <a:gd name="T31" fmla="*/ 77 h 93"/>
                <a:gd name="T32" fmla="*/ 91 w 93"/>
                <a:gd name="T33" fmla="*/ 71 h 93"/>
                <a:gd name="T34" fmla="*/ 74 w 93"/>
                <a:gd name="T35" fmla="*/ 86 h 93"/>
                <a:gd name="T36" fmla="*/ 47 w 93"/>
                <a:gd name="T37" fmla="*/ 59 h 93"/>
                <a:gd name="T38" fmla="*/ 44 w 93"/>
                <a:gd name="T39" fmla="*/ 58 h 93"/>
                <a:gd name="T40" fmla="*/ 41 w 93"/>
                <a:gd name="T41" fmla="*/ 59 h 93"/>
                <a:gd name="T42" fmla="*/ 33 w 93"/>
                <a:gd name="T43" fmla="*/ 67 h 93"/>
                <a:gd name="T44" fmla="*/ 8 w 93"/>
                <a:gd name="T45" fmla="*/ 8 h 93"/>
                <a:gd name="T46" fmla="*/ 67 w 93"/>
                <a:gd name="T47" fmla="*/ 33 h 93"/>
                <a:gd name="T48" fmla="*/ 59 w 93"/>
                <a:gd name="T49" fmla="*/ 41 h 93"/>
                <a:gd name="T50" fmla="*/ 58 w 93"/>
                <a:gd name="T51" fmla="*/ 44 h 93"/>
                <a:gd name="T52" fmla="*/ 59 w 93"/>
                <a:gd name="T53" fmla="*/ 47 h 93"/>
                <a:gd name="T54" fmla="*/ 86 w 93"/>
                <a:gd name="T55" fmla="*/ 74 h 93"/>
                <a:gd name="T56" fmla="*/ 74 w 93"/>
                <a:gd name="T57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93">
                  <a:moveTo>
                    <a:pt x="91" y="71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3" y="35"/>
                    <a:pt x="74" y="33"/>
                    <a:pt x="74" y="32"/>
                  </a:cubicBezTo>
                  <a:cubicBezTo>
                    <a:pt x="73" y="31"/>
                    <a:pt x="72" y="29"/>
                    <a:pt x="71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1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3"/>
                    <a:pt x="30" y="74"/>
                    <a:pt x="32" y="74"/>
                  </a:cubicBezTo>
                  <a:cubicBezTo>
                    <a:pt x="33" y="74"/>
                    <a:pt x="35" y="74"/>
                    <a:pt x="36" y="73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2"/>
                    <a:pt x="73" y="93"/>
                    <a:pt x="74" y="93"/>
                  </a:cubicBezTo>
                  <a:cubicBezTo>
                    <a:pt x="75" y="93"/>
                    <a:pt x="76" y="92"/>
                    <a:pt x="77" y="91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3" y="76"/>
                    <a:pt x="93" y="73"/>
                    <a:pt x="91" y="71"/>
                  </a:cubicBezTo>
                  <a:close/>
                  <a:moveTo>
                    <a:pt x="74" y="86"/>
                  </a:moveTo>
                  <a:cubicBezTo>
                    <a:pt x="47" y="59"/>
                    <a:pt x="47" y="59"/>
                    <a:pt x="47" y="59"/>
                  </a:cubicBezTo>
                  <a:cubicBezTo>
                    <a:pt x="46" y="58"/>
                    <a:pt x="45" y="58"/>
                    <a:pt x="44" y="58"/>
                  </a:cubicBezTo>
                  <a:cubicBezTo>
                    <a:pt x="43" y="58"/>
                    <a:pt x="41" y="58"/>
                    <a:pt x="41" y="59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2"/>
                    <a:pt x="58" y="43"/>
                    <a:pt x="58" y="44"/>
                  </a:cubicBezTo>
                  <a:cubicBezTo>
                    <a:pt x="58" y="45"/>
                    <a:pt x="58" y="47"/>
                    <a:pt x="59" y="47"/>
                  </a:cubicBezTo>
                  <a:cubicBezTo>
                    <a:pt x="86" y="74"/>
                    <a:pt x="86" y="74"/>
                    <a:pt x="86" y="74"/>
                  </a:cubicBezTo>
                  <a:lnTo>
                    <a:pt x="74" y="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681248" y="1312597"/>
            <a:ext cx="298439" cy="340878"/>
            <a:chOff x="8738051" y="-1039073"/>
            <a:chExt cx="346075" cy="395288"/>
          </a:xfrm>
        </p:grpSpPr>
        <p:sp>
          <p:nvSpPr>
            <p:cNvPr id="46" name="Freeform 13"/>
            <p:cNvSpPr/>
            <p:nvPr/>
          </p:nvSpPr>
          <p:spPr bwMode="auto">
            <a:xfrm>
              <a:off x="8761863" y="-745385"/>
              <a:ext cx="161925" cy="101600"/>
            </a:xfrm>
            <a:custGeom>
              <a:avLst/>
              <a:gdLst>
                <a:gd name="T0" fmla="*/ 41 w 81"/>
                <a:gd name="T1" fmla="*/ 0 h 50"/>
                <a:gd name="T2" fmla="*/ 0 w 81"/>
                <a:gd name="T3" fmla="*/ 24 h 50"/>
                <a:gd name="T4" fmla="*/ 0 w 81"/>
                <a:gd name="T5" fmla="*/ 50 h 50"/>
                <a:gd name="T6" fmla="*/ 6 w 81"/>
                <a:gd name="T7" fmla="*/ 50 h 50"/>
                <a:gd name="T8" fmla="*/ 6 w 81"/>
                <a:gd name="T9" fmla="*/ 24 h 50"/>
                <a:gd name="T10" fmla="*/ 41 w 81"/>
                <a:gd name="T11" fmla="*/ 6 h 50"/>
                <a:gd name="T12" fmla="*/ 75 w 81"/>
                <a:gd name="T13" fmla="*/ 24 h 50"/>
                <a:gd name="T14" fmla="*/ 75 w 81"/>
                <a:gd name="T15" fmla="*/ 50 h 50"/>
                <a:gd name="T16" fmla="*/ 81 w 81"/>
                <a:gd name="T17" fmla="*/ 50 h 50"/>
                <a:gd name="T18" fmla="*/ 81 w 81"/>
                <a:gd name="T19" fmla="*/ 24 h 50"/>
                <a:gd name="T20" fmla="*/ 41 w 81"/>
                <a:gd name="T2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50">
                  <a:moveTo>
                    <a:pt x="41" y="0"/>
                  </a:moveTo>
                  <a:cubicBezTo>
                    <a:pt x="26" y="0"/>
                    <a:pt x="0" y="8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3"/>
                    <a:pt x="29" y="6"/>
                    <a:pt x="41" y="6"/>
                  </a:cubicBezTo>
                  <a:cubicBezTo>
                    <a:pt x="53" y="6"/>
                    <a:pt x="75" y="13"/>
                    <a:pt x="75" y="24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8"/>
                    <a:pt x="55" y="0"/>
                    <a:pt x="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 noEditPoints="1"/>
            </p:cNvSpPr>
            <p:nvPr/>
          </p:nvSpPr>
          <p:spPr bwMode="auto">
            <a:xfrm>
              <a:off x="8795201" y="-862860"/>
              <a:ext cx="96837" cy="104775"/>
            </a:xfrm>
            <a:custGeom>
              <a:avLst/>
              <a:gdLst>
                <a:gd name="T0" fmla="*/ 0 w 48"/>
                <a:gd name="T1" fmla="*/ 24 h 52"/>
                <a:gd name="T2" fmla="*/ 0 w 48"/>
                <a:gd name="T3" fmla="*/ 28 h 52"/>
                <a:gd name="T4" fmla="*/ 24 w 48"/>
                <a:gd name="T5" fmla="*/ 52 h 52"/>
                <a:gd name="T6" fmla="*/ 48 w 48"/>
                <a:gd name="T7" fmla="*/ 28 h 52"/>
                <a:gd name="T8" fmla="*/ 48 w 48"/>
                <a:gd name="T9" fmla="*/ 24 h 52"/>
                <a:gd name="T10" fmla="*/ 24 w 48"/>
                <a:gd name="T11" fmla="*/ 0 h 52"/>
                <a:gd name="T12" fmla="*/ 0 w 48"/>
                <a:gd name="T13" fmla="*/ 24 h 52"/>
                <a:gd name="T14" fmla="*/ 24 w 48"/>
                <a:gd name="T15" fmla="*/ 6 h 52"/>
                <a:gd name="T16" fmla="*/ 41 w 48"/>
                <a:gd name="T17" fmla="*/ 24 h 52"/>
                <a:gd name="T18" fmla="*/ 41 w 48"/>
                <a:gd name="T19" fmla="*/ 28 h 52"/>
                <a:gd name="T20" fmla="*/ 24 w 48"/>
                <a:gd name="T21" fmla="*/ 46 h 52"/>
                <a:gd name="T22" fmla="*/ 6 w 48"/>
                <a:gd name="T23" fmla="*/ 28 h 52"/>
                <a:gd name="T24" fmla="*/ 6 w 48"/>
                <a:gd name="T25" fmla="*/ 24 h 52"/>
                <a:gd name="T26" fmla="*/ 24 w 48"/>
                <a:gd name="T27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52">
                  <a:moveTo>
                    <a:pt x="0" y="2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42"/>
                    <a:pt x="10" y="52"/>
                    <a:pt x="24" y="52"/>
                  </a:cubicBezTo>
                  <a:cubicBezTo>
                    <a:pt x="37" y="52"/>
                    <a:pt x="48" y="42"/>
                    <a:pt x="48" y="2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lose/>
                  <a:moveTo>
                    <a:pt x="24" y="6"/>
                  </a:moveTo>
                  <a:cubicBezTo>
                    <a:pt x="33" y="6"/>
                    <a:pt x="41" y="14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38"/>
                    <a:pt x="33" y="46"/>
                    <a:pt x="24" y="46"/>
                  </a:cubicBezTo>
                  <a:cubicBezTo>
                    <a:pt x="14" y="46"/>
                    <a:pt x="6" y="38"/>
                    <a:pt x="6" y="2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4"/>
                    <a:pt x="14" y="6"/>
                    <a:pt x="2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8738051" y="-1039073"/>
              <a:ext cx="346075" cy="288925"/>
            </a:xfrm>
            <a:custGeom>
              <a:avLst/>
              <a:gdLst>
                <a:gd name="T0" fmla="*/ 157 w 173"/>
                <a:gd name="T1" fmla="*/ 0 h 143"/>
                <a:gd name="T2" fmla="*/ 15 w 173"/>
                <a:gd name="T3" fmla="*/ 0 h 143"/>
                <a:gd name="T4" fmla="*/ 0 w 173"/>
                <a:gd name="T5" fmla="*/ 15 h 143"/>
                <a:gd name="T6" fmla="*/ 0 w 173"/>
                <a:gd name="T7" fmla="*/ 95 h 143"/>
                <a:gd name="T8" fmla="*/ 15 w 173"/>
                <a:gd name="T9" fmla="*/ 110 h 143"/>
                <a:gd name="T10" fmla="*/ 23 w 173"/>
                <a:gd name="T11" fmla="*/ 110 h 143"/>
                <a:gd name="T12" fmla="*/ 23 w 173"/>
                <a:gd name="T13" fmla="*/ 104 h 143"/>
                <a:gd name="T14" fmla="*/ 15 w 173"/>
                <a:gd name="T15" fmla="*/ 104 h 143"/>
                <a:gd name="T16" fmla="*/ 6 w 173"/>
                <a:gd name="T17" fmla="*/ 95 h 143"/>
                <a:gd name="T18" fmla="*/ 6 w 173"/>
                <a:gd name="T19" fmla="*/ 15 h 143"/>
                <a:gd name="T20" fmla="*/ 15 w 173"/>
                <a:gd name="T21" fmla="*/ 6 h 143"/>
                <a:gd name="T22" fmla="*/ 157 w 173"/>
                <a:gd name="T23" fmla="*/ 6 h 143"/>
                <a:gd name="T24" fmla="*/ 166 w 173"/>
                <a:gd name="T25" fmla="*/ 15 h 143"/>
                <a:gd name="T26" fmla="*/ 166 w 173"/>
                <a:gd name="T27" fmla="*/ 95 h 143"/>
                <a:gd name="T28" fmla="*/ 157 w 173"/>
                <a:gd name="T29" fmla="*/ 104 h 143"/>
                <a:gd name="T30" fmla="*/ 129 w 173"/>
                <a:gd name="T31" fmla="*/ 104 h 143"/>
                <a:gd name="T32" fmla="*/ 99 w 173"/>
                <a:gd name="T33" fmla="*/ 137 h 143"/>
                <a:gd name="T34" fmla="*/ 98 w 173"/>
                <a:gd name="T35" fmla="*/ 137 h 143"/>
                <a:gd name="T36" fmla="*/ 97 w 173"/>
                <a:gd name="T37" fmla="*/ 136 h 143"/>
                <a:gd name="T38" fmla="*/ 97 w 173"/>
                <a:gd name="T39" fmla="*/ 104 h 143"/>
                <a:gd name="T40" fmla="*/ 82 w 173"/>
                <a:gd name="T41" fmla="*/ 104 h 143"/>
                <a:gd name="T42" fmla="*/ 82 w 173"/>
                <a:gd name="T43" fmla="*/ 110 h 143"/>
                <a:gd name="T44" fmla="*/ 91 w 173"/>
                <a:gd name="T45" fmla="*/ 110 h 143"/>
                <a:gd name="T46" fmla="*/ 91 w 173"/>
                <a:gd name="T47" fmla="*/ 136 h 143"/>
                <a:gd name="T48" fmla="*/ 95 w 173"/>
                <a:gd name="T49" fmla="*/ 143 h 143"/>
                <a:gd name="T50" fmla="*/ 98 w 173"/>
                <a:gd name="T51" fmla="*/ 143 h 143"/>
                <a:gd name="T52" fmla="*/ 103 w 173"/>
                <a:gd name="T53" fmla="*/ 141 h 143"/>
                <a:gd name="T54" fmla="*/ 132 w 173"/>
                <a:gd name="T55" fmla="*/ 110 h 143"/>
                <a:gd name="T56" fmla="*/ 157 w 173"/>
                <a:gd name="T57" fmla="*/ 110 h 143"/>
                <a:gd name="T58" fmla="*/ 173 w 173"/>
                <a:gd name="T59" fmla="*/ 95 h 143"/>
                <a:gd name="T60" fmla="*/ 173 w 173"/>
                <a:gd name="T61" fmla="*/ 15 h 143"/>
                <a:gd name="T62" fmla="*/ 157 w 173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3" h="143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3"/>
                    <a:pt x="7" y="110"/>
                    <a:pt x="15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0" y="104"/>
                    <a:pt x="6" y="100"/>
                    <a:pt x="6" y="9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0"/>
                    <a:pt x="10" y="6"/>
                    <a:pt x="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62" y="6"/>
                    <a:pt x="166" y="10"/>
                    <a:pt x="166" y="15"/>
                  </a:cubicBezTo>
                  <a:cubicBezTo>
                    <a:pt x="166" y="95"/>
                    <a:pt x="166" y="95"/>
                    <a:pt x="166" y="95"/>
                  </a:cubicBezTo>
                  <a:cubicBezTo>
                    <a:pt x="166" y="100"/>
                    <a:pt x="162" y="104"/>
                    <a:pt x="157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99" y="137"/>
                    <a:pt x="98" y="137"/>
                    <a:pt x="98" y="137"/>
                  </a:cubicBezTo>
                  <a:cubicBezTo>
                    <a:pt x="97" y="137"/>
                    <a:pt x="97" y="136"/>
                    <a:pt x="97" y="136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9"/>
                    <a:pt x="93" y="141"/>
                    <a:pt x="95" y="143"/>
                  </a:cubicBezTo>
                  <a:cubicBezTo>
                    <a:pt x="96" y="143"/>
                    <a:pt x="97" y="143"/>
                    <a:pt x="98" y="143"/>
                  </a:cubicBezTo>
                  <a:cubicBezTo>
                    <a:pt x="100" y="143"/>
                    <a:pt x="102" y="143"/>
                    <a:pt x="103" y="141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66" y="110"/>
                    <a:pt x="173" y="103"/>
                    <a:pt x="173" y="95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8817426" y="-972398"/>
              <a:ext cx="176212" cy="111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"/>
            <p:cNvSpPr>
              <a:spLocks noChangeArrowheads="1"/>
            </p:cNvSpPr>
            <p:nvPr/>
          </p:nvSpPr>
          <p:spPr bwMode="auto">
            <a:xfrm>
              <a:off x="8817426" y="-939060"/>
              <a:ext cx="176212" cy="1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8"/>
            <p:cNvSpPr>
              <a:spLocks noChangeArrowheads="1"/>
            </p:cNvSpPr>
            <p:nvPr/>
          </p:nvSpPr>
          <p:spPr bwMode="auto">
            <a:xfrm>
              <a:off x="8817426" y="-905723"/>
              <a:ext cx="119062" cy="142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517558" y="1300109"/>
            <a:ext cx="346353" cy="338140"/>
            <a:chOff x="10534688" y="-1044527"/>
            <a:chExt cx="401637" cy="392113"/>
          </a:xfrm>
        </p:grpSpPr>
        <p:sp>
          <p:nvSpPr>
            <p:cNvPr id="53" name="Freeform 19"/>
            <p:cNvSpPr/>
            <p:nvPr/>
          </p:nvSpPr>
          <p:spPr bwMode="auto">
            <a:xfrm>
              <a:off x="10534688" y="-1044527"/>
              <a:ext cx="401637" cy="376237"/>
            </a:xfrm>
            <a:custGeom>
              <a:avLst/>
              <a:gdLst>
                <a:gd name="T0" fmla="*/ 200 w 201"/>
                <a:gd name="T1" fmla="*/ 83 h 185"/>
                <a:gd name="T2" fmla="*/ 102 w 201"/>
                <a:gd name="T3" fmla="*/ 0 h 185"/>
                <a:gd name="T4" fmla="*/ 100 w 201"/>
                <a:gd name="T5" fmla="*/ 0 h 185"/>
                <a:gd name="T6" fmla="*/ 98 w 201"/>
                <a:gd name="T7" fmla="*/ 0 h 185"/>
                <a:gd name="T8" fmla="*/ 1 w 201"/>
                <a:gd name="T9" fmla="*/ 83 h 185"/>
                <a:gd name="T10" fmla="*/ 0 w 201"/>
                <a:gd name="T11" fmla="*/ 87 h 185"/>
                <a:gd name="T12" fmla="*/ 3 w 201"/>
                <a:gd name="T13" fmla="*/ 89 h 185"/>
                <a:gd name="T14" fmla="*/ 31 w 201"/>
                <a:gd name="T15" fmla="*/ 89 h 185"/>
                <a:gd name="T16" fmla="*/ 31 w 201"/>
                <a:gd name="T17" fmla="*/ 182 h 185"/>
                <a:gd name="T18" fmla="*/ 34 w 201"/>
                <a:gd name="T19" fmla="*/ 185 h 185"/>
                <a:gd name="T20" fmla="*/ 38 w 201"/>
                <a:gd name="T21" fmla="*/ 182 h 185"/>
                <a:gd name="T22" fmla="*/ 38 w 201"/>
                <a:gd name="T23" fmla="*/ 86 h 185"/>
                <a:gd name="T24" fmla="*/ 34 w 201"/>
                <a:gd name="T25" fmla="*/ 82 h 185"/>
                <a:gd name="T26" fmla="*/ 12 w 201"/>
                <a:gd name="T27" fmla="*/ 82 h 185"/>
                <a:gd name="T28" fmla="*/ 100 w 201"/>
                <a:gd name="T29" fmla="*/ 7 h 185"/>
                <a:gd name="T30" fmla="*/ 189 w 201"/>
                <a:gd name="T31" fmla="*/ 82 h 185"/>
                <a:gd name="T32" fmla="*/ 166 w 201"/>
                <a:gd name="T33" fmla="*/ 82 h 185"/>
                <a:gd name="T34" fmla="*/ 163 w 201"/>
                <a:gd name="T35" fmla="*/ 86 h 185"/>
                <a:gd name="T36" fmla="*/ 163 w 201"/>
                <a:gd name="T37" fmla="*/ 108 h 185"/>
                <a:gd name="T38" fmla="*/ 166 w 201"/>
                <a:gd name="T39" fmla="*/ 111 h 185"/>
                <a:gd name="T40" fmla="*/ 169 w 201"/>
                <a:gd name="T41" fmla="*/ 108 h 185"/>
                <a:gd name="T42" fmla="*/ 169 w 201"/>
                <a:gd name="T43" fmla="*/ 89 h 185"/>
                <a:gd name="T44" fmla="*/ 198 w 201"/>
                <a:gd name="T45" fmla="*/ 89 h 185"/>
                <a:gd name="T46" fmla="*/ 201 w 201"/>
                <a:gd name="T47" fmla="*/ 87 h 185"/>
                <a:gd name="T48" fmla="*/ 200 w 201"/>
                <a:gd name="T49" fmla="*/ 8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85">
                  <a:moveTo>
                    <a:pt x="200" y="83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0"/>
                    <a:pt x="100" y="0"/>
                  </a:cubicBezTo>
                  <a:cubicBezTo>
                    <a:pt x="100" y="0"/>
                    <a:pt x="99" y="0"/>
                    <a:pt x="98" y="0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4"/>
                    <a:pt x="0" y="86"/>
                    <a:pt x="0" y="87"/>
                  </a:cubicBezTo>
                  <a:cubicBezTo>
                    <a:pt x="1" y="88"/>
                    <a:pt x="2" y="89"/>
                    <a:pt x="3" y="89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4"/>
                    <a:pt x="33" y="185"/>
                    <a:pt x="34" y="185"/>
                  </a:cubicBezTo>
                  <a:cubicBezTo>
                    <a:pt x="36" y="185"/>
                    <a:pt x="38" y="184"/>
                    <a:pt x="38" y="182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8" y="84"/>
                    <a:pt x="36" y="82"/>
                    <a:pt x="34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89" y="82"/>
                    <a:pt x="189" y="82"/>
                    <a:pt x="189" y="82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4" y="82"/>
                    <a:pt x="163" y="84"/>
                    <a:pt x="163" y="8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10"/>
                    <a:pt x="164" y="111"/>
                    <a:pt x="166" y="111"/>
                  </a:cubicBezTo>
                  <a:cubicBezTo>
                    <a:pt x="168" y="111"/>
                    <a:pt x="169" y="110"/>
                    <a:pt x="169" y="108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9" y="89"/>
                    <a:pt x="200" y="88"/>
                    <a:pt x="201" y="87"/>
                  </a:cubicBezTo>
                  <a:cubicBezTo>
                    <a:pt x="201" y="86"/>
                    <a:pt x="201" y="84"/>
                    <a:pt x="200" y="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"/>
            <p:cNvSpPr/>
            <p:nvPr/>
          </p:nvSpPr>
          <p:spPr bwMode="auto">
            <a:xfrm>
              <a:off x="10802976" y="-1025477"/>
              <a:ext cx="55562" cy="71437"/>
            </a:xfrm>
            <a:custGeom>
              <a:avLst/>
              <a:gdLst>
                <a:gd name="T0" fmla="*/ 4 w 28"/>
                <a:gd name="T1" fmla="*/ 16 h 35"/>
                <a:gd name="T2" fmla="*/ 7 w 28"/>
                <a:gd name="T3" fmla="*/ 13 h 35"/>
                <a:gd name="T4" fmla="*/ 7 w 28"/>
                <a:gd name="T5" fmla="*/ 7 h 35"/>
                <a:gd name="T6" fmla="*/ 22 w 28"/>
                <a:gd name="T7" fmla="*/ 7 h 35"/>
                <a:gd name="T8" fmla="*/ 22 w 28"/>
                <a:gd name="T9" fmla="*/ 32 h 35"/>
                <a:gd name="T10" fmla="*/ 25 w 28"/>
                <a:gd name="T11" fmla="*/ 35 h 35"/>
                <a:gd name="T12" fmla="*/ 28 w 28"/>
                <a:gd name="T13" fmla="*/ 32 h 35"/>
                <a:gd name="T14" fmla="*/ 28 w 28"/>
                <a:gd name="T15" fmla="*/ 3 h 35"/>
                <a:gd name="T16" fmla="*/ 25 w 28"/>
                <a:gd name="T17" fmla="*/ 0 h 35"/>
                <a:gd name="T18" fmla="*/ 4 w 28"/>
                <a:gd name="T19" fmla="*/ 0 h 35"/>
                <a:gd name="T20" fmla="*/ 0 w 28"/>
                <a:gd name="T21" fmla="*/ 3 h 35"/>
                <a:gd name="T22" fmla="*/ 0 w 28"/>
                <a:gd name="T23" fmla="*/ 13 h 35"/>
                <a:gd name="T24" fmla="*/ 4 w 28"/>
                <a:gd name="T25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5">
                  <a:moveTo>
                    <a:pt x="4" y="16"/>
                  </a:moveTo>
                  <a:cubicBezTo>
                    <a:pt x="5" y="16"/>
                    <a:pt x="7" y="15"/>
                    <a:pt x="7" y="13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4"/>
                    <a:pt x="23" y="35"/>
                    <a:pt x="25" y="35"/>
                  </a:cubicBezTo>
                  <a:cubicBezTo>
                    <a:pt x="27" y="35"/>
                    <a:pt x="28" y="34"/>
                    <a:pt x="28" y="3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7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"/>
            <p:cNvSpPr>
              <a:spLocks noEditPoints="1"/>
            </p:cNvSpPr>
            <p:nvPr/>
          </p:nvSpPr>
          <p:spPr bwMode="auto">
            <a:xfrm>
              <a:off x="10710901" y="-930227"/>
              <a:ext cx="92075" cy="104775"/>
            </a:xfrm>
            <a:custGeom>
              <a:avLst/>
              <a:gdLst>
                <a:gd name="T0" fmla="*/ 23 w 46"/>
                <a:gd name="T1" fmla="*/ 52 h 52"/>
                <a:gd name="T2" fmla="*/ 46 w 46"/>
                <a:gd name="T3" fmla="*/ 29 h 52"/>
                <a:gd name="T4" fmla="*/ 46 w 46"/>
                <a:gd name="T5" fmla="*/ 23 h 52"/>
                <a:gd name="T6" fmla="*/ 23 w 46"/>
                <a:gd name="T7" fmla="*/ 0 h 52"/>
                <a:gd name="T8" fmla="*/ 0 w 46"/>
                <a:gd name="T9" fmla="*/ 23 h 52"/>
                <a:gd name="T10" fmla="*/ 0 w 46"/>
                <a:gd name="T11" fmla="*/ 29 h 52"/>
                <a:gd name="T12" fmla="*/ 23 w 46"/>
                <a:gd name="T13" fmla="*/ 52 h 52"/>
                <a:gd name="T14" fmla="*/ 6 w 46"/>
                <a:gd name="T15" fmla="*/ 23 h 52"/>
                <a:gd name="T16" fmla="*/ 23 w 46"/>
                <a:gd name="T17" fmla="*/ 6 h 52"/>
                <a:gd name="T18" fmla="*/ 40 w 46"/>
                <a:gd name="T19" fmla="*/ 23 h 52"/>
                <a:gd name="T20" fmla="*/ 40 w 46"/>
                <a:gd name="T21" fmla="*/ 29 h 52"/>
                <a:gd name="T22" fmla="*/ 23 w 46"/>
                <a:gd name="T23" fmla="*/ 46 h 52"/>
                <a:gd name="T24" fmla="*/ 6 w 46"/>
                <a:gd name="T25" fmla="*/ 29 h 52"/>
                <a:gd name="T26" fmla="*/ 6 w 46"/>
                <a:gd name="T27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52">
                  <a:moveTo>
                    <a:pt x="23" y="52"/>
                  </a:moveTo>
                  <a:cubicBezTo>
                    <a:pt x="36" y="52"/>
                    <a:pt x="46" y="42"/>
                    <a:pt x="46" y="2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2"/>
                    <a:pt x="10" y="52"/>
                    <a:pt x="23" y="52"/>
                  </a:cubicBezTo>
                  <a:close/>
                  <a:moveTo>
                    <a:pt x="6" y="23"/>
                  </a:moveTo>
                  <a:cubicBezTo>
                    <a:pt x="6" y="14"/>
                    <a:pt x="14" y="6"/>
                    <a:pt x="23" y="6"/>
                  </a:cubicBezTo>
                  <a:cubicBezTo>
                    <a:pt x="32" y="6"/>
                    <a:pt x="40" y="14"/>
                    <a:pt x="40" y="23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9"/>
                    <a:pt x="32" y="46"/>
                    <a:pt x="23" y="46"/>
                  </a:cubicBezTo>
                  <a:cubicBezTo>
                    <a:pt x="14" y="46"/>
                    <a:pt x="6" y="39"/>
                    <a:pt x="6" y="29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"/>
            <p:cNvSpPr/>
            <p:nvPr/>
          </p:nvSpPr>
          <p:spPr bwMode="auto">
            <a:xfrm>
              <a:off x="10639463" y="-825452"/>
              <a:ext cx="211137" cy="152400"/>
            </a:xfrm>
            <a:custGeom>
              <a:avLst/>
              <a:gdLst>
                <a:gd name="T0" fmla="*/ 57 w 106"/>
                <a:gd name="T1" fmla="*/ 22 h 75"/>
                <a:gd name="T2" fmla="*/ 59 w 106"/>
                <a:gd name="T3" fmla="*/ 23 h 75"/>
                <a:gd name="T4" fmla="*/ 61 w 106"/>
                <a:gd name="T5" fmla="*/ 22 h 75"/>
                <a:gd name="T6" fmla="*/ 76 w 106"/>
                <a:gd name="T7" fmla="*/ 7 h 75"/>
                <a:gd name="T8" fmla="*/ 94 w 106"/>
                <a:gd name="T9" fmla="*/ 14 h 75"/>
                <a:gd name="T10" fmla="*/ 99 w 106"/>
                <a:gd name="T11" fmla="*/ 20 h 75"/>
                <a:gd name="T12" fmla="*/ 100 w 106"/>
                <a:gd name="T13" fmla="*/ 23 h 75"/>
                <a:gd name="T14" fmla="*/ 103 w 106"/>
                <a:gd name="T15" fmla="*/ 25 h 75"/>
                <a:gd name="T16" fmla="*/ 104 w 106"/>
                <a:gd name="T17" fmla="*/ 25 h 75"/>
                <a:gd name="T18" fmla="*/ 106 w 106"/>
                <a:gd name="T19" fmla="*/ 23 h 75"/>
                <a:gd name="T20" fmla="*/ 106 w 106"/>
                <a:gd name="T21" fmla="*/ 21 h 75"/>
                <a:gd name="T22" fmla="*/ 105 w 106"/>
                <a:gd name="T23" fmla="*/ 18 h 75"/>
                <a:gd name="T24" fmla="*/ 97 w 106"/>
                <a:gd name="T25" fmla="*/ 8 h 75"/>
                <a:gd name="T26" fmla="*/ 97 w 106"/>
                <a:gd name="T27" fmla="*/ 8 h 75"/>
                <a:gd name="T28" fmla="*/ 76 w 106"/>
                <a:gd name="T29" fmla="*/ 0 h 75"/>
                <a:gd name="T30" fmla="*/ 75 w 106"/>
                <a:gd name="T31" fmla="*/ 0 h 75"/>
                <a:gd name="T32" fmla="*/ 73 w 106"/>
                <a:gd name="T33" fmla="*/ 1 h 75"/>
                <a:gd name="T34" fmla="*/ 59 w 106"/>
                <a:gd name="T35" fmla="*/ 15 h 75"/>
                <a:gd name="T36" fmla="*/ 46 w 106"/>
                <a:gd name="T37" fmla="*/ 1 h 75"/>
                <a:gd name="T38" fmla="*/ 43 w 106"/>
                <a:gd name="T39" fmla="*/ 0 h 75"/>
                <a:gd name="T40" fmla="*/ 42 w 106"/>
                <a:gd name="T41" fmla="*/ 0 h 75"/>
                <a:gd name="T42" fmla="*/ 21 w 106"/>
                <a:gd name="T43" fmla="*/ 8 h 75"/>
                <a:gd name="T44" fmla="*/ 21 w 106"/>
                <a:gd name="T45" fmla="*/ 8 h 75"/>
                <a:gd name="T46" fmla="*/ 13 w 106"/>
                <a:gd name="T47" fmla="*/ 18 h 75"/>
                <a:gd name="T48" fmla="*/ 2 w 106"/>
                <a:gd name="T49" fmla="*/ 52 h 75"/>
                <a:gd name="T50" fmla="*/ 13 w 106"/>
                <a:gd name="T51" fmla="*/ 74 h 75"/>
                <a:gd name="T52" fmla="*/ 16 w 106"/>
                <a:gd name="T53" fmla="*/ 75 h 75"/>
                <a:gd name="T54" fmla="*/ 17 w 106"/>
                <a:gd name="T55" fmla="*/ 75 h 75"/>
                <a:gd name="T56" fmla="*/ 21 w 106"/>
                <a:gd name="T57" fmla="*/ 73 h 75"/>
                <a:gd name="T58" fmla="*/ 20 w 106"/>
                <a:gd name="T59" fmla="*/ 70 h 75"/>
                <a:gd name="T60" fmla="*/ 18 w 106"/>
                <a:gd name="T61" fmla="*/ 69 h 75"/>
                <a:gd name="T62" fmla="*/ 15 w 106"/>
                <a:gd name="T63" fmla="*/ 68 h 75"/>
                <a:gd name="T64" fmla="*/ 9 w 106"/>
                <a:gd name="T65" fmla="*/ 54 h 75"/>
                <a:gd name="T66" fmla="*/ 19 w 106"/>
                <a:gd name="T67" fmla="*/ 20 h 75"/>
                <a:gd name="T68" fmla="*/ 24 w 106"/>
                <a:gd name="T69" fmla="*/ 14 h 75"/>
                <a:gd name="T70" fmla="*/ 42 w 106"/>
                <a:gd name="T71" fmla="*/ 7 h 75"/>
                <a:gd name="T72" fmla="*/ 57 w 106"/>
                <a:gd name="T73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" h="75">
                  <a:moveTo>
                    <a:pt x="57" y="22"/>
                  </a:moveTo>
                  <a:cubicBezTo>
                    <a:pt x="57" y="22"/>
                    <a:pt x="58" y="23"/>
                    <a:pt x="59" y="23"/>
                  </a:cubicBezTo>
                  <a:cubicBezTo>
                    <a:pt x="60" y="23"/>
                    <a:pt x="61" y="22"/>
                    <a:pt x="61" y="22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6" y="15"/>
                    <a:pt x="98" y="18"/>
                    <a:pt x="99" y="20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4"/>
                    <a:pt x="101" y="25"/>
                    <a:pt x="103" y="25"/>
                  </a:cubicBezTo>
                  <a:cubicBezTo>
                    <a:pt x="103" y="25"/>
                    <a:pt x="104" y="25"/>
                    <a:pt x="104" y="25"/>
                  </a:cubicBezTo>
                  <a:cubicBezTo>
                    <a:pt x="105" y="25"/>
                    <a:pt x="105" y="24"/>
                    <a:pt x="106" y="23"/>
                  </a:cubicBezTo>
                  <a:cubicBezTo>
                    <a:pt x="106" y="22"/>
                    <a:pt x="106" y="22"/>
                    <a:pt x="106" y="21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4" y="15"/>
                    <a:pt x="101" y="10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3" y="1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8" y="10"/>
                    <a:pt x="14" y="15"/>
                    <a:pt x="13" y="18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61"/>
                    <a:pt x="5" y="71"/>
                    <a:pt x="13" y="74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9" y="75"/>
                    <a:pt x="20" y="74"/>
                    <a:pt x="21" y="73"/>
                  </a:cubicBezTo>
                  <a:cubicBezTo>
                    <a:pt x="21" y="72"/>
                    <a:pt x="21" y="71"/>
                    <a:pt x="20" y="70"/>
                  </a:cubicBezTo>
                  <a:cubicBezTo>
                    <a:pt x="20" y="69"/>
                    <a:pt x="19" y="69"/>
                    <a:pt x="18" y="69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0" y="66"/>
                    <a:pt x="7" y="60"/>
                    <a:pt x="9" y="5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8"/>
                    <a:pt x="22" y="15"/>
                    <a:pt x="24" y="14"/>
                  </a:cubicBezTo>
                  <a:cubicBezTo>
                    <a:pt x="42" y="7"/>
                    <a:pt x="42" y="7"/>
                    <a:pt x="42" y="7"/>
                  </a:cubicBezTo>
                  <a:lnTo>
                    <a:pt x="57" y="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"/>
            <p:cNvSpPr>
              <a:spLocks noEditPoints="1"/>
            </p:cNvSpPr>
            <p:nvPr/>
          </p:nvSpPr>
          <p:spPr bwMode="auto">
            <a:xfrm>
              <a:off x="10688676" y="-766714"/>
              <a:ext cx="220662" cy="114300"/>
            </a:xfrm>
            <a:custGeom>
              <a:avLst/>
              <a:gdLst>
                <a:gd name="T0" fmla="*/ 106 w 110"/>
                <a:gd name="T1" fmla="*/ 0 h 56"/>
                <a:gd name="T2" fmla="*/ 22 w 110"/>
                <a:gd name="T3" fmla="*/ 0 h 56"/>
                <a:gd name="T4" fmla="*/ 19 w 110"/>
                <a:gd name="T5" fmla="*/ 2 h 56"/>
                <a:gd name="T6" fmla="*/ 0 w 110"/>
                <a:gd name="T7" fmla="*/ 52 h 56"/>
                <a:gd name="T8" fmla="*/ 0 w 110"/>
                <a:gd name="T9" fmla="*/ 55 h 56"/>
                <a:gd name="T10" fmla="*/ 3 w 110"/>
                <a:gd name="T11" fmla="*/ 56 h 56"/>
                <a:gd name="T12" fmla="*/ 87 w 110"/>
                <a:gd name="T13" fmla="*/ 56 h 56"/>
                <a:gd name="T14" fmla="*/ 90 w 110"/>
                <a:gd name="T15" fmla="*/ 54 h 56"/>
                <a:gd name="T16" fmla="*/ 109 w 110"/>
                <a:gd name="T17" fmla="*/ 4 h 56"/>
                <a:gd name="T18" fmla="*/ 109 w 110"/>
                <a:gd name="T19" fmla="*/ 1 h 56"/>
                <a:gd name="T20" fmla="*/ 106 w 110"/>
                <a:gd name="T21" fmla="*/ 0 h 56"/>
                <a:gd name="T22" fmla="*/ 85 w 110"/>
                <a:gd name="T23" fmla="*/ 50 h 56"/>
                <a:gd name="T24" fmla="*/ 8 w 110"/>
                <a:gd name="T25" fmla="*/ 50 h 56"/>
                <a:gd name="T26" fmla="*/ 24 w 110"/>
                <a:gd name="T27" fmla="*/ 6 h 56"/>
                <a:gd name="T28" fmla="*/ 102 w 110"/>
                <a:gd name="T29" fmla="*/ 6 h 56"/>
                <a:gd name="T30" fmla="*/ 85 w 110"/>
                <a:gd name="T31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56">
                  <a:moveTo>
                    <a:pt x="106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0"/>
                    <a:pt x="19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56"/>
                    <a:pt x="2" y="56"/>
                    <a:pt x="3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9" y="56"/>
                    <a:pt x="90" y="56"/>
                    <a:pt x="90" y="5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3"/>
                    <a:pt x="109" y="2"/>
                    <a:pt x="109" y="1"/>
                  </a:cubicBezTo>
                  <a:cubicBezTo>
                    <a:pt x="108" y="0"/>
                    <a:pt x="107" y="0"/>
                    <a:pt x="106" y="0"/>
                  </a:cubicBezTo>
                  <a:close/>
                  <a:moveTo>
                    <a:pt x="85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02" y="6"/>
                    <a:pt x="102" y="6"/>
                    <a:pt x="102" y="6"/>
                  </a:cubicBezTo>
                  <a:lnTo>
                    <a:pt x="85" y="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"/>
            <p:cNvSpPr/>
            <p:nvPr/>
          </p:nvSpPr>
          <p:spPr bwMode="auto">
            <a:xfrm>
              <a:off x="10777576" y="-733377"/>
              <a:ext cx="53975" cy="44450"/>
            </a:xfrm>
            <a:custGeom>
              <a:avLst/>
              <a:gdLst>
                <a:gd name="T0" fmla="*/ 10 w 27"/>
                <a:gd name="T1" fmla="*/ 22 h 22"/>
                <a:gd name="T2" fmla="*/ 11 w 27"/>
                <a:gd name="T3" fmla="*/ 22 h 22"/>
                <a:gd name="T4" fmla="*/ 14 w 27"/>
                <a:gd name="T5" fmla="*/ 19 h 22"/>
                <a:gd name="T6" fmla="*/ 13 w 27"/>
                <a:gd name="T7" fmla="*/ 17 h 22"/>
                <a:gd name="T8" fmla="*/ 11 w 27"/>
                <a:gd name="T9" fmla="*/ 15 h 22"/>
                <a:gd name="T10" fmla="*/ 6 w 27"/>
                <a:gd name="T11" fmla="*/ 11 h 22"/>
                <a:gd name="T12" fmla="*/ 13 w 27"/>
                <a:gd name="T13" fmla="*/ 6 h 22"/>
                <a:gd name="T14" fmla="*/ 20 w 27"/>
                <a:gd name="T15" fmla="*/ 11 h 22"/>
                <a:gd name="T16" fmla="*/ 23 w 27"/>
                <a:gd name="T17" fmla="*/ 14 h 22"/>
                <a:gd name="T18" fmla="*/ 27 w 27"/>
                <a:gd name="T19" fmla="*/ 11 h 22"/>
                <a:gd name="T20" fmla="*/ 13 w 27"/>
                <a:gd name="T21" fmla="*/ 0 h 22"/>
                <a:gd name="T22" fmla="*/ 0 w 27"/>
                <a:gd name="T23" fmla="*/ 11 h 22"/>
                <a:gd name="T24" fmla="*/ 10 w 27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2">
                  <a:moveTo>
                    <a:pt x="10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4" y="21"/>
                    <a:pt x="14" y="19"/>
                  </a:cubicBezTo>
                  <a:cubicBezTo>
                    <a:pt x="14" y="18"/>
                    <a:pt x="14" y="17"/>
                    <a:pt x="13" y="17"/>
                  </a:cubicBezTo>
                  <a:cubicBezTo>
                    <a:pt x="13" y="16"/>
                    <a:pt x="12" y="15"/>
                    <a:pt x="11" y="15"/>
                  </a:cubicBezTo>
                  <a:cubicBezTo>
                    <a:pt x="8" y="15"/>
                    <a:pt x="6" y="13"/>
                    <a:pt x="6" y="11"/>
                  </a:cubicBezTo>
                  <a:cubicBezTo>
                    <a:pt x="6" y="8"/>
                    <a:pt x="9" y="6"/>
                    <a:pt x="13" y="6"/>
                  </a:cubicBezTo>
                  <a:cubicBezTo>
                    <a:pt x="17" y="6"/>
                    <a:pt x="20" y="8"/>
                    <a:pt x="20" y="11"/>
                  </a:cubicBezTo>
                  <a:cubicBezTo>
                    <a:pt x="20" y="13"/>
                    <a:pt x="22" y="14"/>
                    <a:pt x="23" y="14"/>
                  </a:cubicBezTo>
                  <a:cubicBezTo>
                    <a:pt x="25" y="14"/>
                    <a:pt x="27" y="13"/>
                    <a:pt x="27" y="11"/>
                  </a:cubicBezTo>
                  <a:cubicBezTo>
                    <a:pt x="27" y="5"/>
                    <a:pt x="21" y="0"/>
                    <a:pt x="13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6"/>
                    <a:pt x="4" y="20"/>
                    <a:pt x="10" y="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848017" y="1302847"/>
            <a:ext cx="334033" cy="332664"/>
            <a:chOff x="6829425" y="-1005196"/>
            <a:chExt cx="387350" cy="385762"/>
          </a:xfrm>
        </p:grpSpPr>
        <p:sp>
          <p:nvSpPr>
            <p:cNvPr id="60" name="Freeform 25"/>
            <p:cNvSpPr/>
            <p:nvPr/>
          </p:nvSpPr>
          <p:spPr bwMode="auto">
            <a:xfrm>
              <a:off x="6829425" y="-865496"/>
              <a:ext cx="117475" cy="228600"/>
            </a:xfrm>
            <a:custGeom>
              <a:avLst/>
              <a:gdLst>
                <a:gd name="T0" fmla="*/ 56 w 59"/>
                <a:gd name="T1" fmla="*/ 91 h 113"/>
                <a:gd name="T2" fmla="*/ 27 w 59"/>
                <a:gd name="T3" fmla="*/ 91 h 113"/>
                <a:gd name="T4" fmla="*/ 6 w 59"/>
                <a:gd name="T5" fmla="*/ 71 h 113"/>
                <a:gd name="T6" fmla="*/ 6 w 59"/>
                <a:gd name="T7" fmla="*/ 3 h 113"/>
                <a:gd name="T8" fmla="*/ 3 w 59"/>
                <a:gd name="T9" fmla="*/ 0 h 113"/>
                <a:gd name="T10" fmla="*/ 0 w 59"/>
                <a:gd name="T11" fmla="*/ 3 h 113"/>
                <a:gd name="T12" fmla="*/ 0 w 59"/>
                <a:gd name="T13" fmla="*/ 71 h 113"/>
                <a:gd name="T14" fmla="*/ 18 w 59"/>
                <a:gd name="T15" fmla="*/ 96 h 113"/>
                <a:gd name="T16" fmla="*/ 18 w 59"/>
                <a:gd name="T17" fmla="*/ 110 h 113"/>
                <a:gd name="T18" fmla="*/ 21 w 59"/>
                <a:gd name="T19" fmla="*/ 113 h 113"/>
                <a:gd name="T20" fmla="*/ 24 w 59"/>
                <a:gd name="T21" fmla="*/ 110 h 113"/>
                <a:gd name="T22" fmla="*/ 24 w 59"/>
                <a:gd name="T23" fmla="*/ 97 h 113"/>
                <a:gd name="T24" fmla="*/ 27 w 59"/>
                <a:gd name="T25" fmla="*/ 97 h 113"/>
                <a:gd name="T26" fmla="*/ 47 w 59"/>
                <a:gd name="T27" fmla="*/ 97 h 113"/>
                <a:gd name="T28" fmla="*/ 47 w 59"/>
                <a:gd name="T29" fmla="*/ 110 h 113"/>
                <a:gd name="T30" fmla="*/ 50 w 59"/>
                <a:gd name="T31" fmla="*/ 113 h 113"/>
                <a:gd name="T32" fmla="*/ 53 w 59"/>
                <a:gd name="T33" fmla="*/ 110 h 113"/>
                <a:gd name="T34" fmla="*/ 53 w 59"/>
                <a:gd name="T35" fmla="*/ 97 h 113"/>
                <a:gd name="T36" fmla="*/ 56 w 59"/>
                <a:gd name="T37" fmla="*/ 97 h 113"/>
                <a:gd name="T38" fmla="*/ 59 w 59"/>
                <a:gd name="T39" fmla="*/ 94 h 113"/>
                <a:gd name="T40" fmla="*/ 56 w 59"/>
                <a:gd name="T41" fmla="*/ 9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113">
                  <a:moveTo>
                    <a:pt x="56" y="91"/>
                  </a:moveTo>
                  <a:cubicBezTo>
                    <a:pt x="27" y="91"/>
                    <a:pt x="27" y="91"/>
                    <a:pt x="27" y="91"/>
                  </a:cubicBezTo>
                  <a:cubicBezTo>
                    <a:pt x="15" y="91"/>
                    <a:pt x="6" y="82"/>
                    <a:pt x="6" y="7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7" y="92"/>
                    <a:pt x="18" y="96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8" y="112"/>
                    <a:pt x="19" y="113"/>
                    <a:pt x="21" y="113"/>
                  </a:cubicBezTo>
                  <a:cubicBezTo>
                    <a:pt x="22" y="113"/>
                    <a:pt x="24" y="112"/>
                    <a:pt x="24" y="110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5" y="97"/>
                    <a:pt x="26" y="97"/>
                    <a:pt x="27" y="97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7" y="112"/>
                    <a:pt x="49" y="113"/>
                    <a:pt x="50" y="113"/>
                  </a:cubicBezTo>
                  <a:cubicBezTo>
                    <a:pt x="52" y="113"/>
                    <a:pt x="53" y="112"/>
                    <a:pt x="53" y="110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8" y="97"/>
                    <a:pt x="59" y="96"/>
                    <a:pt x="59" y="94"/>
                  </a:cubicBezTo>
                  <a:cubicBezTo>
                    <a:pt x="59" y="93"/>
                    <a:pt x="58" y="91"/>
                    <a:pt x="56" y="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"/>
            <p:cNvSpPr>
              <a:spLocks noEditPoints="1"/>
            </p:cNvSpPr>
            <p:nvPr/>
          </p:nvSpPr>
          <p:spPr bwMode="auto">
            <a:xfrm>
              <a:off x="7043738" y="-946459"/>
              <a:ext cx="173037" cy="327025"/>
            </a:xfrm>
            <a:custGeom>
              <a:avLst/>
              <a:gdLst>
                <a:gd name="T0" fmla="*/ 81 w 87"/>
                <a:gd name="T1" fmla="*/ 43 h 161"/>
                <a:gd name="T2" fmla="*/ 61 w 87"/>
                <a:gd name="T3" fmla="*/ 131 h 161"/>
                <a:gd name="T4" fmla="*/ 28 w 87"/>
                <a:gd name="T5" fmla="*/ 133 h 161"/>
                <a:gd name="T6" fmla="*/ 60 w 87"/>
                <a:gd name="T7" fmla="*/ 125 h 161"/>
                <a:gd name="T8" fmla="*/ 76 w 87"/>
                <a:gd name="T9" fmla="*/ 60 h 161"/>
                <a:gd name="T10" fmla="*/ 64 w 87"/>
                <a:gd name="T11" fmla="*/ 42 h 161"/>
                <a:gd name="T12" fmla="*/ 61 w 87"/>
                <a:gd name="T13" fmla="*/ 39 h 161"/>
                <a:gd name="T14" fmla="*/ 55 w 87"/>
                <a:gd name="T15" fmla="*/ 0 h 161"/>
                <a:gd name="T16" fmla="*/ 55 w 87"/>
                <a:gd name="T17" fmla="*/ 40 h 161"/>
                <a:gd name="T18" fmla="*/ 58 w 87"/>
                <a:gd name="T19" fmla="*/ 42 h 161"/>
                <a:gd name="T20" fmla="*/ 70 w 87"/>
                <a:gd name="T21" fmla="*/ 60 h 161"/>
                <a:gd name="T22" fmla="*/ 60 w 87"/>
                <a:gd name="T23" fmla="*/ 119 h 161"/>
                <a:gd name="T24" fmla="*/ 24 w 87"/>
                <a:gd name="T25" fmla="*/ 122 h 161"/>
                <a:gd name="T26" fmla="*/ 11 w 87"/>
                <a:gd name="T27" fmla="*/ 155 h 161"/>
                <a:gd name="T28" fmla="*/ 26 w 87"/>
                <a:gd name="T29" fmla="*/ 104 h 161"/>
                <a:gd name="T30" fmla="*/ 48 w 87"/>
                <a:gd name="T31" fmla="*/ 101 h 161"/>
                <a:gd name="T32" fmla="*/ 45 w 87"/>
                <a:gd name="T33" fmla="*/ 76 h 161"/>
                <a:gd name="T34" fmla="*/ 55 w 87"/>
                <a:gd name="T35" fmla="*/ 65 h 161"/>
                <a:gd name="T36" fmla="*/ 53 w 87"/>
                <a:gd name="T37" fmla="*/ 60 h 161"/>
                <a:gd name="T38" fmla="*/ 37 w 87"/>
                <a:gd name="T39" fmla="*/ 74 h 161"/>
                <a:gd name="T40" fmla="*/ 6 w 87"/>
                <a:gd name="T41" fmla="*/ 76 h 161"/>
                <a:gd name="T42" fmla="*/ 12 w 87"/>
                <a:gd name="T43" fmla="*/ 70 h 161"/>
                <a:gd name="T44" fmla="*/ 31 w 87"/>
                <a:gd name="T45" fmla="*/ 69 h 161"/>
                <a:gd name="T46" fmla="*/ 50 w 87"/>
                <a:gd name="T47" fmla="*/ 46 h 161"/>
                <a:gd name="T48" fmla="*/ 53 w 87"/>
                <a:gd name="T49" fmla="*/ 43 h 161"/>
                <a:gd name="T50" fmla="*/ 49 w 87"/>
                <a:gd name="T51" fmla="*/ 40 h 161"/>
                <a:gd name="T52" fmla="*/ 28 w 87"/>
                <a:gd name="T53" fmla="*/ 64 h 161"/>
                <a:gd name="T54" fmla="*/ 0 w 87"/>
                <a:gd name="T55" fmla="*/ 75 h 161"/>
                <a:gd name="T56" fmla="*/ 3 w 87"/>
                <a:gd name="T57" fmla="*/ 82 h 161"/>
                <a:gd name="T58" fmla="*/ 42 w 87"/>
                <a:gd name="T59" fmla="*/ 78 h 161"/>
                <a:gd name="T60" fmla="*/ 42 w 87"/>
                <a:gd name="T61" fmla="*/ 79 h 161"/>
                <a:gd name="T62" fmla="*/ 26 w 87"/>
                <a:gd name="T63" fmla="*/ 97 h 161"/>
                <a:gd name="T64" fmla="*/ 4 w 87"/>
                <a:gd name="T65" fmla="*/ 158 h 161"/>
                <a:gd name="T66" fmla="*/ 7 w 87"/>
                <a:gd name="T67" fmla="*/ 161 h 161"/>
                <a:gd name="T68" fmla="*/ 24 w 87"/>
                <a:gd name="T69" fmla="*/ 158 h 161"/>
                <a:gd name="T70" fmla="*/ 31 w 87"/>
                <a:gd name="T71" fmla="*/ 137 h 161"/>
                <a:gd name="T72" fmla="*/ 34 w 87"/>
                <a:gd name="T73" fmla="*/ 150 h 161"/>
                <a:gd name="T74" fmla="*/ 40 w 87"/>
                <a:gd name="T75" fmla="*/ 150 h 161"/>
                <a:gd name="T76" fmla="*/ 61 w 87"/>
                <a:gd name="T77" fmla="*/ 137 h 161"/>
                <a:gd name="T78" fmla="*/ 64 w 87"/>
                <a:gd name="T79" fmla="*/ 150 h 161"/>
                <a:gd name="T80" fmla="*/ 70 w 87"/>
                <a:gd name="T81" fmla="*/ 150 h 161"/>
                <a:gd name="T82" fmla="*/ 87 w 87"/>
                <a:gd name="T83" fmla="*/ 111 h 161"/>
                <a:gd name="T84" fmla="*/ 84 w 87"/>
                <a:gd name="T85" fmla="*/ 40 h 161"/>
                <a:gd name="T86" fmla="*/ 55 w 87"/>
                <a:gd name="T87" fmla="*/ 6 h 161"/>
                <a:gd name="T88" fmla="*/ 55 w 87"/>
                <a:gd name="T8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" h="161">
                  <a:moveTo>
                    <a:pt x="84" y="40"/>
                  </a:moveTo>
                  <a:cubicBezTo>
                    <a:pt x="83" y="40"/>
                    <a:pt x="81" y="42"/>
                    <a:pt x="81" y="43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22"/>
                    <a:pt x="72" y="131"/>
                    <a:pt x="61" y="13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0" y="131"/>
                    <a:pt x="29" y="132"/>
                    <a:pt x="28" y="133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8" y="125"/>
                    <a:pt x="76" y="118"/>
                    <a:pt x="76" y="10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51"/>
                    <a:pt x="71" y="44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1"/>
                    <a:pt x="64" y="40"/>
                    <a:pt x="63" y="40"/>
                  </a:cubicBezTo>
                  <a:cubicBezTo>
                    <a:pt x="63" y="39"/>
                    <a:pt x="62" y="39"/>
                    <a:pt x="61" y="39"/>
                  </a:cubicBezTo>
                  <a:cubicBezTo>
                    <a:pt x="68" y="36"/>
                    <a:pt x="73" y="29"/>
                    <a:pt x="73" y="20"/>
                  </a:cubicBezTo>
                  <a:cubicBezTo>
                    <a:pt x="73" y="9"/>
                    <a:pt x="65" y="0"/>
                    <a:pt x="55" y="0"/>
                  </a:cubicBezTo>
                  <a:cubicBezTo>
                    <a:pt x="45" y="0"/>
                    <a:pt x="37" y="9"/>
                    <a:pt x="37" y="20"/>
                  </a:cubicBezTo>
                  <a:cubicBezTo>
                    <a:pt x="37" y="31"/>
                    <a:pt x="45" y="40"/>
                    <a:pt x="55" y="40"/>
                  </a:cubicBezTo>
                  <a:cubicBezTo>
                    <a:pt x="56" y="40"/>
                    <a:pt x="58" y="40"/>
                    <a:pt x="59" y="39"/>
                  </a:cubicBezTo>
                  <a:cubicBezTo>
                    <a:pt x="59" y="40"/>
                    <a:pt x="58" y="41"/>
                    <a:pt x="58" y="42"/>
                  </a:cubicBezTo>
                  <a:cubicBezTo>
                    <a:pt x="58" y="43"/>
                    <a:pt x="58" y="46"/>
                    <a:pt x="61" y="47"/>
                  </a:cubicBezTo>
                  <a:cubicBezTo>
                    <a:pt x="66" y="48"/>
                    <a:pt x="70" y="53"/>
                    <a:pt x="70" y="6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0" y="115"/>
                    <a:pt x="65" y="119"/>
                    <a:pt x="60" y="119"/>
                  </a:cubicBezTo>
                  <a:cubicBezTo>
                    <a:pt x="27" y="119"/>
                    <a:pt x="27" y="119"/>
                    <a:pt x="27" y="119"/>
                  </a:cubicBezTo>
                  <a:cubicBezTo>
                    <a:pt x="26" y="119"/>
                    <a:pt x="24" y="120"/>
                    <a:pt x="24" y="122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7" y="107"/>
                    <a:pt x="21" y="104"/>
                    <a:pt x="26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8" y="102"/>
                    <a:pt x="48" y="101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7"/>
                    <a:pt x="46" y="76"/>
                    <a:pt x="45" y="76"/>
                  </a:cubicBezTo>
                  <a:cubicBezTo>
                    <a:pt x="45" y="76"/>
                    <a:pt x="44" y="76"/>
                    <a:pt x="44" y="7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4"/>
                    <a:pt x="56" y="62"/>
                    <a:pt x="55" y="61"/>
                  </a:cubicBezTo>
                  <a:cubicBezTo>
                    <a:pt x="54" y="60"/>
                    <a:pt x="54" y="60"/>
                    <a:pt x="53" y="60"/>
                  </a:cubicBezTo>
                  <a:cubicBezTo>
                    <a:pt x="52" y="60"/>
                    <a:pt x="51" y="60"/>
                    <a:pt x="51" y="61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6" y="75"/>
                    <a:pt x="35" y="76"/>
                    <a:pt x="33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9" y="70"/>
                    <a:pt x="12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0" y="70"/>
                    <a:pt x="31" y="69"/>
                    <a:pt x="31" y="6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6"/>
                    <a:pt x="49" y="46"/>
                    <a:pt x="50" y="46"/>
                  </a:cubicBezTo>
                  <a:cubicBezTo>
                    <a:pt x="51" y="46"/>
                    <a:pt x="52" y="46"/>
                    <a:pt x="52" y="45"/>
                  </a:cubicBezTo>
                  <a:cubicBezTo>
                    <a:pt x="52" y="44"/>
                    <a:pt x="53" y="44"/>
                    <a:pt x="53" y="43"/>
                  </a:cubicBezTo>
                  <a:cubicBezTo>
                    <a:pt x="52" y="41"/>
                    <a:pt x="51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5" y="40"/>
                    <a:pt x="43" y="4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5" y="64"/>
                    <a:pt x="0" y="69"/>
                    <a:pt x="0" y="7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2" y="82"/>
                    <a:pt x="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6" y="82"/>
                    <a:pt x="39" y="80"/>
                    <a:pt x="42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2" y="78"/>
                    <a:pt x="42" y="79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8" y="97"/>
                    <a:pt x="11" y="103"/>
                    <a:pt x="9" y="110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58"/>
                    <a:pt x="4" y="159"/>
                    <a:pt x="5" y="160"/>
                  </a:cubicBezTo>
                  <a:cubicBezTo>
                    <a:pt x="6" y="161"/>
                    <a:pt x="6" y="161"/>
                    <a:pt x="7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3" y="161"/>
                    <a:pt x="24" y="160"/>
                    <a:pt x="24" y="158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8" y="136"/>
                    <a:pt x="29" y="137"/>
                    <a:pt x="31" y="137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2"/>
                    <a:pt x="35" y="153"/>
                    <a:pt x="37" y="153"/>
                  </a:cubicBezTo>
                  <a:cubicBezTo>
                    <a:pt x="39" y="153"/>
                    <a:pt x="40" y="152"/>
                    <a:pt x="40" y="150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3" y="137"/>
                    <a:pt x="64" y="137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2"/>
                    <a:pt x="65" y="153"/>
                    <a:pt x="67" y="153"/>
                  </a:cubicBezTo>
                  <a:cubicBezTo>
                    <a:pt x="68" y="153"/>
                    <a:pt x="70" y="152"/>
                    <a:pt x="70" y="150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80" y="132"/>
                    <a:pt x="87" y="122"/>
                    <a:pt x="87" y="111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2"/>
                    <a:pt x="86" y="40"/>
                    <a:pt x="84" y="40"/>
                  </a:cubicBezTo>
                  <a:close/>
                  <a:moveTo>
                    <a:pt x="43" y="20"/>
                  </a:moveTo>
                  <a:cubicBezTo>
                    <a:pt x="43" y="12"/>
                    <a:pt x="48" y="6"/>
                    <a:pt x="55" y="6"/>
                  </a:cubicBezTo>
                  <a:cubicBezTo>
                    <a:pt x="62" y="6"/>
                    <a:pt x="67" y="12"/>
                    <a:pt x="67" y="20"/>
                  </a:cubicBezTo>
                  <a:cubicBezTo>
                    <a:pt x="67" y="28"/>
                    <a:pt x="62" y="34"/>
                    <a:pt x="55" y="34"/>
                  </a:cubicBezTo>
                  <a:cubicBezTo>
                    <a:pt x="48" y="34"/>
                    <a:pt x="43" y="28"/>
                    <a:pt x="43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7"/>
            <p:cNvSpPr>
              <a:spLocks noEditPoints="1"/>
            </p:cNvSpPr>
            <p:nvPr/>
          </p:nvSpPr>
          <p:spPr bwMode="auto">
            <a:xfrm>
              <a:off x="6853238" y="-990909"/>
              <a:ext cx="301625" cy="371475"/>
            </a:xfrm>
            <a:custGeom>
              <a:avLst/>
              <a:gdLst>
                <a:gd name="T0" fmla="*/ 78 w 151"/>
                <a:gd name="T1" fmla="*/ 98 h 183"/>
                <a:gd name="T2" fmla="*/ 75 w 151"/>
                <a:gd name="T3" fmla="*/ 97 h 183"/>
                <a:gd name="T4" fmla="*/ 48 w 151"/>
                <a:gd name="T5" fmla="*/ 86 h 183"/>
                <a:gd name="T6" fmla="*/ 26 w 151"/>
                <a:gd name="T7" fmla="*/ 62 h 183"/>
                <a:gd name="T8" fmla="*/ 23 w 151"/>
                <a:gd name="T9" fmla="*/ 67 h 183"/>
                <a:gd name="T10" fmla="*/ 28 w 151"/>
                <a:gd name="T11" fmla="*/ 69 h 183"/>
                <a:gd name="T12" fmla="*/ 47 w 151"/>
                <a:gd name="T13" fmla="*/ 92 h 183"/>
                <a:gd name="T14" fmla="*/ 69 w 151"/>
                <a:gd name="T15" fmla="*/ 97 h 183"/>
                <a:gd name="T16" fmla="*/ 42 w 151"/>
                <a:gd name="T17" fmla="*/ 98 h 183"/>
                <a:gd name="T18" fmla="*/ 25 w 151"/>
                <a:gd name="T19" fmla="*/ 83 h 183"/>
                <a:gd name="T20" fmla="*/ 21 w 151"/>
                <a:gd name="T21" fmla="*/ 83 h 183"/>
                <a:gd name="T22" fmla="*/ 32 w 151"/>
                <a:gd name="T23" fmla="*/ 98 h 183"/>
                <a:gd name="T24" fmla="*/ 28 w 151"/>
                <a:gd name="T25" fmla="*/ 101 h 183"/>
                <a:gd name="T26" fmla="*/ 31 w 151"/>
                <a:gd name="T27" fmla="*/ 126 h 183"/>
                <a:gd name="T28" fmla="*/ 60 w 151"/>
                <a:gd name="T29" fmla="*/ 133 h 183"/>
                <a:gd name="T30" fmla="*/ 57 w 151"/>
                <a:gd name="T31" fmla="*/ 177 h 183"/>
                <a:gd name="T32" fmla="*/ 48 w 151"/>
                <a:gd name="T33" fmla="*/ 141 h 183"/>
                <a:gd name="T34" fmla="*/ 6 w 151"/>
                <a:gd name="T35" fmla="*/ 131 h 183"/>
                <a:gd name="T36" fmla="*/ 14 w 151"/>
                <a:gd name="T37" fmla="*/ 69 h 183"/>
                <a:gd name="T38" fmla="*/ 17 w 151"/>
                <a:gd name="T39" fmla="*/ 62 h 183"/>
                <a:gd name="T40" fmla="*/ 38 w 151"/>
                <a:gd name="T41" fmla="*/ 42 h 183"/>
                <a:gd name="T42" fmla="*/ 25 w 151"/>
                <a:gd name="T43" fmla="*/ 19 h 183"/>
                <a:gd name="T44" fmla="*/ 145 w 151"/>
                <a:gd name="T45" fmla="*/ 6 h 183"/>
                <a:gd name="T46" fmla="*/ 148 w 151"/>
                <a:gd name="T47" fmla="*/ 21 h 183"/>
                <a:gd name="T48" fmla="*/ 151 w 151"/>
                <a:gd name="T49" fmla="*/ 3 h 183"/>
                <a:gd name="T50" fmla="*/ 22 w 151"/>
                <a:gd name="T51" fmla="*/ 0 h 183"/>
                <a:gd name="T52" fmla="*/ 19 w 151"/>
                <a:gd name="T53" fmla="*/ 19 h 183"/>
                <a:gd name="T54" fmla="*/ 20 w 151"/>
                <a:gd name="T55" fmla="*/ 22 h 183"/>
                <a:gd name="T56" fmla="*/ 14 w 151"/>
                <a:gd name="T57" fmla="*/ 61 h 183"/>
                <a:gd name="T58" fmla="*/ 11 w 151"/>
                <a:gd name="T59" fmla="*/ 64 h 183"/>
                <a:gd name="T60" fmla="*/ 0 w 151"/>
                <a:gd name="T61" fmla="*/ 131 h 183"/>
                <a:gd name="T62" fmla="*/ 46 w 151"/>
                <a:gd name="T63" fmla="*/ 147 h 183"/>
                <a:gd name="T64" fmla="*/ 54 w 151"/>
                <a:gd name="T65" fmla="*/ 183 h 183"/>
                <a:gd name="T66" fmla="*/ 71 w 151"/>
                <a:gd name="T67" fmla="*/ 182 h 183"/>
                <a:gd name="T68" fmla="*/ 66 w 151"/>
                <a:gd name="T69" fmla="*/ 132 h 183"/>
                <a:gd name="T70" fmla="*/ 34 w 151"/>
                <a:gd name="T71" fmla="*/ 119 h 183"/>
                <a:gd name="T72" fmla="*/ 34 w 151"/>
                <a:gd name="T73" fmla="*/ 100 h 183"/>
                <a:gd name="T74" fmla="*/ 42 w 151"/>
                <a:gd name="T75" fmla="*/ 104 h 183"/>
                <a:gd name="T76" fmla="*/ 75 w 151"/>
                <a:gd name="T77" fmla="*/ 101 h 183"/>
                <a:gd name="T78" fmla="*/ 92 w 151"/>
                <a:gd name="T79" fmla="*/ 104 h 183"/>
                <a:gd name="T80" fmla="*/ 92 w 151"/>
                <a:gd name="T81" fmla="*/ 98 h 183"/>
                <a:gd name="T82" fmla="*/ 20 w 151"/>
                <a:gd name="T83" fmla="*/ 28 h 183"/>
                <a:gd name="T84" fmla="*/ 20 w 151"/>
                <a:gd name="T85" fmla="*/ 5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1" h="183">
                  <a:moveTo>
                    <a:pt x="92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7" y="98"/>
                    <a:pt x="76" y="98"/>
                    <a:pt x="75" y="99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1"/>
                    <a:pt x="70" y="86"/>
                    <a:pt x="64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1" y="62"/>
                    <a:pt x="27" y="62"/>
                    <a:pt x="26" y="62"/>
                  </a:cubicBezTo>
                  <a:cubicBezTo>
                    <a:pt x="24" y="62"/>
                    <a:pt x="23" y="63"/>
                    <a:pt x="23" y="65"/>
                  </a:cubicBezTo>
                  <a:cubicBezTo>
                    <a:pt x="23" y="66"/>
                    <a:pt x="23" y="66"/>
                    <a:pt x="23" y="67"/>
                  </a:cubicBezTo>
                  <a:cubicBezTo>
                    <a:pt x="24" y="68"/>
                    <a:pt x="25" y="68"/>
                    <a:pt x="26" y="68"/>
                  </a:cubicBezTo>
                  <a:cubicBezTo>
                    <a:pt x="27" y="68"/>
                    <a:pt x="27" y="68"/>
                    <a:pt x="28" y="69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91"/>
                    <a:pt x="46" y="92"/>
                    <a:pt x="47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7" y="92"/>
                    <a:pt x="69" y="94"/>
                    <a:pt x="69" y="97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1" y="98"/>
                    <a:pt x="39" y="97"/>
                    <a:pt x="38" y="96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4" y="82"/>
                    <a:pt x="24" y="82"/>
                    <a:pt x="23" y="82"/>
                  </a:cubicBezTo>
                  <a:cubicBezTo>
                    <a:pt x="22" y="82"/>
                    <a:pt x="21" y="82"/>
                    <a:pt x="21" y="83"/>
                  </a:cubicBezTo>
                  <a:cubicBezTo>
                    <a:pt x="19" y="84"/>
                    <a:pt x="19" y="86"/>
                    <a:pt x="21" y="87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9" y="98"/>
                    <a:pt x="28" y="99"/>
                    <a:pt x="28" y="10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4"/>
                    <a:pt x="29" y="126"/>
                    <a:pt x="31" y="126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5" y="126"/>
                    <a:pt x="59" y="129"/>
                    <a:pt x="60" y="133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57" y="177"/>
                    <a:pt x="57" y="177"/>
                    <a:pt x="57" y="177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2"/>
                    <a:pt x="50" y="141"/>
                    <a:pt x="48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0" y="141"/>
                    <a:pt x="6" y="137"/>
                    <a:pt x="6" y="131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75"/>
                    <a:pt x="9" y="70"/>
                    <a:pt x="14" y="69"/>
                  </a:cubicBezTo>
                  <a:cubicBezTo>
                    <a:pt x="17" y="68"/>
                    <a:pt x="17" y="65"/>
                    <a:pt x="17" y="64"/>
                  </a:cubicBezTo>
                  <a:cubicBezTo>
                    <a:pt x="17" y="63"/>
                    <a:pt x="17" y="62"/>
                    <a:pt x="17" y="62"/>
                  </a:cubicBezTo>
                  <a:cubicBezTo>
                    <a:pt x="18" y="62"/>
                    <a:pt x="19" y="62"/>
                    <a:pt x="20" y="62"/>
                  </a:cubicBezTo>
                  <a:cubicBezTo>
                    <a:pt x="30" y="62"/>
                    <a:pt x="38" y="53"/>
                    <a:pt x="38" y="42"/>
                  </a:cubicBezTo>
                  <a:cubicBezTo>
                    <a:pt x="38" y="32"/>
                    <a:pt x="31" y="24"/>
                    <a:pt x="23" y="22"/>
                  </a:cubicBezTo>
                  <a:cubicBezTo>
                    <a:pt x="24" y="22"/>
                    <a:pt x="25" y="21"/>
                    <a:pt x="25" y="1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20"/>
                    <a:pt x="147" y="21"/>
                    <a:pt x="148" y="21"/>
                  </a:cubicBezTo>
                  <a:cubicBezTo>
                    <a:pt x="150" y="21"/>
                    <a:pt x="151" y="20"/>
                    <a:pt x="151" y="18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1"/>
                    <a:pt x="150" y="0"/>
                    <a:pt x="14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1"/>
                    <a:pt x="19" y="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1"/>
                    <a:pt x="20" y="22"/>
                    <a:pt x="21" y="22"/>
                  </a:cubicBezTo>
                  <a:cubicBezTo>
                    <a:pt x="21" y="22"/>
                    <a:pt x="20" y="22"/>
                    <a:pt x="20" y="22"/>
                  </a:cubicBezTo>
                  <a:cubicBezTo>
                    <a:pt x="10" y="22"/>
                    <a:pt x="2" y="31"/>
                    <a:pt x="2" y="42"/>
                  </a:cubicBezTo>
                  <a:cubicBezTo>
                    <a:pt x="2" y="51"/>
                    <a:pt x="7" y="58"/>
                    <a:pt x="14" y="61"/>
                  </a:cubicBezTo>
                  <a:cubicBezTo>
                    <a:pt x="12" y="61"/>
                    <a:pt x="11" y="62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5" y="66"/>
                    <a:pt x="0" y="73"/>
                    <a:pt x="0" y="8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2" y="182"/>
                    <a:pt x="53" y="183"/>
                    <a:pt x="54" y="183"/>
                  </a:cubicBezTo>
                  <a:cubicBezTo>
                    <a:pt x="68" y="183"/>
                    <a:pt x="68" y="183"/>
                    <a:pt x="68" y="183"/>
                  </a:cubicBezTo>
                  <a:cubicBezTo>
                    <a:pt x="69" y="183"/>
                    <a:pt x="70" y="183"/>
                    <a:pt x="71" y="182"/>
                  </a:cubicBezTo>
                  <a:cubicBezTo>
                    <a:pt x="71" y="181"/>
                    <a:pt x="71" y="180"/>
                    <a:pt x="71" y="180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4" y="125"/>
                    <a:pt x="57" y="119"/>
                    <a:pt x="50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2"/>
                    <a:pt x="39" y="104"/>
                    <a:pt x="42" y="104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4" y="104"/>
                    <a:pt x="75" y="103"/>
                    <a:pt x="75" y="101"/>
                  </a:cubicBezTo>
                  <a:cubicBezTo>
                    <a:pt x="75" y="103"/>
                    <a:pt x="77" y="104"/>
                    <a:pt x="78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4" y="104"/>
                    <a:pt x="95" y="102"/>
                    <a:pt x="95" y="101"/>
                  </a:cubicBezTo>
                  <a:cubicBezTo>
                    <a:pt x="95" y="99"/>
                    <a:pt x="94" y="98"/>
                    <a:pt x="92" y="98"/>
                  </a:cubicBezTo>
                  <a:close/>
                  <a:moveTo>
                    <a:pt x="8" y="42"/>
                  </a:moveTo>
                  <a:cubicBezTo>
                    <a:pt x="8" y="34"/>
                    <a:pt x="13" y="28"/>
                    <a:pt x="20" y="28"/>
                  </a:cubicBezTo>
                  <a:cubicBezTo>
                    <a:pt x="26" y="28"/>
                    <a:pt x="32" y="34"/>
                    <a:pt x="32" y="42"/>
                  </a:cubicBezTo>
                  <a:cubicBezTo>
                    <a:pt x="32" y="50"/>
                    <a:pt x="26" y="56"/>
                    <a:pt x="20" y="56"/>
                  </a:cubicBezTo>
                  <a:cubicBezTo>
                    <a:pt x="13" y="56"/>
                    <a:pt x="8" y="50"/>
                    <a:pt x="8" y="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8"/>
            <p:cNvSpPr/>
            <p:nvPr/>
          </p:nvSpPr>
          <p:spPr bwMode="auto">
            <a:xfrm>
              <a:off x="6877050" y="-1005196"/>
              <a:ext cx="293687" cy="58737"/>
            </a:xfrm>
            <a:custGeom>
              <a:avLst/>
              <a:gdLst>
                <a:gd name="T0" fmla="*/ 3 w 147"/>
                <a:gd name="T1" fmla="*/ 29 h 29"/>
                <a:gd name="T2" fmla="*/ 6 w 147"/>
                <a:gd name="T3" fmla="*/ 26 h 29"/>
                <a:gd name="T4" fmla="*/ 6 w 147"/>
                <a:gd name="T5" fmla="*/ 6 h 29"/>
                <a:gd name="T6" fmla="*/ 141 w 147"/>
                <a:gd name="T7" fmla="*/ 6 h 29"/>
                <a:gd name="T8" fmla="*/ 141 w 147"/>
                <a:gd name="T9" fmla="*/ 24 h 29"/>
                <a:gd name="T10" fmla="*/ 144 w 147"/>
                <a:gd name="T11" fmla="*/ 27 h 29"/>
                <a:gd name="T12" fmla="*/ 147 w 147"/>
                <a:gd name="T13" fmla="*/ 24 h 29"/>
                <a:gd name="T14" fmla="*/ 147 w 147"/>
                <a:gd name="T15" fmla="*/ 3 h 29"/>
                <a:gd name="T16" fmla="*/ 144 w 147"/>
                <a:gd name="T17" fmla="*/ 0 h 29"/>
                <a:gd name="T18" fmla="*/ 3 w 147"/>
                <a:gd name="T19" fmla="*/ 0 h 29"/>
                <a:gd name="T20" fmla="*/ 0 w 147"/>
                <a:gd name="T21" fmla="*/ 3 h 29"/>
                <a:gd name="T22" fmla="*/ 0 w 147"/>
                <a:gd name="T23" fmla="*/ 26 h 29"/>
                <a:gd name="T24" fmla="*/ 3 w 14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9">
                  <a:moveTo>
                    <a:pt x="3" y="29"/>
                  </a:moveTo>
                  <a:cubicBezTo>
                    <a:pt x="4" y="29"/>
                    <a:pt x="6" y="28"/>
                    <a:pt x="6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6"/>
                    <a:pt x="142" y="27"/>
                    <a:pt x="144" y="27"/>
                  </a:cubicBezTo>
                  <a:cubicBezTo>
                    <a:pt x="145" y="27"/>
                    <a:pt x="147" y="26"/>
                    <a:pt x="147" y="2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1"/>
                    <a:pt x="145" y="0"/>
                    <a:pt x="1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9"/>
            <p:cNvSpPr/>
            <p:nvPr/>
          </p:nvSpPr>
          <p:spPr bwMode="auto">
            <a:xfrm>
              <a:off x="6926263" y="-951221"/>
              <a:ext cx="174625" cy="106362"/>
            </a:xfrm>
            <a:custGeom>
              <a:avLst/>
              <a:gdLst>
                <a:gd name="T0" fmla="*/ 85 w 88"/>
                <a:gd name="T1" fmla="*/ 0 h 52"/>
                <a:gd name="T2" fmla="*/ 84 w 88"/>
                <a:gd name="T3" fmla="*/ 0 h 52"/>
                <a:gd name="T4" fmla="*/ 82 w 88"/>
                <a:gd name="T5" fmla="*/ 2 h 52"/>
                <a:gd name="T6" fmla="*/ 68 w 88"/>
                <a:gd name="T7" fmla="*/ 42 h 52"/>
                <a:gd name="T8" fmla="*/ 56 w 88"/>
                <a:gd name="T9" fmla="*/ 31 h 52"/>
                <a:gd name="T10" fmla="*/ 54 w 88"/>
                <a:gd name="T11" fmla="*/ 30 h 52"/>
                <a:gd name="T12" fmla="*/ 52 w 88"/>
                <a:gd name="T13" fmla="*/ 31 h 52"/>
                <a:gd name="T14" fmla="*/ 38 w 88"/>
                <a:gd name="T15" fmla="*/ 44 h 52"/>
                <a:gd name="T16" fmla="*/ 25 w 88"/>
                <a:gd name="T17" fmla="*/ 24 h 52"/>
                <a:gd name="T18" fmla="*/ 22 w 88"/>
                <a:gd name="T19" fmla="*/ 22 h 52"/>
                <a:gd name="T20" fmla="*/ 20 w 88"/>
                <a:gd name="T21" fmla="*/ 23 h 52"/>
                <a:gd name="T22" fmla="*/ 1 w 88"/>
                <a:gd name="T23" fmla="*/ 43 h 52"/>
                <a:gd name="T24" fmla="*/ 0 w 88"/>
                <a:gd name="T25" fmla="*/ 46 h 52"/>
                <a:gd name="T26" fmla="*/ 1 w 88"/>
                <a:gd name="T27" fmla="*/ 48 h 52"/>
                <a:gd name="T28" fmla="*/ 3 w 88"/>
                <a:gd name="T29" fmla="*/ 48 h 52"/>
                <a:gd name="T30" fmla="*/ 5 w 88"/>
                <a:gd name="T31" fmla="*/ 47 h 52"/>
                <a:gd name="T32" fmla="*/ 22 w 88"/>
                <a:gd name="T33" fmla="*/ 30 h 52"/>
                <a:gd name="T34" fmla="*/ 35 w 88"/>
                <a:gd name="T35" fmla="*/ 51 h 52"/>
                <a:gd name="T36" fmla="*/ 37 w 88"/>
                <a:gd name="T37" fmla="*/ 52 h 52"/>
                <a:gd name="T38" fmla="*/ 37 w 88"/>
                <a:gd name="T39" fmla="*/ 52 h 52"/>
                <a:gd name="T40" fmla="*/ 39 w 88"/>
                <a:gd name="T41" fmla="*/ 51 h 52"/>
                <a:gd name="T42" fmla="*/ 54 w 88"/>
                <a:gd name="T43" fmla="*/ 38 h 52"/>
                <a:gd name="T44" fmla="*/ 68 w 88"/>
                <a:gd name="T45" fmla="*/ 50 h 52"/>
                <a:gd name="T46" fmla="*/ 70 w 88"/>
                <a:gd name="T47" fmla="*/ 51 h 52"/>
                <a:gd name="T48" fmla="*/ 70 w 88"/>
                <a:gd name="T49" fmla="*/ 51 h 52"/>
                <a:gd name="T50" fmla="*/ 70 w 88"/>
                <a:gd name="T51" fmla="*/ 51 h 52"/>
                <a:gd name="T52" fmla="*/ 72 w 88"/>
                <a:gd name="T53" fmla="*/ 49 h 52"/>
                <a:gd name="T54" fmla="*/ 87 w 88"/>
                <a:gd name="T55" fmla="*/ 4 h 52"/>
                <a:gd name="T56" fmla="*/ 85 w 88"/>
                <a:gd name="T57" fmla="*/ 1 h 52"/>
                <a:gd name="T58" fmla="*/ 85 w 88"/>
                <a:gd name="T5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52">
                  <a:moveTo>
                    <a:pt x="85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2" y="1"/>
                    <a:pt x="82" y="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5" y="30"/>
                    <a:pt x="54" y="30"/>
                  </a:cubicBezTo>
                  <a:cubicBezTo>
                    <a:pt x="53" y="30"/>
                    <a:pt x="53" y="31"/>
                    <a:pt x="52" y="31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3"/>
                    <a:pt x="23" y="22"/>
                    <a:pt x="22" y="22"/>
                  </a:cubicBezTo>
                  <a:cubicBezTo>
                    <a:pt x="21" y="22"/>
                    <a:pt x="20" y="23"/>
                    <a:pt x="20" y="2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8"/>
                  </a:cubicBezTo>
                  <a:cubicBezTo>
                    <a:pt x="2" y="48"/>
                    <a:pt x="2" y="48"/>
                    <a:pt x="3" y="48"/>
                  </a:cubicBezTo>
                  <a:cubicBezTo>
                    <a:pt x="4" y="48"/>
                    <a:pt x="5" y="48"/>
                    <a:pt x="5" y="4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2"/>
                    <a:pt x="39" y="52"/>
                    <a:pt x="39" y="51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9" y="51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0"/>
                    <a:pt x="72" y="50"/>
                    <a:pt x="72" y="49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8" y="3"/>
                    <a:pt x="87" y="1"/>
                    <a:pt x="85" y="1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990521" y="1325602"/>
            <a:ext cx="373733" cy="256000"/>
            <a:chOff x="4925460" y="-969913"/>
            <a:chExt cx="433387" cy="296862"/>
          </a:xfrm>
        </p:grpSpPr>
        <p:sp>
          <p:nvSpPr>
            <p:cNvPr id="66" name="Freeform 30"/>
            <p:cNvSpPr>
              <a:spLocks noEditPoints="1"/>
            </p:cNvSpPr>
            <p:nvPr/>
          </p:nvSpPr>
          <p:spPr bwMode="auto">
            <a:xfrm>
              <a:off x="4925460" y="-969913"/>
              <a:ext cx="433387" cy="296862"/>
            </a:xfrm>
            <a:custGeom>
              <a:avLst/>
              <a:gdLst>
                <a:gd name="T0" fmla="*/ 207 w 217"/>
                <a:gd name="T1" fmla="*/ 0 h 147"/>
                <a:gd name="T2" fmla="*/ 9 w 217"/>
                <a:gd name="T3" fmla="*/ 0 h 147"/>
                <a:gd name="T4" fmla="*/ 0 w 217"/>
                <a:gd name="T5" fmla="*/ 9 h 147"/>
                <a:gd name="T6" fmla="*/ 0 w 217"/>
                <a:gd name="T7" fmla="*/ 138 h 147"/>
                <a:gd name="T8" fmla="*/ 9 w 217"/>
                <a:gd name="T9" fmla="*/ 147 h 147"/>
                <a:gd name="T10" fmla="*/ 207 w 217"/>
                <a:gd name="T11" fmla="*/ 147 h 147"/>
                <a:gd name="T12" fmla="*/ 217 w 217"/>
                <a:gd name="T13" fmla="*/ 138 h 147"/>
                <a:gd name="T14" fmla="*/ 217 w 217"/>
                <a:gd name="T15" fmla="*/ 9 h 147"/>
                <a:gd name="T16" fmla="*/ 207 w 217"/>
                <a:gd name="T17" fmla="*/ 0 h 147"/>
                <a:gd name="T18" fmla="*/ 209 w 217"/>
                <a:gd name="T19" fmla="*/ 138 h 147"/>
                <a:gd name="T20" fmla="*/ 207 w 217"/>
                <a:gd name="T21" fmla="*/ 140 h 147"/>
                <a:gd name="T22" fmla="*/ 9 w 217"/>
                <a:gd name="T23" fmla="*/ 140 h 147"/>
                <a:gd name="T24" fmla="*/ 7 w 217"/>
                <a:gd name="T25" fmla="*/ 138 h 147"/>
                <a:gd name="T26" fmla="*/ 7 w 217"/>
                <a:gd name="T27" fmla="*/ 33 h 147"/>
                <a:gd name="T28" fmla="*/ 209 w 217"/>
                <a:gd name="T29" fmla="*/ 33 h 147"/>
                <a:gd name="T30" fmla="*/ 209 w 217"/>
                <a:gd name="T31" fmla="*/ 138 h 147"/>
                <a:gd name="T32" fmla="*/ 209 w 217"/>
                <a:gd name="T33" fmla="*/ 26 h 147"/>
                <a:gd name="T34" fmla="*/ 7 w 217"/>
                <a:gd name="T35" fmla="*/ 26 h 147"/>
                <a:gd name="T36" fmla="*/ 7 w 217"/>
                <a:gd name="T37" fmla="*/ 9 h 147"/>
                <a:gd name="T38" fmla="*/ 9 w 217"/>
                <a:gd name="T39" fmla="*/ 7 h 147"/>
                <a:gd name="T40" fmla="*/ 207 w 217"/>
                <a:gd name="T41" fmla="*/ 7 h 147"/>
                <a:gd name="T42" fmla="*/ 209 w 217"/>
                <a:gd name="T43" fmla="*/ 9 h 147"/>
                <a:gd name="T44" fmla="*/ 209 w 217"/>
                <a:gd name="T45" fmla="*/ 2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7" h="147">
                  <a:moveTo>
                    <a:pt x="20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3"/>
                    <a:pt x="4" y="147"/>
                    <a:pt x="9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12" y="147"/>
                    <a:pt x="217" y="143"/>
                    <a:pt x="217" y="138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4"/>
                    <a:pt x="212" y="0"/>
                    <a:pt x="207" y="0"/>
                  </a:cubicBezTo>
                  <a:close/>
                  <a:moveTo>
                    <a:pt x="209" y="138"/>
                  </a:moveTo>
                  <a:cubicBezTo>
                    <a:pt x="209" y="139"/>
                    <a:pt x="208" y="140"/>
                    <a:pt x="207" y="140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8" y="140"/>
                    <a:pt x="7" y="139"/>
                    <a:pt x="7" y="13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209" y="33"/>
                    <a:pt x="209" y="33"/>
                    <a:pt x="209" y="33"/>
                  </a:cubicBezTo>
                  <a:lnTo>
                    <a:pt x="209" y="138"/>
                  </a:lnTo>
                  <a:close/>
                  <a:moveTo>
                    <a:pt x="209" y="2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7" y="7"/>
                    <a:pt x="207" y="7"/>
                    <a:pt x="207" y="7"/>
                  </a:cubicBezTo>
                  <a:cubicBezTo>
                    <a:pt x="208" y="7"/>
                    <a:pt x="209" y="8"/>
                    <a:pt x="209" y="9"/>
                  </a:cubicBezTo>
                  <a:lnTo>
                    <a:pt x="209" y="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1"/>
            <p:cNvSpPr/>
            <p:nvPr/>
          </p:nvSpPr>
          <p:spPr bwMode="auto">
            <a:xfrm>
              <a:off x="4993722" y="-746075"/>
              <a:ext cx="14287" cy="39687"/>
            </a:xfrm>
            <a:custGeom>
              <a:avLst/>
              <a:gdLst>
                <a:gd name="T0" fmla="*/ 4 w 7"/>
                <a:gd name="T1" fmla="*/ 0 h 19"/>
                <a:gd name="T2" fmla="*/ 0 w 7"/>
                <a:gd name="T3" fmla="*/ 3 h 19"/>
                <a:gd name="T4" fmla="*/ 0 w 7"/>
                <a:gd name="T5" fmla="*/ 15 h 19"/>
                <a:gd name="T6" fmla="*/ 4 w 7"/>
                <a:gd name="T7" fmla="*/ 19 h 19"/>
                <a:gd name="T8" fmla="*/ 7 w 7"/>
                <a:gd name="T9" fmla="*/ 15 h 19"/>
                <a:gd name="T10" fmla="*/ 7 w 7"/>
                <a:gd name="T11" fmla="*/ 3 h 19"/>
                <a:gd name="T12" fmla="*/ 4 w 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9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7" y="17"/>
                    <a:pt x="7" y="1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4969910" y="-796875"/>
              <a:ext cx="61912" cy="90487"/>
            </a:xfrm>
            <a:custGeom>
              <a:avLst/>
              <a:gdLst>
                <a:gd name="T0" fmla="*/ 3 w 31"/>
                <a:gd name="T1" fmla="*/ 44 h 44"/>
                <a:gd name="T2" fmla="*/ 7 w 31"/>
                <a:gd name="T3" fmla="*/ 40 h 44"/>
                <a:gd name="T4" fmla="*/ 7 w 31"/>
                <a:gd name="T5" fmla="*/ 17 h 44"/>
                <a:gd name="T6" fmla="*/ 15 w 31"/>
                <a:gd name="T7" fmla="*/ 11 h 44"/>
                <a:gd name="T8" fmla="*/ 25 w 31"/>
                <a:gd name="T9" fmla="*/ 11 h 44"/>
                <a:gd name="T10" fmla="*/ 31 w 31"/>
                <a:gd name="T11" fmla="*/ 4 h 44"/>
                <a:gd name="T12" fmla="*/ 28 w 31"/>
                <a:gd name="T13" fmla="*/ 0 h 44"/>
                <a:gd name="T14" fmla="*/ 24 w 31"/>
                <a:gd name="T15" fmla="*/ 3 h 44"/>
                <a:gd name="T16" fmla="*/ 15 w 31"/>
                <a:gd name="T17" fmla="*/ 3 h 44"/>
                <a:gd name="T18" fmla="*/ 0 w 31"/>
                <a:gd name="T19" fmla="*/ 17 h 44"/>
                <a:gd name="T20" fmla="*/ 0 w 31"/>
                <a:gd name="T21" fmla="*/ 40 h 44"/>
                <a:gd name="T22" fmla="*/ 3 w 31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4">
                  <a:moveTo>
                    <a:pt x="3" y="44"/>
                  </a:moveTo>
                  <a:cubicBezTo>
                    <a:pt x="5" y="44"/>
                    <a:pt x="7" y="42"/>
                    <a:pt x="7" y="4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1"/>
                    <a:pt x="13" y="11"/>
                    <a:pt x="1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8" y="10"/>
                    <a:pt x="31" y="8"/>
                    <a:pt x="31" y="4"/>
                  </a:cubicBezTo>
                  <a:cubicBezTo>
                    <a:pt x="31" y="2"/>
                    <a:pt x="30" y="0"/>
                    <a:pt x="28" y="0"/>
                  </a:cubicBezTo>
                  <a:cubicBezTo>
                    <a:pt x="26" y="0"/>
                    <a:pt x="24" y="2"/>
                    <a:pt x="2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3"/>
                    <a:pt x="0" y="6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4"/>
                    <a:pt x="3" y="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"/>
            <p:cNvSpPr/>
            <p:nvPr/>
          </p:nvSpPr>
          <p:spPr bwMode="auto">
            <a:xfrm>
              <a:off x="5071510" y="-746075"/>
              <a:ext cx="14287" cy="36512"/>
            </a:xfrm>
            <a:custGeom>
              <a:avLst/>
              <a:gdLst>
                <a:gd name="T0" fmla="*/ 4 w 7"/>
                <a:gd name="T1" fmla="*/ 0 h 18"/>
                <a:gd name="T2" fmla="*/ 0 w 7"/>
                <a:gd name="T3" fmla="*/ 4 h 18"/>
                <a:gd name="T4" fmla="*/ 0 w 7"/>
                <a:gd name="T5" fmla="*/ 14 h 18"/>
                <a:gd name="T6" fmla="*/ 4 w 7"/>
                <a:gd name="T7" fmla="*/ 18 h 18"/>
                <a:gd name="T8" fmla="*/ 7 w 7"/>
                <a:gd name="T9" fmla="*/ 14 h 18"/>
                <a:gd name="T10" fmla="*/ 7 w 7"/>
                <a:gd name="T11" fmla="*/ 4 h 18"/>
                <a:gd name="T12" fmla="*/ 4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7" y="16"/>
                    <a:pt x="7" y="1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4"/>
            <p:cNvSpPr/>
            <p:nvPr/>
          </p:nvSpPr>
          <p:spPr bwMode="auto">
            <a:xfrm>
              <a:off x="5049285" y="-796875"/>
              <a:ext cx="61912" cy="87312"/>
            </a:xfrm>
            <a:custGeom>
              <a:avLst/>
              <a:gdLst>
                <a:gd name="T0" fmla="*/ 3 w 31"/>
                <a:gd name="T1" fmla="*/ 0 h 43"/>
                <a:gd name="T2" fmla="*/ 1 w 31"/>
                <a:gd name="T3" fmla="*/ 2 h 43"/>
                <a:gd name="T4" fmla="*/ 0 w 31"/>
                <a:gd name="T5" fmla="*/ 4 h 43"/>
                <a:gd name="T6" fmla="*/ 2 w 31"/>
                <a:gd name="T7" fmla="*/ 9 h 43"/>
                <a:gd name="T8" fmla="*/ 6 w 31"/>
                <a:gd name="T9" fmla="*/ 11 h 43"/>
                <a:gd name="T10" fmla="*/ 15 w 31"/>
                <a:gd name="T11" fmla="*/ 11 h 43"/>
                <a:gd name="T12" fmla="*/ 23 w 31"/>
                <a:gd name="T13" fmla="*/ 17 h 43"/>
                <a:gd name="T14" fmla="*/ 23 w 31"/>
                <a:gd name="T15" fmla="*/ 40 h 43"/>
                <a:gd name="T16" fmla="*/ 27 w 31"/>
                <a:gd name="T17" fmla="*/ 43 h 43"/>
                <a:gd name="T18" fmla="*/ 31 w 31"/>
                <a:gd name="T19" fmla="*/ 40 h 43"/>
                <a:gd name="T20" fmla="*/ 31 w 31"/>
                <a:gd name="T21" fmla="*/ 17 h 43"/>
                <a:gd name="T22" fmla="*/ 16 w 31"/>
                <a:gd name="T23" fmla="*/ 3 h 43"/>
                <a:gd name="T24" fmla="*/ 7 w 31"/>
                <a:gd name="T25" fmla="*/ 3 h 43"/>
                <a:gd name="T26" fmla="*/ 3 w 31"/>
                <a:gd name="T2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3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3" y="10"/>
                    <a:pt x="5" y="11"/>
                    <a:pt x="6" y="11"/>
                  </a:cubicBezTo>
                  <a:cubicBezTo>
                    <a:pt x="6" y="11"/>
                    <a:pt x="15" y="11"/>
                    <a:pt x="15" y="11"/>
                  </a:cubicBezTo>
                  <a:cubicBezTo>
                    <a:pt x="17" y="11"/>
                    <a:pt x="23" y="11"/>
                    <a:pt x="23" y="1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2"/>
                    <a:pt x="25" y="43"/>
                    <a:pt x="27" y="43"/>
                  </a:cubicBezTo>
                  <a:cubicBezTo>
                    <a:pt x="29" y="43"/>
                    <a:pt x="31" y="42"/>
                    <a:pt x="31" y="40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6"/>
                    <a:pt x="21" y="3"/>
                    <a:pt x="1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5"/>
            <p:cNvSpPr>
              <a:spLocks noEditPoints="1"/>
            </p:cNvSpPr>
            <p:nvPr/>
          </p:nvSpPr>
          <p:spPr bwMode="auto">
            <a:xfrm>
              <a:off x="5003247" y="-877838"/>
              <a:ext cx="73025" cy="80962"/>
            </a:xfrm>
            <a:custGeom>
              <a:avLst/>
              <a:gdLst>
                <a:gd name="T0" fmla="*/ 18 w 36"/>
                <a:gd name="T1" fmla="*/ 40 h 40"/>
                <a:gd name="T2" fmla="*/ 36 w 36"/>
                <a:gd name="T3" fmla="*/ 20 h 40"/>
                <a:gd name="T4" fmla="*/ 18 w 36"/>
                <a:gd name="T5" fmla="*/ 0 h 40"/>
                <a:gd name="T6" fmla="*/ 0 w 36"/>
                <a:gd name="T7" fmla="*/ 20 h 40"/>
                <a:gd name="T8" fmla="*/ 18 w 36"/>
                <a:gd name="T9" fmla="*/ 40 h 40"/>
                <a:gd name="T10" fmla="*/ 18 w 36"/>
                <a:gd name="T11" fmla="*/ 7 h 40"/>
                <a:gd name="T12" fmla="*/ 29 w 36"/>
                <a:gd name="T13" fmla="*/ 20 h 40"/>
                <a:gd name="T14" fmla="*/ 18 w 36"/>
                <a:gd name="T15" fmla="*/ 33 h 40"/>
                <a:gd name="T16" fmla="*/ 7 w 36"/>
                <a:gd name="T17" fmla="*/ 20 h 40"/>
                <a:gd name="T18" fmla="*/ 18 w 36"/>
                <a:gd name="T1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40">
                  <a:moveTo>
                    <a:pt x="18" y="40"/>
                  </a:moveTo>
                  <a:cubicBezTo>
                    <a:pt x="28" y="40"/>
                    <a:pt x="36" y="31"/>
                    <a:pt x="36" y="20"/>
                  </a:cubicBezTo>
                  <a:cubicBezTo>
                    <a:pt x="36" y="9"/>
                    <a:pt x="28" y="0"/>
                    <a:pt x="18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18" y="40"/>
                  </a:cubicBezTo>
                  <a:close/>
                  <a:moveTo>
                    <a:pt x="18" y="7"/>
                  </a:moveTo>
                  <a:cubicBezTo>
                    <a:pt x="24" y="7"/>
                    <a:pt x="29" y="13"/>
                    <a:pt x="29" y="20"/>
                  </a:cubicBezTo>
                  <a:cubicBezTo>
                    <a:pt x="29" y="27"/>
                    <a:pt x="24" y="33"/>
                    <a:pt x="18" y="33"/>
                  </a:cubicBezTo>
                  <a:cubicBezTo>
                    <a:pt x="12" y="33"/>
                    <a:pt x="7" y="27"/>
                    <a:pt x="7" y="20"/>
                  </a:cubicBezTo>
                  <a:cubicBezTo>
                    <a:pt x="7" y="13"/>
                    <a:pt x="12" y="7"/>
                    <a:pt x="18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6"/>
            <p:cNvSpPr/>
            <p:nvPr/>
          </p:nvSpPr>
          <p:spPr bwMode="auto">
            <a:xfrm>
              <a:off x="5147710" y="-723850"/>
              <a:ext cx="176212" cy="17462"/>
            </a:xfrm>
            <a:custGeom>
              <a:avLst/>
              <a:gdLst>
                <a:gd name="T0" fmla="*/ 4 w 88"/>
                <a:gd name="T1" fmla="*/ 8 h 8"/>
                <a:gd name="T2" fmla="*/ 85 w 88"/>
                <a:gd name="T3" fmla="*/ 8 h 8"/>
                <a:gd name="T4" fmla="*/ 88 w 88"/>
                <a:gd name="T5" fmla="*/ 4 h 8"/>
                <a:gd name="T6" fmla="*/ 85 w 88"/>
                <a:gd name="T7" fmla="*/ 0 h 8"/>
                <a:gd name="T8" fmla="*/ 4 w 88"/>
                <a:gd name="T9" fmla="*/ 0 h 8"/>
                <a:gd name="T10" fmla="*/ 0 w 88"/>
                <a:gd name="T11" fmla="*/ 4 h 8"/>
                <a:gd name="T12" fmla="*/ 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4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8" y="6"/>
                    <a:pt x="88" y="4"/>
                  </a:cubicBezTo>
                  <a:cubicBezTo>
                    <a:pt x="88" y="2"/>
                    <a:pt x="87" y="0"/>
                    <a:pt x="8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5257247" y="-787350"/>
              <a:ext cx="66675" cy="14287"/>
            </a:xfrm>
            <a:custGeom>
              <a:avLst/>
              <a:gdLst>
                <a:gd name="T0" fmla="*/ 30 w 33"/>
                <a:gd name="T1" fmla="*/ 0 h 7"/>
                <a:gd name="T2" fmla="*/ 3 w 33"/>
                <a:gd name="T3" fmla="*/ 0 h 7"/>
                <a:gd name="T4" fmla="*/ 0 w 33"/>
                <a:gd name="T5" fmla="*/ 3 h 7"/>
                <a:gd name="T6" fmla="*/ 3 w 33"/>
                <a:gd name="T7" fmla="*/ 7 h 7"/>
                <a:gd name="T8" fmla="*/ 30 w 33"/>
                <a:gd name="T9" fmla="*/ 7 h 7"/>
                <a:gd name="T10" fmla="*/ 33 w 33"/>
                <a:gd name="T11" fmla="*/ 3 h 7"/>
                <a:gd name="T12" fmla="*/ 30 w 3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">
                  <a:moveTo>
                    <a:pt x="3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3" y="5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8"/>
            <p:cNvSpPr/>
            <p:nvPr/>
          </p:nvSpPr>
          <p:spPr bwMode="auto">
            <a:xfrm>
              <a:off x="5147710" y="-787350"/>
              <a:ext cx="71437" cy="14287"/>
            </a:xfrm>
            <a:custGeom>
              <a:avLst/>
              <a:gdLst>
                <a:gd name="T0" fmla="*/ 4 w 36"/>
                <a:gd name="T1" fmla="*/ 7 h 7"/>
                <a:gd name="T2" fmla="*/ 32 w 36"/>
                <a:gd name="T3" fmla="*/ 7 h 7"/>
                <a:gd name="T4" fmla="*/ 36 w 36"/>
                <a:gd name="T5" fmla="*/ 3 h 7"/>
                <a:gd name="T6" fmla="*/ 32 w 36"/>
                <a:gd name="T7" fmla="*/ 0 h 7"/>
                <a:gd name="T8" fmla="*/ 4 w 36"/>
                <a:gd name="T9" fmla="*/ 0 h 7"/>
                <a:gd name="T10" fmla="*/ 0 w 36"/>
                <a:gd name="T11" fmla="*/ 3 h 7"/>
                <a:gd name="T12" fmla="*/ 4 w 3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">
                  <a:moveTo>
                    <a:pt x="4" y="7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6" y="5"/>
                    <a:pt x="36" y="3"/>
                  </a:cubicBezTo>
                  <a:cubicBezTo>
                    <a:pt x="36" y="1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9"/>
            <p:cNvSpPr/>
            <p:nvPr/>
          </p:nvSpPr>
          <p:spPr bwMode="auto">
            <a:xfrm>
              <a:off x="5147710" y="-855613"/>
              <a:ext cx="176212" cy="14287"/>
            </a:xfrm>
            <a:custGeom>
              <a:avLst/>
              <a:gdLst>
                <a:gd name="T0" fmla="*/ 4 w 88"/>
                <a:gd name="T1" fmla="*/ 7 h 7"/>
                <a:gd name="T2" fmla="*/ 85 w 88"/>
                <a:gd name="T3" fmla="*/ 7 h 7"/>
                <a:gd name="T4" fmla="*/ 88 w 88"/>
                <a:gd name="T5" fmla="*/ 4 h 7"/>
                <a:gd name="T6" fmla="*/ 85 w 88"/>
                <a:gd name="T7" fmla="*/ 0 h 7"/>
                <a:gd name="T8" fmla="*/ 4 w 88"/>
                <a:gd name="T9" fmla="*/ 0 h 7"/>
                <a:gd name="T10" fmla="*/ 0 w 88"/>
                <a:gd name="T11" fmla="*/ 4 h 7"/>
                <a:gd name="T12" fmla="*/ 4 w 8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">
                  <a:moveTo>
                    <a:pt x="4" y="7"/>
                  </a:moveTo>
                  <a:cubicBezTo>
                    <a:pt x="85" y="7"/>
                    <a:pt x="85" y="7"/>
                    <a:pt x="85" y="7"/>
                  </a:cubicBezTo>
                  <a:cubicBezTo>
                    <a:pt x="87" y="7"/>
                    <a:pt x="88" y="6"/>
                    <a:pt x="88" y="4"/>
                  </a:cubicBezTo>
                  <a:cubicBezTo>
                    <a:pt x="88" y="2"/>
                    <a:pt x="87" y="0"/>
                    <a:pt x="8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97410" y="1385570"/>
            <a:ext cx="406527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5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19</a:t>
            </a:fld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664489" y="3200823"/>
            <a:ext cx="6952282" cy="2509949"/>
          </a:xfrm>
          <a:prstGeom prst="rect">
            <a:avLst/>
          </a:prstGeom>
          <a:solidFill>
            <a:schemeClr val="bg1"/>
          </a:solidFill>
          <a:ln w="3175">
            <a:solidFill>
              <a:srgbClr val="E60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6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633" y="2987455"/>
            <a:ext cx="2494745" cy="306966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9042305" y="4691468"/>
            <a:ext cx="887357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行业价值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75451" y="4691468"/>
            <a:ext cx="874680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5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特色功能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6713" y="4691468"/>
            <a:ext cx="1303781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 algn="ctr">
              <a:spcBef>
                <a:spcPts val="100"/>
              </a:spcBef>
            </a:pPr>
            <a:r>
              <a:rPr lang="zh-CN" altLang="en-US" sz="1697" spc="-6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模组产品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9553" y="2564431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2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4127" y="2939795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7" name="object 7"/>
          <p:cNvSpPr txBox="1"/>
          <p:nvPr/>
        </p:nvSpPr>
        <p:spPr>
          <a:xfrm>
            <a:off x="6861912" y="2564431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3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16488" y="2939795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9" name="object 9"/>
          <p:cNvSpPr txBox="1"/>
          <p:nvPr/>
        </p:nvSpPr>
        <p:spPr>
          <a:xfrm>
            <a:off x="9136371" y="2564431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4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90946" y="2939795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1" name="object 11"/>
          <p:cNvSpPr/>
          <p:nvPr/>
        </p:nvSpPr>
        <p:spPr>
          <a:xfrm>
            <a:off x="8348098" y="3901698"/>
            <a:ext cx="0" cy="1110464"/>
          </a:xfrm>
          <a:custGeom>
            <a:avLst/>
            <a:gdLst/>
            <a:ahLst/>
            <a:cxnLst/>
            <a:rect l="l" t="t" r="r" b="b"/>
            <a:pathLst>
              <a:path h="1112520">
                <a:moveTo>
                  <a:pt x="0" y="1112418"/>
                </a:moveTo>
                <a:lnTo>
                  <a:pt x="0" y="0"/>
                </a:lnTo>
              </a:path>
            </a:pathLst>
          </a:custGeom>
          <a:ln w="6350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2" name="object 12"/>
          <p:cNvSpPr/>
          <p:nvPr/>
        </p:nvSpPr>
        <p:spPr>
          <a:xfrm>
            <a:off x="6074592" y="3901702"/>
            <a:ext cx="0" cy="1110464"/>
          </a:xfrm>
          <a:custGeom>
            <a:avLst/>
            <a:gdLst/>
            <a:ahLst/>
            <a:cxnLst/>
            <a:rect l="l" t="t" r="r" b="b"/>
            <a:pathLst>
              <a:path h="1112520">
                <a:moveTo>
                  <a:pt x="0" y="0"/>
                </a:moveTo>
                <a:lnTo>
                  <a:pt x="0" y="1112418"/>
                </a:lnTo>
              </a:path>
            </a:pathLst>
          </a:custGeom>
          <a:ln w="6350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3" name="object 13"/>
          <p:cNvSpPr txBox="1"/>
          <p:nvPr/>
        </p:nvSpPr>
        <p:spPr>
          <a:xfrm>
            <a:off x="2292539" y="2284952"/>
            <a:ext cx="803692" cy="375225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2296" b="1" spc="-40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2296" b="1" spc="-190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96" b="1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296" dirty="0">
              <a:solidFill>
                <a:srgbClr val="E60008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59778" y="2730200"/>
            <a:ext cx="261136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0" y="0"/>
                </a:moveTo>
                <a:lnTo>
                  <a:pt x="261594" y="0"/>
                </a:lnTo>
              </a:path>
            </a:pathLst>
          </a:custGeom>
          <a:ln w="19050">
            <a:solidFill>
              <a:srgbClr val="E60008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5" name="object 15"/>
          <p:cNvSpPr txBox="1"/>
          <p:nvPr/>
        </p:nvSpPr>
        <p:spPr>
          <a:xfrm>
            <a:off x="4168065" y="1015583"/>
            <a:ext cx="3898665" cy="924752"/>
          </a:xfrm>
          <a:prstGeom prst="rect">
            <a:avLst/>
          </a:prstGeom>
        </p:spPr>
        <p:txBody>
          <a:bodyPr vert="horz" wrap="square" lIns="0" tIns="13944" rIns="0" bIns="0" rtlCol="0">
            <a:spAutoFit/>
          </a:bodyPr>
          <a:lstStyle/>
          <a:p>
            <a:pPr marL="12677">
              <a:spcBef>
                <a:spcPts val="110"/>
              </a:spcBef>
            </a:pPr>
            <a:r>
              <a:rPr sz="5889" spc="-299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5889" spc="-1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50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-2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0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endParaRPr sz="5889" dirty="0">
              <a:solidFill>
                <a:schemeClr val="bg2">
                  <a:lumMod val="9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455841" y="860493"/>
            <a:ext cx="1327866" cy="698477"/>
          </a:xfrm>
          <a:prstGeom prst="rect">
            <a:avLst/>
          </a:prstGeom>
        </p:spPr>
        <p:txBody>
          <a:bodyPr vert="horz" wrap="square" lIns="0" tIns="15212" rIns="0" bIns="0" rtlCol="0" anchor="t" anchorCtr="0">
            <a:spAutoFit/>
          </a:bodyPr>
          <a:lstStyle/>
          <a:p>
            <a:pPr marL="12677">
              <a:spcBef>
                <a:spcPts val="120"/>
              </a:spcBef>
            </a:pP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目</a:t>
            </a:r>
            <a:r>
              <a:rPr sz="4442" spc="-90" dirty="0">
                <a:solidFill>
                  <a:srgbClr val="FF0000"/>
                </a:solidFill>
                <a:ea typeface="微软雅黑" panose="020B0503020204020204" charset="-122"/>
              </a:rPr>
              <a:t> </a:t>
            </a: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录</a:t>
            </a:r>
            <a:endParaRPr sz="4442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2775" y="4617495"/>
            <a:ext cx="1077505" cy="33466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2096" b="1" spc="-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</a:t>
            </a:r>
            <a:r>
              <a:rPr sz="2096" b="1" spc="-7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司</a:t>
            </a:r>
            <a:r>
              <a:rPr sz="2096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r>
              <a:rPr sz="2096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绍</a:t>
            </a:r>
            <a:endParaRPr sz="2096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443021" y="3863696"/>
            <a:ext cx="503075" cy="506920"/>
            <a:chOff x="1300163" y="-1976438"/>
            <a:chExt cx="1246188" cy="1255713"/>
          </a:xfrm>
          <a:solidFill>
            <a:srgbClr val="E60008"/>
          </a:solidFill>
        </p:grpSpPr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close/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close/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close/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close/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close/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close/>
                  <a:moveTo>
                    <a:pt x="707" y="712"/>
                  </a:moveTo>
                  <a:lnTo>
                    <a:pt x="707" y="7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  <p:sp>
          <p:nvSpPr>
            <p:cNvPr id="50" name="Freeform 28"/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moveTo>
                    <a:pt x="707" y="712"/>
                  </a:moveTo>
                  <a:lnTo>
                    <a:pt x="707" y="7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16AC39F-DE74-A761-BFF9-B1692EB9E999}"/>
              </a:ext>
            </a:extLst>
          </p:cNvPr>
          <p:cNvGrpSpPr/>
          <p:nvPr/>
        </p:nvGrpSpPr>
        <p:grpSpPr>
          <a:xfrm>
            <a:off x="4684553" y="3959719"/>
            <a:ext cx="516026" cy="508104"/>
            <a:chOff x="3830638" y="7356475"/>
            <a:chExt cx="723900" cy="71278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6FDC012-AB3F-9085-878A-B60848E7F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E2A6A26-38C6-FD61-FF15-64DCFCB40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9725697-1276-10A3-9359-F82D040CB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6921768F-9315-0B16-42BA-E5AA01885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554B534-A8CC-F153-2317-B31720FC76DD}"/>
              </a:ext>
            </a:extLst>
          </p:cNvPr>
          <p:cNvGrpSpPr/>
          <p:nvPr/>
        </p:nvGrpSpPr>
        <p:grpSpPr>
          <a:xfrm>
            <a:off x="9136371" y="3930296"/>
            <a:ext cx="569212" cy="562423"/>
            <a:chOff x="10144126" y="7315200"/>
            <a:chExt cx="798512" cy="78898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12873C53-62E7-8920-D00D-5B6FD27AD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394575"/>
              <a:ext cx="211138" cy="492125"/>
            </a:xfrm>
            <a:custGeom>
              <a:avLst/>
              <a:gdLst>
                <a:gd name="T0" fmla="*/ 9 w 56"/>
                <a:gd name="T1" fmla="*/ 129 h 129"/>
                <a:gd name="T2" fmla="*/ 0 w 56"/>
                <a:gd name="T3" fmla="*/ 87 h 129"/>
                <a:gd name="T4" fmla="*/ 52 w 56"/>
                <a:gd name="T5" fmla="*/ 0 h 129"/>
                <a:gd name="T6" fmla="*/ 56 w 56"/>
                <a:gd name="T7" fmla="*/ 8 h 129"/>
                <a:gd name="T8" fmla="*/ 8 w 56"/>
                <a:gd name="T9" fmla="*/ 87 h 129"/>
                <a:gd name="T10" fmla="*/ 17 w 56"/>
                <a:gd name="T11" fmla="*/ 125 h 129"/>
                <a:gd name="T12" fmla="*/ 9 w 56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29">
                  <a:moveTo>
                    <a:pt x="9" y="129"/>
                  </a:moveTo>
                  <a:cubicBezTo>
                    <a:pt x="3" y="116"/>
                    <a:pt x="0" y="102"/>
                    <a:pt x="0" y="87"/>
                  </a:cubicBezTo>
                  <a:cubicBezTo>
                    <a:pt x="0" y="51"/>
                    <a:pt x="20" y="17"/>
                    <a:pt x="52" y="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27" y="23"/>
                    <a:pt x="8" y="54"/>
                    <a:pt x="8" y="87"/>
                  </a:cubicBezTo>
                  <a:cubicBezTo>
                    <a:pt x="8" y="101"/>
                    <a:pt x="11" y="113"/>
                    <a:pt x="17" y="125"/>
                  </a:cubicBezTo>
                  <a:lnTo>
                    <a:pt x="9" y="12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6CDC51F5-8518-09EF-B990-30B6E8AE8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101" y="7920038"/>
              <a:ext cx="501650" cy="184150"/>
            </a:xfrm>
            <a:custGeom>
              <a:avLst/>
              <a:gdLst>
                <a:gd name="T0" fmla="*/ 51 w 133"/>
                <a:gd name="T1" fmla="*/ 48 h 48"/>
                <a:gd name="T2" fmla="*/ 0 w 133"/>
                <a:gd name="T3" fmla="*/ 34 h 48"/>
                <a:gd name="T4" fmla="*/ 4 w 133"/>
                <a:gd name="T5" fmla="*/ 27 h 48"/>
                <a:gd name="T6" fmla="*/ 51 w 133"/>
                <a:gd name="T7" fmla="*/ 40 h 48"/>
                <a:gd name="T8" fmla="*/ 126 w 133"/>
                <a:gd name="T9" fmla="*/ 0 h 48"/>
                <a:gd name="T10" fmla="*/ 133 w 133"/>
                <a:gd name="T11" fmla="*/ 4 h 48"/>
                <a:gd name="T12" fmla="*/ 51 w 133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8">
                  <a:moveTo>
                    <a:pt x="51" y="48"/>
                  </a:moveTo>
                  <a:cubicBezTo>
                    <a:pt x="33" y="48"/>
                    <a:pt x="15" y="43"/>
                    <a:pt x="0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8" y="35"/>
                    <a:pt x="34" y="40"/>
                    <a:pt x="51" y="40"/>
                  </a:cubicBezTo>
                  <a:cubicBezTo>
                    <a:pt x="81" y="40"/>
                    <a:pt x="109" y="25"/>
                    <a:pt x="126" y="0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14" y="32"/>
                    <a:pt x="84" y="48"/>
                    <a:pt x="51" y="4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EFFA3BA-1B4C-C1DF-F82A-B06D2C74C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7351" y="7353300"/>
              <a:ext cx="338138" cy="373063"/>
            </a:xfrm>
            <a:custGeom>
              <a:avLst/>
              <a:gdLst>
                <a:gd name="T0" fmla="*/ 90 w 90"/>
                <a:gd name="T1" fmla="*/ 98 h 98"/>
                <a:gd name="T2" fmla="*/ 82 w 90"/>
                <a:gd name="T3" fmla="*/ 98 h 98"/>
                <a:gd name="T4" fmla="*/ 0 w 90"/>
                <a:gd name="T5" fmla="*/ 9 h 98"/>
                <a:gd name="T6" fmla="*/ 1 w 90"/>
                <a:gd name="T7" fmla="*/ 0 h 98"/>
                <a:gd name="T8" fmla="*/ 90 w 9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8">
                  <a:moveTo>
                    <a:pt x="90" y="98"/>
                  </a:moveTo>
                  <a:cubicBezTo>
                    <a:pt x="82" y="98"/>
                    <a:pt x="82" y="98"/>
                    <a:pt x="82" y="98"/>
                  </a:cubicBezTo>
                  <a:cubicBezTo>
                    <a:pt x="82" y="52"/>
                    <a:pt x="47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2" y="5"/>
                    <a:pt x="90" y="47"/>
                    <a:pt x="90" y="9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FFFBDEAD-4BE5-CDB7-357D-1F592E9FB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25101" y="7315200"/>
              <a:ext cx="146050" cy="144463"/>
            </a:xfrm>
            <a:custGeom>
              <a:avLst/>
              <a:gdLst>
                <a:gd name="T0" fmla="*/ 19 w 39"/>
                <a:gd name="T1" fmla="*/ 38 h 38"/>
                <a:gd name="T2" fmla="*/ 0 w 39"/>
                <a:gd name="T3" fmla="*/ 19 h 38"/>
                <a:gd name="T4" fmla="*/ 19 w 39"/>
                <a:gd name="T5" fmla="*/ 0 h 38"/>
                <a:gd name="T6" fmla="*/ 39 w 39"/>
                <a:gd name="T7" fmla="*/ 19 h 38"/>
                <a:gd name="T8" fmla="*/ 19 w 39"/>
                <a:gd name="T9" fmla="*/ 38 h 38"/>
                <a:gd name="T10" fmla="*/ 19 w 39"/>
                <a:gd name="T11" fmla="*/ 8 h 38"/>
                <a:gd name="T12" fmla="*/ 9 w 39"/>
                <a:gd name="T13" fmla="*/ 19 h 38"/>
                <a:gd name="T14" fmla="*/ 19 w 39"/>
                <a:gd name="T15" fmla="*/ 30 h 38"/>
                <a:gd name="T16" fmla="*/ 30 w 39"/>
                <a:gd name="T17" fmla="*/ 19 h 38"/>
                <a:gd name="T18" fmla="*/ 19 w 39"/>
                <a:gd name="T1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8"/>
                    <a:pt x="19" y="38"/>
                  </a:cubicBezTo>
                  <a:close/>
                  <a:moveTo>
                    <a:pt x="19" y="8"/>
                  </a:moveTo>
                  <a:cubicBezTo>
                    <a:pt x="13" y="8"/>
                    <a:pt x="9" y="13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8"/>
                    <a:pt x="19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71DF59E-64B0-C401-6665-837CA462D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8738" y="7927975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9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9" y="14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4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1A0FFA8D-54CF-4AC6-159A-FA751E48A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9763" y="7710488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8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CAD95B02-EE56-4B3C-83BA-00AC5EF19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3663" y="7462838"/>
              <a:ext cx="523875" cy="530225"/>
            </a:xfrm>
            <a:custGeom>
              <a:avLst/>
              <a:gdLst>
                <a:gd name="T0" fmla="*/ 70 w 139"/>
                <a:gd name="T1" fmla="*/ 0 h 139"/>
                <a:gd name="T2" fmla="*/ 0 w 139"/>
                <a:gd name="T3" fmla="*/ 69 h 139"/>
                <a:gd name="T4" fmla="*/ 70 w 139"/>
                <a:gd name="T5" fmla="*/ 139 h 139"/>
                <a:gd name="T6" fmla="*/ 139 w 139"/>
                <a:gd name="T7" fmla="*/ 69 h 139"/>
                <a:gd name="T8" fmla="*/ 70 w 139"/>
                <a:gd name="T9" fmla="*/ 0 h 139"/>
                <a:gd name="T10" fmla="*/ 76 w 139"/>
                <a:gd name="T11" fmla="*/ 36 h 139"/>
                <a:gd name="T12" fmla="*/ 85 w 139"/>
                <a:gd name="T13" fmla="*/ 59 h 139"/>
                <a:gd name="T14" fmla="*/ 85 w 139"/>
                <a:gd name="T15" fmla="*/ 59 h 139"/>
                <a:gd name="T16" fmla="*/ 54 w 139"/>
                <a:gd name="T17" fmla="*/ 59 h 139"/>
                <a:gd name="T18" fmla="*/ 63 w 139"/>
                <a:gd name="T19" fmla="*/ 36 h 139"/>
                <a:gd name="T20" fmla="*/ 76 w 139"/>
                <a:gd name="T21" fmla="*/ 36 h 139"/>
                <a:gd name="T22" fmla="*/ 38 w 139"/>
                <a:gd name="T23" fmla="*/ 36 h 139"/>
                <a:gd name="T24" fmla="*/ 57 w 139"/>
                <a:gd name="T25" fmla="*/ 36 h 139"/>
                <a:gd name="T26" fmla="*/ 47 w 139"/>
                <a:gd name="T27" fmla="*/ 59 h 139"/>
                <a:gd name="T28" fmla="*/ 24 w 139"/>
                <a:gd name="T29" fmla="*/ 59 h 139"/>
                <a:gd name="T30" fmla="*/ 38 w 139"/>
                <a:gd name="T31" fmla="*/ 36 h 139"/>
                <a:gd name="T32" fmla="*/ 58 w 139"/>
                <a:gd name="T33" fmla="*/ 107 h 139"/>
                <a:gd name="T34" fmla="*/ 41 w 139"/>
                <a:gd name="T35" fmla="*/ 86 h 139"/>
                <a:gd name="T36" fmla="*/ 25 w 139"/>
                <a:gd name="T37" fmla="*/ 65 h 139"/>
                <a:gd name="T38" fmla="*/ 47 w 139"/>
                <a:gd name="T39" fmla="*/ 65 h 139"/>
                <a:gd name="T40" fmla="*/ 60 w 139"/>
                <a:gd name="T41" fmla="*/ 106 h 139"/>
                <a:gd name="T42" fmla="*/ 58 w 139"/>
                <a:gd name="T43" fmla="*/ 107 h 139"/>
                <a:gd name="T44" fmla="*/ 69 w 139"/>
                <a:gd name="T45" fmla="*/ 118 h 139"/>
                <a:gd name="T46" fmla="*/ 53 w 139"/>
                <a:gd name="T47" fmla="*/ 65 h 139"/>
                <a:gd name="T48" fmla="*/ 86 w 139"/>
                <a:gd name="T49" fmla="*/ 65 h 139"/>
                <a:gd name="T50" fmla="*/ 71 w 139"/>
                <a:gd name="T51" fmla="*/ 118 h 139"/>
                <a:gd name="T52" fmla="*/ 69 w 139"/>
                <a:gd name="T53" fmla="*/ 118 h 139"/>
                <a:gd name="T54" fmla="*/ 98 w 139"/>
                <a:gd name="T55" fmla="*/ 86 h 139"/>
                <a:gd name="T56" fmla="*/ 81 w 139"/>
                <a:gd name="T57" fmla="*/ 107 h 139"/>
                <a:gd name="T58" fmla="*/ 79 w 139"/>
                <a:gd name="T59" fmla="*/ 106 h 139"/>
                <a:gd name="T60" fmla="*/ 92 w 139"/>
                <a:gd name="T61" fmla="*/ 65 h 139"/>
                <a:gd name="T62" fmla="*/ 114 w 139"/>
                <a:gd name="T63" fmla="*/ 65 h 139"/>
                <a:gd name="T64" fmla="*/ 98 w 139"/>
                <a:gd name="T65" fmla="*/ 86 h 139"/>
                <a:gd name="T66" fmla="*/ 92 w 139"/>
                <a:gd name="T67" fmla="*/ 59 h 139"/>
                <a:gd name="T68" fmla="*/ 82 w 139"/>
                <a:gd name="T69" fmla="*/ 36 h 139"/>
                <a:gd name="T70" fmla="*/ 82 w 139"/>
                <a:gd name="T71" fmla="*/ 36 h 139"/>
                <a:gd name="T72" fmla="*/ 101 w 139"/>
                <a:gd name="T73" fmla="*/ 36 h 139"/>
                <a:gd name="T74" fmla="*/ 116 w 139"/>
                <a:gd name="T75" fmla="*/ 59 h 139"/>
                <a:gd name="T76" fmla="*/ 92 w 139"/>
                <a:gd name="T77" fmla="*/ 5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108" y="139"/>
                    <a:pt x="139" y="108"/>
                    <a:pt x="139" y="69"/>
                  </a:cubicBezTo>
                  <a:cubicBezTo>
                    <a:pt x="139" y="31"/>
                    <a:pt x="108" y="0"/>
                    <a:pt x="70" y="0"/>
                  </a:cubicBezTo>
                  <a:close/>
                  <a:moveTo>
                    <a:pt x="76" y="36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63" y="36"/>
                    <a:pt x="63" y="36"/>
                    <a:pt x="63" y="36"/>
                  </a:cubicBezTo>
                  <a:lnTo>
                    <a:pt x="76" y="36"/>
                  </a:lnTo>
                  <a:close/>
                  <a:moveTo>
                    <a:pt x="38" y="36"/>
                  </a:moveTo>
                  <a:cubicBezTo>
                    <a:pt x="57" y="36"/>
                    <a:pt x="57" y="36"/>
                    <a:pt x="57" y="36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38" y="36"/>
                  </a:lnTo>
                  <a:close/>
                  <a:moveTo>
                    <a:pt x="58" y="107"/>
                  </a:moveTo>
                  <a:cubicBezTo>
                    <a:pt x="52" y="100"/>
                    <a:pt x="41" y="86"/>
                    <a:pt x="41" y="8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8"/>
                    <a:pt x="59" y="108"/>
                    <a:pt x="58" y="107"/>
                  </a:cubicBezTo>
                  <a:close/>
                  <a:moveTo>
                    <a:pt x="69" y="118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0" y="119"/>
                    <a:pt x="69" y="119"/>
                    <a:pt x="69" y="118"/>
                  </a:cubicBezTo>
                  <a:close/>
                  <a:moveTo>
                    <a:pt x="98" y="86"/>
                  </a:moveTo>
                  <a:cubicBezTo>
                    <a:pt x="98" y="86"/>
                    <a:pt x="87" y="100"/>
                    <a:pt x="81" y="107"/>
                  </a:cubicBezTo>
                  <a:cubicBezTo>
                    <a:pt x="80" y="108"/>
                    <a:pt x="79" y="108"/>
                    <a:pt x="79" y="10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114" y="65"/>
                    <a:pt x="114" y="65"/>
                    <a:pt x="114" y="65"/>
                  </a:cubicBezTo>
                  <a:lnTo>
                    <a:pt x="98" y="86"/>
                  </a:lnTo>
                  <a:close/>
                  <a:moveTo>
                    <a:pt x="92" y="59"/>
                  </a:move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16" y="59"/>
                    <a:pt x="116" y="59"/>
                    <a:pt x="116" y="59"/>
                  </a:cubicBezTo>
                  <a:lnTo>
                    <a:pt x="92" y="5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8B1E34BB-45D7-B395-81F4-81D93CCB1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17">
              <a:extLst>
                <a:ext uri="{FF2B5EF4-FFF2-40B4-BE49-F238E27FC236}">
                  <a16:creationId xmlns:a16="http://schemas.microsoft.com/office/drawing/2014/main" id="{5C0CCE8C-5BD1-A0FC-4D54-ACD46B655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6B96483-C60F-0207-E505-8BCE6C85AF65}"/>
              </a:ext>
            </a:extLst>
          </p:cNvPr>
          <p:cNvGrpSpPr/>
          <p:nvPr/>
        </p:nvGrpSpPr>
        <p:grpSpPr>
          <a:xfrm>
            <a:off x="6904872" y="3930296"/>
            <a:ext cx="569213" cy="562423"/>
            <a:chOff x="6981826" y="7315200"/>
            <a:chExt cx="798513" cy="788988"/>
          </a:xfrm>
        </p:grpSpPr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1C631278-B042-BF36-6A7E-7A2611CB8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1826" y="7315200"/>
              <a:ext cx="323850" cy="571500"/>
            </a:xfrm>
            <a:custGeom>
              <a:avLst/>
              <a:gdLst>
                <a:gd name="T0" fmla="*/ 52 w 86"/>
                <a:gd name="T1" fmla="*/ 31 h 150"/>
                <a:gd name="T2" fmla="*/ 67 w 86"/>
                <a:gd name="T3" fmla="*/ 38 h 150"/>
                <a:gd name="T4" fmla="*/ 86 w 86"/>
                <a:gd name="T5" fmla="*/ 19 h 150"/>
                <a:gd name="T6" fmla="*/ 67 w 86"/>
                <a:gd name="T7" fmla="*/ 0 h 150"/>
                <a:gd name="T8" fmla="*/ 48 w 86"/>
                <a:gd name="T9" fmla="*/ 19 h 150"/>
                <a:gd name="T10" fmla="*/ 49 w 86"/>
                <a:gd name="T11" fmla="*/ 23 h 150"/>
                <a:gd name="T12" fmla="*/ 0 w 86"/>
                <a:gd name="T13" fmla="*/ 108 h 150"/>
                <a:gd name="T14" fmla="*/ 9 w 86"/>
                <a:gd name="T15" fmla="*/ 150 h 150"/>
                <a:gd name="T16" fmla="*/ 17 w 86"/>
                <a:gd name="T17" fmla="*/ 146 h 150"/>
                <a:gd name="T18" fmla="*/ 8 w 86"/>
                <a:gd name="T19" fmla="*/ 108 h 150"/>
                <a:gd name="T20" fmla="*/ 52 w 86"/>
                <a:gd name="T21" fmla="*/ 31 h 150"/>
                <a:gd name="T22" fmla="*/ 67 w 86"/>
                <a:gd name="T23" fmla="*/ 8 h 150"/>
                <a:gd name="T24" fmla="*/ 78 w 86"/>
                <a:gd name="T25" fmla="*/ 19 h 150"/>
                <a:gd name="T26" fmla="*/ 67 w 86"/>
                <a:gd name="T27" fmla="*/ 30 h 150"/>
                <a:gd name="T28" fmla="*/ 57 w 86"/>
                <a:gd name="T29" fmla="*/ 19 h 150"/>
                <a:gd name="T30" fmla="*/ 67 w 86"/>
                <a:gd name="T31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50">
                  <a:moveTo>
                    <a:pt x="52" y="31"/>
                  </a:moveTo>
                  <a:cubicBezTo>
                    <a:pt x="56" y="35"/>
                    <a:pt x="61" y="38"/>
                    <a:pt x="67" y="38"/>
                  </a:cubicBezTo>
                  <a:cubicBezTo>
                    <a:pt x="78" y="38"/>
                    <a:pt x="86" y="30"/>
                    <a:pt x="86" y="19"/>
                  </a:cubicBezTo>
                  <a:cubicBezTo>
                    <a:pt x="86" y="9"/>
                    <a:pt x="78" y="0"/>
                    <a:pt x="67" y="0"/>
                  </a:cubicBezTo>
                  <a:cubicBezTo>
                    <a:pt x="57" y="0"/>
                    <a:pt x="48" y="9"/>
                    <a:pt x="48" y="19"/>
                  </a:cubicBezTo>
                  <a:cubicBezTo>
                    <a:pt x="48" y="21"/>
                    <a:pt x="48" y="22"/>
                    <a:pt x="49" y="23"/>
                  </a:cubicBezTo>
                  <a:cubicBezTo>
                    <a:pt x="18" y="41"/>
                    <a:pt x="0" y="73"/>
                    <a:pt x="0" y="108"/>
                  </a:cubicBezTo>
                  <a:cubicBezTo>
                    <a:pt x="0" y="123"/>
                    <a:pt x="3" y="137"/>
                    <a:pt x="9" y="150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11" y="134"/>
                    <a:pt x="8" y="122"/>
                    <a:pt x="8" y="108"/>
                  </a:cubicBezTo>
                  <a:cubicBezTo>
                    <a:pt x="8" y="76"/>
                    <a:pt x="25" y="47"/>
                    <a:pt x="52" y="31"/>
                  </a:cubicBezTo>
                  <a:close/>
                  <a:moveTo>
                    <a:pt x="67" y="8"/>
                  </a:moveTo>
                  <a:cubicBezTo>
                    <a:pt x="73" y="8"/>
                    <a:pt x="78" y="13"/>
                    <a:pt x="78" y="19"/>
                  </a:cubicBezTo>
                  <a:cubicBezTo>
                    <a:pt x="78" y="25"/>
                    <a:pt x="73" y="30"/>
                    <a:pt x="67" y="30"/>
                  </a:cubicBezTo>
                  <a:cubicBezTo>
                    <a:pt x="61" y="30"/>
                    <a:pt x="57" y="25"/>
                    <a:pt x="57" y="19"/>
                  </a:cubicBezTo>
                  <a:cubicBezTo>
                    <a:pt x="57" y="13"/>
                    <a:pt x="61" y="8"/>
                    <a:pt x="67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A987DDA8-A79E-F816-9BB2-0E0F48C98E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438" y="7920038"/>
              <a:ext cx="608013" cy="184150"/>
            </a:xfrm>
            <a:custGeom>
              <a:avLst/>
              <a:gdLst>
                <a:gd name="T0" fmla="*/ 79 w 161"/>
                <a:gd name="T1" fmla="*/ 40 h 48"/>
                <a:gd name="T2" fmla="*/ 37 w 161"/>
                <a:gd name="T3" fmla="*/ 29 h 48"/>
                <a:gd name="T4" fmla="*/ 38 w 161"/>
                <a:gd name="T5" fmla="*/ 21 h 48"/>
                <a:gd name="T6" fmla="*/ 19 w 161"/>
                <a:gd name="T7" fmla="*/ 2 h 48"/>
                <a:gd name="T8" fmla="*/ 0 w 161"/>
                <a:gd name="T9" fmla="*/ 21 h 48"/>
                <a:gd name="T10" fmla="*/ 19 w 161"/>
                <a:gd name="T11" fmla="*/ 41 h 48"/>
                <a:gd name="T12" fmla="*/ 31 w 161"/>
                <a:gd name="T13" fmla="*/ 36 h 48"/>
                <a:gd name="T14" fmla="*/ 79 w 161"/>
                <a:gd name="T15" fmla="*/ 48 h 48"/>
                <a:gd name="T16" fmla="*/ 161 w 161"/>
                <a:gd name="T17" fmla="*/ 4 h 48"/>
                <a:gd name="T18" fmla="*/ 154 w 161"/>
                <a:gd name="T19" fmla="*/ 0 h 48"/>
                <a:gd name="T20" fmla="*/ 79 w 161"/>
                <a:gd name="T21" fmla="*/ 40 h 48"/>
                <a:gd name="T22" fmla="*/ 19 w 161"/>
                <a:gd name="T23" fmla="*/ 32 h 48"/>
                <a:gd name="T24" fmla="*/ 8 w 161"/>
                <a:gd name="T25" fmla="*/ 21 h 48"/>
                <a:gd name="T26" fmla="*/ 19 w 161"/>
                <a:gd name="T27" fmla="*/ 11 h 48"/>
                <a:gd name="T28" fmla="*/ 30 w 161"/>
                <a:gd name="T29" fmla="*/ 21 h 48"/>
                <a:gd name="T30" fmla="*/ 19 w 161"/>
                <a:gd name="T3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48">
                  <a:moveTo>
                    <a:pt x="79" y="40"/>
                  </a:moveTo>
                  <a:cubicBezTo>
                    <a:pt x="64" y="40"/>
                    <a:pt x="50" y="36"/>
                    <a:pt x="37" y="29"/>
                  </a:cubicBezTo>
                  <a:cubicBezTo>
                    <a:pt x="38" y="27"/>
                    <a:pt x="38" y="24"/>
                    <a:pt x="38" y="21"/>
                  </a:cubicBezTo>
                  <a:cubicBezTo>
                    <a:pt x="38" y="11"/>
                    <a:pt x="30" y="2"/>
                    <a:pt x="19" y="2"/>
                  </a:cubicBezTo>
                  <a:cubicBezTo>
                    <a:pt x="9" y="2"/>
                    <a:pt x="0" y="11"/>
                    <a:pt x="0" y="21"/>
                  </a:cubicBezTo>
                  <a:cubicBezTo>
                    <a:pt x="0" y="32"/>
                    <a:pt x="9" y="41"/>
                    <a:pt x="19" y="41"/>
                  </a:cubicBezTo>
                  <a:cubicBezTo>
                    <a:pt x="24" y="41"/>
                    <a:pt x="28" y="39"/>
                    <a:pt x="31" y="36"/>
                  </a:cubicBezTo>
                  <a:cubicBezTo>
                    <a:pt x="46" y="44"/>
                    <a:pt x="62" y="48"/>
                    <a:pt x="79" y="48"/>
                  </a:cubicBezTo>
                  <a:cubicBezTo>
                    <a:pt x="112" y="48"/>
                    <a:pt x="142" y="32"/>
                    <a:pt x="161" y="4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7" y="25"/>
                    <a:pt x="109" y="40"/>
                    <a:pt x="79" y="40"/>
                  </a:cubicBezTo>
                  <a:close/>
                  <a:moveTo>
                    <a:pt x="19" y="32"/>
                  </a:moveTo>
                  <a:cubicBezTo>
                    <a:pt x="13" y="32"/>
                    <a:pt x="8" y="27"/>
                    <a:pt x="8" y="21"/>
                  </a:cubicBezTo>
                  <a:cubicBezTo>
                    <a:pt x="8" y="16"/>
                    <a:pt x="13" y="11"/>
                    <a:pt x="19" y="11"/>
                  </a:cubicBezTo>
                  <a:cubicBezTo>
                    <a:pt x="25" y="11"/>
                    <a:pt x="30" y="16"/>
                    <a:pt x="30" y="21"/>
                  </a:cubicBezTo>
                  <a:cubicBezTo>
                    <a:pt x="30" y="27"/>
                    <a:pt x="25" y="32"/>
                    <a:pt x="19" y="3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AB46A2AD-4FD1-7D69-13ED-25336392A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1" y="7353300"/>
              <a:ext cx="395288" cy="506413"/>
            </a:xfrm>
            <a:custGeom>
              <a:avLst/>
              <a:gdLst>
                <a:gd name="T0" fmla="*/ 90 w 105"/>
                <a:gd name="T1" fmla="*/ 95 h 133"/>
                <a:gd name="T2" fmla="*/ 1 w 105"/>
                <a:gd name="T3" fmla="*/ 0 h 133"/>
                <a:gd name="T4" fmla="*/ 0 w 105"/>
                <a:gd name="T5" fmla="*/ 9 h 133"/>
                <a:gd name="T6" fmla="*/ 82 w 105"/>
                <a:gd name="T7" fmla="*/ 95 h 133"/>
                <a:gd name="T8" fmla="*/ 67 w 105"/>
                <a:gd name="T9" fmla="*/ 113 h 133"/>
                <a:gd name="T10" fmla="*/ 86 w 105"/>
                <a:gd name="T11" fmla="*/ 133 h 133"/>
                <a:gd name="T12" fmla="*/ 105 w 105"/>
                <a:gd name="T13" fmla="*/ 113 h 133"/>
                <a:gd name="T14" fmla="*/ 90 w 105"/>
                <a:gd name="T15" fmla="*/ 95 h 133"/>
                <a:gd name="T16" fmla="*/ 86 w 105"/>
                <a:gd name="T17" fmla="*/ 124 h 133"/>
                <a:gd name="T18" fmla="*/ 75 w 105"/>
                <a:gd name="T19" fmla="*/ 113 h 133"/>
                <a:gd name="T20" fmla="*/ 86 w 105"/>
                <a:gd name="T21" fmla="*/ 103 h 133"/>
                <a:gd name="T22" fmla="*/ 97 w 105"/>
                <a:gd name="T23" fmla="*/ 113 h 133"/>
                <a:gd name="T24" fmla="*/ 86 w 105"/>
                <a:gd name="T2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3">
                  <a:moveTo>
                    <a:pt x="90" y="95"/>
                  </a:moveTo>
                  <a:cubicBezTo>
                    <a:pt x="88" y="45"/>
                    <a:pt x="51" y="5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5" y="13"/>
                    <a:pt x="80" y="50"/>
                    <a:pt x="82" y="95"/>
                  </a:cubicBezTo>
                  <a:cubicBezTo>
                    <a:pt x="73" y="97"/>
                    <a:pt x="67" y="104"/>
                    <a:pt x="67" y="113"/>
                  </a:cubicBezTo>
                  <a:cubicBezTo>
                    <a:pt x="67" y="124"/>
                    <a:pt x="75" y="133"/>
                    <a:pt x="86" y="133"/>
                  </a:cubicBezTo>
                  <a:cubicBezTo>
                    <a:pt x="97" y="133"/>
                    <a:pt x="105" y="124"/>
                    <a:pt x="105" y="113"/>
                  </a:cubicBezTo>
                  <a:cubicBezTo>
                    <a:pt x="105" y="104"/>
                    <a:pt x="99" y="96"/>
                    <a:pt x="90" y="95"/>
                  </a:cubicBezTo>
                  <a:close/>
                  <a:moveTo>
                    <a:pt x="86" y="124"/>
                  </a:moveTo>
                  <a:cubicBezTo>
                    <a:pt x="80" y="124"/>
                    <a:pt x="75" y="119"/>
                    <a:pt x="75" y="113"/>
                  </a:cubicBezTo>
                  <a:cubicBezTo>
                    <a:pt x="75" y="107"/>
                    <a:pt x="80" y="103"/>
                    <a:pt x="86" y="103"/>
                  </a:cubicBezTo>
                  <a:cubicBezTo>
                    <a:pt x="92" y="103"/>
                    <a:pt x="97" y="107"/>
                    <a:pt x="97" y="113"/>
                  </a:cubicBezTo>
                  <a:cubicBezTo>
                    <a:pt x="97" y="119"/>
                    <a:pt x="92" y="124"/>
                    <a:pt x="86" y="124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60A53DD0-C236-2673-8644-2756731D25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4701" y="7497763"/>
              <a:ext cx="471488" cy="476250"/>
            </a:xfrm>
            <a:custGeom>
              <a:avLst/>
              <a:gdLst>
                <a:gd name="T0" fmla="*/ 73 w 125"/>
                <a:gd name="T1" fmla="*/ 89 h 125"/>
                <a:gd name="T2" fmla="*/ 89 w 125"/>
                <a:gd name="T3" fmla="*/ 73 h 125"/>
                <a:gd name="T4" fmla="*/ 89 w 125"/>
                <a:gd name="T5" fmla="*/ 51 h 125"/>
                <a:gd name="T6" fmla="*/ 73 w 125"/>
                <a:gd name="T7" fmla="*/ 35 h 125"/>
                <a:gd name="T8" fmla="*/ 51 w 125"/>
                <a:gd name="T9" fmla="*/ 35 h 125"/>
                <a:gd name="T10" fmla="*/ 35 w 125"/>
                <a:gd name="T11" fmla="*/ 51 h 125"/>
                <a:gd name="T12" fmla="*/ 35 w 125"/>
                <a:gd name="T13" fmla="*/ 73 h 125"/>
                <a:gd name="T14" fmla="*/ 51 w 125"/>
                <a:gd name="T15" fmla="*/ 89 h 125"/>
                <a:gd name="T16" fmla="*/ 124 w 125"/>
                <a:gd name="T17" fmla="*/ 79 h 125"/>
                <a:gd name="T18" fmla="*/ 123 w 125"/>
                <a:gd name="T19" fmla="*/ 88 h 125"/>
                <a:gd name="T20" fmla="*/ 117 w 125"/>
                <a:gd name="T21" fmla="*/ 95 h 125"/>
                <a:gd name="T22" fmla="*/ 112 w 125"/>
                <a:gd name="T23" fmla="*/ 95 h 125"/>
                <a:gd name="T24" fmla="*/ 105 w 125"/>
                <a:gd name="T25" fmla="*/ 94 h 125"/>
                <a:gd name="T26" fmla="*/ 97 w 125"/>
                <a:gd name="T27" fmla="*/ 97 h 125"/>
                <a:gd name="T28" fmla="*/ 94 w 125"/>
                <a:gd name="T29" fmla="*/ 113 h 125"/>
                <a:gd name="T30" fmla="*/ 91 w 125"/>
                <a:gd name="T31" fmla="*/ 120 h 125"/>
                <a:gd name="T32" fmla="*/ 83 w 125"/>
                <a:gd name="T33" fmla="*/ 124 h 125"/>
                <a:gd name="T34" fmla="*/ 77 w 125"/>
                <a:gd name="T35" fmla="*/ 124 h 125"/>
                <a:gd name="T36" fmla="*/ 75 w 125"/>
                <a:gd name="T37" fmla="*/ 122 h 125"/>
                <a:gd name="T38" fmla="*/ 62 w 125"/>
                <a:gd name="T39" fmla="*/ 111 h 125"/>
                <a:gd name="T40" fmla="*/ 49 w 125"/>
                <a:gd name="T41" fmla="*/ 121 h 125"/>
                <a:gd name="T42" fmla="*/ 44 w 125"/>
                <a:gd name="T43" fmla="*/ 125 h 125"/>
                <a:gd name="T44" fmla="*/ 35 w 125"/>
                <a:gd name="T45" fmla="*/ 122 h 125"/>
                <a:gd name="T46" fmla="*/ 28 w 125"/>
                <a:gd name="T47" fmla="*/ 117 h 125"/>
                <a:gd name="T48" fmla="*/ 28 w 125"/>
                <a:gd name="T49" fmla="*/ 111 h 125"/>
                <a:gd name="T50" fmla="*/ 26 w 125"/>
                <a:gd name="T51" fmla="*/ 97 h 125"/>
                <a:gd name="T52" fmla="*/ 16 w 125"/>
                <a:gd name="T53" fmla="*/ 94 h 125"/>
                <a:gd name="T54" fmla="*/ 7 w 125"/>
                <a:gd name="T55" fmla="*/ 95 h 125"/>
                <a:gd name="T56" fmla="*/ 2 w 125"/>
                <a:gd name="T57" fmla="*/ 88 h 125"/>
                <a:gd name="T58" fmla="*/ 0 w 125"/>
                <a:gd name="T59" fmla="*/ 79 h 125"/>
                <a:gd name="T60" fmla="*/ 10 w 125"/>
                <a:gd name="T61" fmla="*/ 70 h 125"/>
                <a:gd name="T62" fmla="*/ 10 w 125"/>
                <a:gd name="T63" fmla="*/ 54 h 125"/>
                <a:gd name="T64" fmla="*/ 1 w 125"/>
                <a:gd name="T65" fmla="*/ 47 h 125"/>
                <a:gd name="T66" fmla="*/ 1 w 125"/>
                <a:gd name="T67" fmla="*/ 40 h 125"/>
                <a:gd name="T68" fmla="*/ 4 w 125"/>
                <a:gd name="T69" fmla="*/ 32 h 125"/>
                <a:gd name="T70" fmla="*/ 9 w 125"/>
                <a:gd name="T71" fmla="*/ 29 h 125"/>
                <a:gd name="T72" fmla="*/ 19 w 125"/>
                <a:gd name="T73" fmla="*/ 31 h 125"/>
                <a:gd name="T74" fmla="*/ 29 w 125"/>
                <a:gd name="T75" fmla="*/ 23 h 125"/>
                <a:gd name="T76" fmla="*/ 30 w 125"/>
                <a:gd name="T77" fmla="*/ 14 h 125"/>
                <a:gd name="T78" fmla="*/ 29 w 125"/>
                <a:gd name="T79" fmla="*/ 10 h 125"/>
                <a:gd name="T80" fmla="*/ 32 w 125"/>
                <a:gd name="T81" fmla="*/ 4 h 125"/>
                <a:gd name="T82" fmla="*/ 41 w 125"/>
                <a:gd name="T83" fmla="*/ 1 h 125"/>
                <a:gd name="T84" fmla="*/ 48 w 125"/>
                <a:gd name="T85" fmla="*/ 1 h 125"/>
                <a:gd name="T86" fmla="*/ 54 w 125"/>
                <a:gd name="T87" fmla="*/ 10 h 125"/>
                <a:gd name="T88" fmla="*/ 70 w 125"/>
                <a:gd name="T89" fmla="*/ 10 h 125"/>
                <a:gd name="T90" fmla="*/ 77 w 125"/>
                <a:gd name="T91" fmla="*/ 1 h 125"/>
                <a:gd name="T92" fmla="*/ 83 w 125"/>
                <a:gd name="T93" fmla="*/ 1 h 125"/>
                <a:gd name="T94" fmla="*/ 92 w 125"/>
                <a:gd name="T95" fmla="*/ 5 h 125"/>
                <a:gd name="T96" fmla="*/ 95 w 125"/>
                <a:gd name="T97" fmla="*/ 10 h 125"/>
                <a:gd name="T98" fmla="*/ 93 w 125"/>
                <a:gd name="T99" fmla="*/ 20 h 125"/>
                <a:gd name="T100" fmla="*/ 105 w 125"/>
                <a:gd name="T101" fmla="*/ 31 h 125"/>
                <a:gd name="T102" fmla="*/ 116 w 125"/>
                <a:gd name="T103" fmla="*/ 29 h 125"/>
                <a:gd name="T104" fmla="*/ 122 w 125"/>
                <a:gd name="T105" fmla="*/ 36 h 125"/>
                <a:gd name="T106" fmla="*/ 124 w 125"/>
                <a:gd name="T107" fmla="*/ 47 h 125"/>
                <a:gd name="T108" fmla="*/ 115 w 125"/>
                <a:gd name="T109" fmla="*/ 54 h 125"/>
                <a:gd name="T110" fmla="*/ 114 w 125"/>
                <a:gd name="T111" fmla="*/ 70 h 125"/>
                <a:gd name="T112" fmla="*/ 122 w 125"/>
                <a:gd name="T113" fmla="*/ 76 h 125"/>
                <a:gd name="T114" fmla="*/ 124 w 125"/>
                <a:gd name="T115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5" h="125">
                  <a:moveTo>
                    <a:pt x="62" y="91"/>
                  </a:moveTo>
                  <a:cubicBezTo>
                    <a:pt x="66" y="91"/>
                    <a:pt x="70" y="90"/>
                    <a:pt x="73" y="89"/>
                  </a:cubicBezTo>
                  <a:cubicBezTo>
                    <a:pt x="77" y="87"/>
                    <a:pt x="80" y="85"/>
                    <a:pt x="83" y="83"/>
                  </a:cubicBezTo>
                  <a:cubicBezTo>
                    <a:pt x="85" y="80"/>
                    <a:pt x="87" y="77"/>
                    <a:pt x="89" y="73"/>
                  </a:cubicBezTo>
                  <a:cubicBezTo>
                    <a:pt x="90" y="70"/>
                    <a:pt x="91" y="66"/>
                    <a:pt x="91" y="62"/>
                  </a:cubicBezTo>
                  <a:cubicBezTo>
                    <a:pt x="91" y="58"/>
                    <a:pt x="90" y="54"/>
                    <a:pt x="89" y="51"/>
                  </a:cubicBezTo>
                  <a:cubicBezTo>
                    <a:pt x="87" y="47"/>
                    <a:pt x="85" y="44"/>
                    <a:pt x="83" y="42"/>
                  </a:cubicBezTo>
                  <a:cubicBezTo>
                    <a:pt x="80" y="39"/>
                    <a:pt x="77" y="37"/>
                    <a:pt x="73" y="35"/>
                  </a:cubicBezTo>
                  <a:cubicBezTo>
                    <a:pt x="70" y="34"/>
                    <a:pt x="66" y="33"/>
                    <a:pt x="62" y="33"/>
                  </a:cubicBezTo>
                  <a:cubicBezTo>
                    <a:pt x="58" y="33"/>
                    <a:pt x="54" y="34"/>
                    <a:pt x="51" y="35"/>
                  </a:cubicBezTo>
                  <a:cubicBezTo>
                    <a:pt x="47" y="37"/>
                    <a:pt x="44" y="39"/>
                    <a:pt x="42" y="42"/>
                  </a:cubicBezTo>
                  <a:cubicBezTo>
                    <a:pt x="39" y="44"/>
                    <a:pt x="37" y="47"/>
                    <a:pt x="35" y="51"/>
                  </a:cubicBezTo>
                  <a:cubicBezTo>
                    <a:pt x="34" y="54"/>
                    <a:pt x="33" y="58"/>
                    <a:pt x="33" y="62"/>
                  </a:cubicBezTo>
                  <a:cubicBezTo>
                    <a:pt x="33" y="66"/>
                    <a:pt x="34" y="70"/>
                    <a:pt x="35" y="73"/>
                  </a:cubicBezTo>
                  <a:cubicBezTo>
                    <a:pt x="37" y="77"/>
                    <a:pt x="39" y="80"/>
                    <a:pt x="42" y="83"/>
                  </a:cubicBezTo>
                  <a:cubicBezTo>
                    <a:pt x="44" y="85"/>
                    <a:pt x="47" y="87"/>
                    <a:pt x="51" y="89"/>
                  </a:cubicBezTo>
                  <a:cubicBezTo>
                    <a:pt x="54" y="90"/>
                    <a:pt x="58" y="91"/>
                    <a:pt x="62" y="91"/>
                  </a:cubicBezTo>
                  <a:close/>
                  <a:moveTo>
                    <a:pt x="124" y="79"/>
                  </a:moveTo>
                  <a:cubicBezTo>
                    <a:pt x="124" y="80"/>
                    <a:pt x="124" y="82"/>
                    <a:pt x="124" y="83"/>
                  </a:cubicBezTo>
                  <a:cubicBezTo>
                    <a:pt x="124" y="85"/>
                    <a:pt x="123" y="86"/>
                    <a:pt x="123" y="88"/>
                  </a:cubicBezTo>
                  <a:cubicBezTo>
                    <a:pt x="122" y="89"/>
                    <a:pt x="121" y="91"/>
                    <a:pt x="120" y="92"/>
                  </a:cubicBezTo>
                  <a:cubicBezTo>
                    <a:pt x="119" y="93"/>
                    <a:pt x="118" y="94"/>
                    <a:pt x="117" y="95"/>
                  </a:cubicBezTo>
                  <a:cubicBezTo>
                    <a:pt x="116" y="95"/>
                    <a:pt x="115" y="95"/>
                    <a:pt x="115" y="95"/>
                  </a:cubicBezTo>
                  <a:cubicBezTo>
                    <a:pt x="114" y="95"/>
                    <a:pt x="113" y="95"/>
                    <a:pt x="112" y="95"/>
                  </a:cubicBezTo>
                  <a:cubicBezTo>
                    <a:pt x="111" y="95"/>
                    <a:pt x="110" y="94"/>
                    <a:pt x="109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3" y="94"/>
                    <a:pt x="102" y="94"/>
                    <a:pt x="100" y="95"/>
                  </a:cubicBezTo>
                  <a:cubicBezTo>
                    <a:pt x="99" y="95"/>
                    <a:pt x="98" y="96"/>
                    <a:pt x="97" y="97"/>
                  </a:cubicBezTo>
                  <a:cubicBezTo>
                    <a:pt x="95" y="99"/>
                    <a:pt x="93" y="102"/>
                    <a:pt x="93" y="105"/>
                  </a:cubicBezTo>
                  <a:cubicBezTo>
                    <a:pt x="93" y="108"/>
                    <a:pt x="93" y="110"/>
                    <a:pt x="94" y="113"/>
                  </a:cubicBezTo>
                  <a:cubicBezTo>
                    <a:pt x="95" y="115"/>
                    <a:pt x="95" y="116"/>
                    <a:pt x="94" y="118"/>
                  </a:cubicBezTo>
                  <a:cubicBezTo>
                    <a:pt x="93" y="119"/>
                    <a:pt x="93" y="120"/>
                    <a:pt x="91" y="120"/>
                  </a:cubicBezTo>
                  <a:cubicBezTo>
                    <a:pt x="90" y="121"/>
                    <a:pt x="89" y="122"/>
                    <a:pt x="88" y="123"/>
                  </a:cubicBezTo>
                  <a:cubicBezTo>
                    <a:pt x="86" y="123"/>
                    <a:pt x="85" y="124"/>
                    <a:pt x="83" y="124"/>
                  </a:cubicBezTo>
                  <a:cubicBezTo>
                    <a:pt x="82" y="124"/>
                    <a:pt x="80" y="125"/>
                    <a:pt x="79" y="125"/>
                  </a:cubicBezTo>
                  <a:cubicBezTo>
                    <a:pt x="78" y="125"/>
                    <a:pt x="78" y="124"/>
                    <a:pt x="77" y="124"/>
                  </a:cubicBezTo>
                  <a:cubicBezTo>
                    <a:pt x="76" y="123"/>
                    <a:pt x="76" y="122"/>
                    <a:pt x="76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4" y="119"/>
                    <a:pt x="73" y="116"/>
                    <a:pt x="70" y="114"/>
                  </a:cubicBezTo>
                  <a:cubicBezTo>
                    <a:pt x="68" y="112"/>
                    <a:pt x="65" y="111"/>
                    <a:pt x="62" y="111"/>
                  </a:cubicBezTo>
                  <a:cubicBezTo>
                    <a:pt x="59" y="111"/>
                    <a:pt x="56" y="112"/>
                    <a:pt x="54" y="114"/>
                  </a:cubicBezTo>
                  <a:cubicBezTo>
                    <a:pt x="52" y="116"/>
                    <a:pt x="50" y="119"/>
                    <a:pt x="49" y="121"/>
                  </a:cubicBezTo>
                  <a:cubicBezTo>
                    <a:pt x="48" y="122"/>
                    <a:pt x="48" y="123"/>
                    <a:pt x="47" y="124"/>
                  </a:cubicBezTo>
                  <a:cubicBezTo>
                    <a:pt x="46" y="124"/>
                    <a:pt x="45" y="125"/>
                    <a:pt x="44" y="125"/>
                  </a:cubicBezTo>
                  <a:cubicBezTo>
                    <a:pt x="43" y="125"/>
                    <a:pt x="41" y="124"/>
                    <a:pt x="40" y="124"/>
                  </a:cubicBezTo>
                  <a:cubicBezTo>
                    <a:pt x="38" y="123"/>
                    <a:pt x="37" y="123"/>
                    <a:pt x="35" y="122"/>
                  </a:cubicBezTo>
                  <a:cubicBezTo>
                    <a:pt x="34" y="122"/>
                    <a:pt x="32" y="121"/>
                    <a:pt x="31" y="120"/>
                  </a:cubicBezTo>
                  <a:cubicBezTo>
                    <a:pt x="30" y="119"/>
                    <a:pt x="29" y="118"/>
                    <a:pt x="28" y="117"/>
                  </a:cubicBezTo>
                  <a:cubicBezTo>
                    <a:pt x="28" y="117"/>
                    <a:pt x="27" y="116"/>
                    <a:pt x="27" y="115"/>
                  </a:cubicBezTo>
                  <a:cubicBezTo>
                    <a:pt x="27" y="114"/>
                    <a:pt x="28" y="113"/>
                    <a:pt x="28" y="111"/>
                  </a:cubicBezTo>
                  <a:cubicBezTo>
                    <a:pt x="29" y="109"/>
                    <a:pt x="30" y="107"/>
                    <a:pt x="29" y="104"/>
                  </a:cubicBezTo>
                  <a:cubicBezTo>
                    <a:pt x="29" y="102"/>
                    <a:pt x="28" y="99"/>
                    <a:pt x="26" y="97"/>
                  </a:cubicBezTo>
                  <a:cubicBezTo>
                    <a:pt x="25" y="96"/>
                    <a:pt x="23" y="95"/>
                    <a:pt x="22" y="95"/>
                  </a:cubicBezTo>
                  <a:cubicBezTo>
                    <a:pt x="20" y="94"/>
                    <a:pt x="18" y="94"/>
                    <a:pt x="16" y="94"/>
                  </a:cubicBezTo>
                  <a:cubicBezTo>
                    <a:pt x="15" y="94"/>
                    <a:pt x="13" y="95"/>
                    <a:pt x="11" y="95"/>
                  </a:cubicBezTo>
                  <a:cubicBezTo>
                    <a:pt x="9" y="95"/>
                    <a:pt x="8" y="95"/>
                    <a:pt x="7" y="95"/>
                  </a:cubicBezTo>
                  <a:cubicBezTo>
                    <a:pt x="6" y="95"/>
                    <a:pt x="5" y="94"/>
                    <a:pt x="4" y="92"/>
                  </a:cubicBezTo>
                  <a:cubicBezTo>
                    <a:pt x="3" y="91"/>
                    <a:pt x="3" y="90"/>
                    <a:pt x="2" y="88"/>
                  </a:cubicBezTo>
                  <a:cubicBezTo>
                    <a:pt x="1" y="87"/>
                    <a:pt x="1" y="85"/>
                    <a:pt x="0" y="83"/>
                  </a:cubicBezTo>
                  <a:cubicBezTo>
                    <a:pt x="0" y="82"/>
                    <a:pt x="0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6" y="74"/>
                    <a:pt x="8" y="73"/>
                    <a:pt x="10" y="70"/>
                  </a:cubicBezTo>
                  <a:cubicBezTo>
                    <a:pt x="12" y="68"/>
                    <a:pt x="13" y="65"/>
                    <a:pt x="13" y="62"/>
                  </a:cubicBezTo>
                  <a:cubicBezTo>
                    <a:pt x="13" y="59"/>
                    <a:pt x="12" y="56"/>
                    <a:pt x="10" y="54"/>
                  </a:cubicBezTo>
                  <a:cubicBezTo>
                    <a:pt x="8" y="52"/>
                    <a:pt x="6" y="50"/>
                    <a:pt x="3" y="49"/>
                  </a:cubicBezTo>
                  <a:cubicBezTo>
                    <a:pt x="2" y="49"/>
                    <a:pt x="1" y="48"/>
                    <a:pt x="1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1" y="38"/>
                    <a:pt x="1" y="37"/>
                    <a:pt x="2" y="36"/>
                  </a:cubicBezTo>
                  <a:cubicBezTo>
                    <a:pt x="3" y="34"/>
                    <a:pt x="3" y="33"/>
                    <a:pt x="4" y="32"/>
                  </a:cubicBezTo>
                  <a:cubicBezTo>
                    <a:pt x="5" y="31"/>
                    <a:pt x="6" y="30"/>
                    <a:pt x="6" y="30"/>
                  </a:cubicBezTo>
                  <a:cubicBezTo>
                    <a:pt x="7" y="29"/>
                    <a:pt x="8" y="29"/>
                    <a:pt x="9" y="29"/>
                  </a:cubicBezTo>
                  <a:cubicBezTo>
                    <a:pt x="9" y="29"/>
                    <a:pt x="10" y="29"/>
                    <a:pt x="11" y="30"/>
                  </a:cubicBezTo>
                  <a:cubicBezTo>
                    <a:pt x="13" y="31"/>
                    <a:pt x="16" y="31"/>
                    <a:pt x="19" y="31"/>
                  </a:cubicBezTo>
                  <a:cubicBezTo>
                    <a:pt x="22" y="30"/>
                    <a:pt x="25" y="29"/>
                    <a:pt x="27" y="27"/>
                  </a:cubicBezTo>
                  <a:cubicBezTo>
                    <a:pt x="28" y="26"/>
                    <a:pt x="29" y="24"/>
                    <a:pt x="29" y="23"/>
                  </a:cubicBezTo>
                  <a:cubicBezTo>
                    <a:pt x="30" y="21"/>
                    <a:pt x="30" y="20"/>
                    <a:pt x="30" y="18"/>
                  </a:cubicBezTo>
                  <a:cubicBezTo>
                    <a:pt x="30" y="17"/>
                    <a:pt x="30" y="15"/>
                    <a:pt x="30" y="14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29" y="10"/>
                    <a:pt x="29" y="10"/>
                  </a:cubicBezTo>
                  <a:cubicBezTo>
                    <a:pt x="29" y="9"/>
                    <a:pt x="29" y="8"/>
                    <a:pt x="29" y="8"/>
                  </a:cubicBezTo>
                  <a:cubicBezTo>
                    <a:pt x="30" y="6"/>
                    <a:pt x="31" y="5"/>
                    <a:pt x="32" y="4"/>
                  </a:cubicBezTo>
                  <a:cubicBezTo>
                    <a:pt x="34" y="3"/>
                    <a:pt x="35" y="3"/>
                    <a:pt x="37" y="2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3" y="0"/>
                    <a:pt x="44" y="0"/>
                    <a:pt x="45" y="0"/>
                  </a:cubicBezTo>
                  <a:cubicBezTo>
                    <a:pt x="46" y="0"/>
                    <a:pt x="47" y="1"/>
                    <a:pt x="48" y="1"/>
                  </a:cubicBezTo>
                  <a:cubicBezTo>
                    <a:pt x="48" y="2"/>
                    <a:pt x="49" y="3"/>
                    <a:pt x="49" y="4"/>
                  </a:cubicBezTo>
                  <a:cubicBezTo>
                    <a:pt x="50" y="6"/>
                    <a:pt x="52" y="8"/>
                    <a:pt x="54" y="10"/>
                  </a:cubicBezTo>
                  <a:cubicBezTo>
                    <a:pt x="56" y="12"/>
                    <a:pt x="59" y="13"/>
                    <a:pt x="62" y="13"/>
                  </a:cubicBezTo>
                  <a:cubicBezTo>
                    <a:pt x="65" y="13"/>
                    <a:pt x="68" y="12"/>
                    <a:pt x="70" y="10"/>
                  </a:cubicBezTo>
                  <a:cubicBezTo>
                    <a:pt x="73" y="8"/>
                    <a:pt x="74" y="6"/>
                    <a:pt x="75" y="3"/>
                  </a:cubicBezTo>
                  <a:cubicBezTo>
                    <a:pt x="76" y="3"/>
                    <a:pt x="76" y="2"/>
                    <a:pt x="77" y="1"/>
                  </a:cubicBezTo>
                  <a:cubicBezTo>
                    <a:pt x="78" y="1"/>
                    <a:pt x="78" y="0"/>
                    <a:pt x="79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1"/>
                    <a:pt x="88" y="2"/>
                  </a:cubicBezTo>
                  <a:cubicBezTo>
                    <a:pt x="89" y="3"/>
                    <a:pt x="90" y="3"/>
                    <a:pt x="92" y="5"/>
                  </a:cubicBezTo>
                  <a:cubicBezTo>
                    <a:pt x="93" y="5"/>
                    <a:pt x="94" y="7"/>
                    <a:pt x="94" y="8"/>
                  </a:cubicBezTo>
                  <a:cubicBezTo>
                    <a:pt x="95" y="8"/>
                    <a:pt x="95" y="9"/>
                    <a:pt x="95" y="10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4"/>
                    <a:pt x="93" y="17"/>
                    <a:pt x="93" y="20"/>
                  </a:cubicBezTo>
                  <a:cubicBezTo>
                    <a:pt x="94" y="23"/>
                    <a:pt x="95" y="25"/>
                    <a:pt x="97" y="27"/>
                  </a:cubicBezTo>
                  <a:cubicBezTo>
                    <a:pt x="99" y="30"/>
                    <a:pt x="102" y="31"/>
                    <a:pt x="105" y="31"/>
                  </a:cubicBezTo>
                  <a:cubicBezTo>
                    <a:pt x="108" y="31"/>
                    <a:pt x="111" y="31"/>
                    <a:pt x="114" y="29"/>
                  </a:cubicBezTo>
                  <a:cubicBezTo>
                    <a:pt x="114" y="29"/>
                    <a:pt x="115" y="29"/>
                    <a:pt x="116" y="29"/>
                  </a:cubicBezTo>
                  <a:cubicBezTo>
                    <a:pt x="117" y="29"/>
                    <a:pt x="118" y="29"/>
                    <a:pt x="119" y="30"/>
                  </a:cubicBezTo>
                  <a:cubicBezTo>
                    <a:pt x="120" y="31"/>
                    <a:pt x="121" y="33"/>
                    <a:pt x="122" y="36"/>
                  </a:cubicBezTo>
                  <a:cubicBezTo>
                    <a:pt x="123" y="38"/>
                    <a:pt x="124" y="41"/>
                    <a:pt x="124" y="44"/>
                  </a:cubicBezTo>
                  <a:cubicBezTo>
                    <a:pt x="125" y="45"/>
                    <a:pt x="124" y="46"/>
                    <a:pt x="124" y="47"/>
                  </a:cubicBezTo>
                  <a:cubicBezTo>
                    <a:pt x="123" y="48"/>
                    <a:pt x="122" y="48"/>
                    <a:pt x="122" y="49"/>
                  </a:cubicBezTo>
                  <a:cubicBezTo>
                    <a:pt x="119" y="50"/>
                    <a:pt x="117" y="51"/>
                    <a:pt x="115" y="54"/>
                  </a:cubicBezTo>
                  <a:cubicBezTo>
                    <a:pt x="113" y="56"/>
                    <a:pt x="112" y="59"/>
                    <a:pt x="112" y="62"/>
                  </a:cubicBezTo>
                  <a:cubicBezTo>
                    <a:pt x="112" y="65"/>
                    <a:pt x="112" y="68"/>
                    <a:pt x="114" y="70"/>
                  </a:cubicBezTo>
                  <a:cubicBezTo>
                    <a:pt x="116" y="73"/>
                    <a:pt x="118" y="74"/>
                    <a:pt x="121" y="75"/>
                  </a:cubicBezTo>
                  <a:cubicBezTo>
                    <a:pt x="121" y="75"/>
                    <a:pt x="122" y="76"/>
                    <a:pt x="122" y="76"/>
                  </a:cubicBezTo>
                  <a:cubicBezTo>
                    <a:pt x="123" y="77"/>
                    <a:pt x="124" y="78"/>
                    <a:pt x="124" y="79"/>
                  </a:cubicBezTo>
                  <a:close/>
                  <a:moveTo>
                    <a:pt x="124" y="79"/>
                  </a:moveTo>
                  <a:cubicBezTo>
                    <a:pt x="124" y="79"/>
                    <a:pt x="124" y="79"/>
                    <a:pt x="124" y="79"/>
                  </a:cubicBezTo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22">
              <a:extLst>
                <a:ext uri="{FF2B5EF4-FFF2-40B4-BE49-F238E27FC236}">
                  <a16:creationId xmlns:a16="http://schemas.microsoft.com/office/drawing/2014/main" id="{F8F845DA-758E-AA6D-EF36-B37511AE1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1" y="7677150"/>
              <a:ext cx="115888" cy="11747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6" name="灯片编号占位符 2">
            <a:extLst>
              <a:ext uri="{FF2B5EF4-FFF2-40B4-BE49-F238E27FC236}">
                <a16:creationId xmlns:a16="http://schemas.microsoft.com/office/drawing/2014/main" id="{41E69D02-E349-3E14-D39B-74D7804944BC}"/>
              </a:ext>
            </a:extLst>
          </p:cNvPr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2</a:t>
            </a:fld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612792" y="3200823"/>
            <a:ext cx="9004136" cy="2509952"/>
          </a:xfrm>
          <a:prstGeom prst="rect">
            <a:avLst/>
          </a:prstGeom>
          <a:solidFill>
            <a:schemeClr val="bg1"/>
          </a:solidFill>
          <a:ln w="3175">
            <a:solidFill>
              <a:srgbClr val="E60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6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391" y="3012240"/>
            <a:ext cx="2494740" cy="30696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9013982" y="4663060"/>
            <a:ext cx="1171945" cy="33466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2096" b="1" spc="-3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行业价值</a:t>
            </a:r>
            <a:endParaRPr sz="2096" b="1" spc="-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1155" y="4691468"/>
            <a:ext cx="874680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5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特色功能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5728" y="4691468"/>
            <a:ext cx="1303781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 algn="ctr">
              <a:spcBef>
                <a:spcPts val="100"/>
              </a:spcBef>
            </a:pPr>
            <a:r>
              <a:rPr lang="zh-CN" altLang="en-US" sz="1697" spc="-6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模组产品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5300" y="2602491"/>
            <a:ext cx="977994" cy="319448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3848" y="2958810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8463" y="2602460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79871" y="2965148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69666" y="3901702"/>
            <a:ext cx="0" cy="1110464"/>
          </a:xfrm>
          <a:custGeom>
            <a:avLst/>
            <a:gdLst/>
            <a:ahLst/>
            <a:cxnLst/>
            <a:rect l="l" t="t" r="r" b="b"/>
            <a:pathLst>
              <a:path h="1112520">
                <a:moveTo>
                  <a:pt x="0" y="0"/>
                </a:moveTo>
                <a:lnTo>
                  <a:pt x="0" y="1112418"/>
                </a:lnTo>
              </a:path>
            </a:pathLst>
          </a:custGeom>
          <a:ln w="6350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sz="1996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121732" y="2307127"/>
            <a:ext cx="1164973" cy="490923"/>
            <a:chOff x="3595" y="3605"/>
            <a:chExt cx="1838" cy="774"/>
          </a:xfrm>
        </p:grpSpPr>
        <p:sp>
          <p:nvSpPr>
            <p:cNvPr id="13" name="object 13"/>
            <p:cNvSpPr txBox="1"/>
            <p:nvPr/>
          </p:nvSpPr>
          <p:spPr>
            <a:xfrm>
              <a:off x="3595" y="3605"/>
              <a:ext cx="1838" cy="577"/>
            </a:xfrm>
            <a:prstGeom prst="rect">
              <a:avLst/>
            </a:prstGeom>
          </p:spPr>
          <p:txBody>
            <a:bodyPr vert="horz" wrap="square" lIns="0" tIns="12677" rIns="0" bIns="0" rtlCol="0">
              <a:spAutoFit/>
            </a:bodyPr>
            <a:lstStyle/>
            <a:p>
              <a:pPr marL="12677">
                <a:spcBef>
                  <a:spcPts val="100"/>
                </a:spcBef>
              </a:pPr>
              <a:r>
                <a:rPr sz="2296" b="1" spc="-40" dirty="0">
                  <a:solidFill>
                    <a:srgbClr val="E60008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Part</a:t>
              </a:r>
              <a:r>
                <a:rPr sz="2296" b="1" spc="-190" dirty="0">
                  <a:solidFill>
                    <a:srgbClr val="E60008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en-US" sz="2296" b="1" dirty="0">
                  <a:solidFill>
                    <a:srgbClr val="E60008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" name="object 14"/>
            <p:cNvSpPr/>
            <p:nvPr/>
          </p:nvSpPr>
          <p:spPr>
            <a:xfrm>
              <a:off x="4017" y="4307"/>
              <a:ext cx="412" cy="72"/>
            </a:xfrm>
            <a:custGeom>
              <a:avLst/>
              <a:gdLst/>
              <a:ahLst/>
              <a:cxnLst/>
              <a:rect l="l" t="t" r="r" b="b"/>
              <a:pathLst>
                <a:path w="261619">
                  <a:moveTo>
                    <a:pt x="0" y="0"/>
                  </a:moveTo>
                  <a:lnTo>
                    <a:pt x="261594" y="0"/>
                  </a:lnTo>
                </a:path>
              </a:pathLst>
            </a:custGeom>
            <a:ln w="19050">
              <a:solidFill>
                <a:srgbClr val="E60008"/>
              </a:solidFill>
            </a:ln>
          </p:spPr>
          <p:txBody>
            <a:bodyPr wrap="square" lIns="0" tIns="0" rIns="0" bIns="0" rtlCol="0"/>
            <a:lstStyle/>
            <a:p>
              <a:endParaRPr sz="1996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27283" y="4691469"/>
            <a:ext cx="1077505" cy="273179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 algn="ctr">
              <a:spcBef>
                <a:spcPts val="100"/>
              </a:spcBef>
            </a:pPr>
            <a:r>
              <a:rPr lang="zh-CN" altLang="en-US" sz="1697" spc="-6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公司介绍</a:t>
            </a:r>
            <a:endParaRPr sz="2096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2396836" y="2598688"/>
            <a:ext cx="977994" cy="319448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en-US" sz="1996" b="1" dirty="0">
                <a:solidFill>
                  <a:srgbClr val="3B3B3B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object 6"/>
          <p:cNvSpPr/>
          <p:nvPr/>
        </p:nvSpPr>
        <p:spPr>
          <a:xfrm>
            <a:off x="2645384" y="2955007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object 12"/>
          <p:cNvSpPr/>
          <p:nvPr/>
        </p:nvSpPr>
        <p:spPr>
          <a:xfrm>
            <a:off x="3684433" y="3885223"/>
            <a:ext cx="0" cy="1110464"/>
          </a:xfrm>
          <a:custGeom>
            <a:avLst/>
            <a:gdLst/>
            <a:ahLst/>
            <a:cxnLst/>
            <a:rect l="l" t="t" r="r" b="b"/>
            <a:pathLst>
              <a:path h="1112520">
                <a:moveTo>
                  <a:pt x="0" y="0"/>
                </a:moveTo>
                <a:lnTo>
                  <a:pt x="0" y="1112418"/>
                </a:lnTo>
              </a:path>
            </a:pathLst>
          </a:custGeom>
          <a:ln w="6350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sz="1996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BCD5E69-CA36-55D1-6A6B-D481BB7BBF80}"/>
              </a:ext>
            </a:extLst>
          </p:cNvPr>
          <p:cNvSpPr txBox="1"/>
          <p:nvPr/>
        </p:nvSpPr>
        <p:spPr>
          <a:xfrm>
            <a:off x="4168065" y="1015583"/>
            <a:ext cx="3898665" cy="924752"/>
          </a:xfrm>
          <a:prstGeom prst="rect">
            <a:avLst/>
          </a:prstGeom>
        </p:spPr>
        <p:txBody>
          <a:bodyPr vert="horz" wrap="square" lIns="0" tIns="13944" rIns="0" bIns="0" rtlCol="0">
            <a:spAutoFit/>
          </a:bodyPr>
          <a:lstStyle/>
          <a:p>
            <a:pPr marL="12677">
              <a:spcBef>
                <a:spcPts val="110"/>
              </a:spcBef>
            </a:pPr>
            <a:r>
              <a:rPr sz="5889" spc="-299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5889" spc="-1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50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-2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0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endParaRPr sz="5889" dirty="0">
              <a:solidFill>
                <a:schemeClr val="bg2">
                  <a:lumMod val="9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06EF063-E2ED-2A95-50C7-FC92C39B5C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841" y="860493"/>
            <a:ext cx="1327866" cy="698477"/>
          </a:xfrm>
          <a:prstGeom prst="rect">
            <a:avLst/>
          </a:prstGeom>
        </p:spPr>
        <p:txBody>
          <a:bodyPr vert="horz" wrap="square" lIns="0" tIns="15212" rIns="0" bIns="0" rtlCol="0" anchor="t" anchorCtr="0">
            <a:spAutoFit/>
          </a:bodyPr>
          <a:lstStyle/>
          <a:p>
            <a:pPr marL="12677">
              <a:spcBef>
                <a:spcPts val="120"/>
              </a:spcBef>
            </a:pP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目</a:t>
            </a:r>
            <a:r>
              <a:rPr sz="4442" spc="-90" dirty="0">
                <a:solidFill>
                  <a:srgbClr val="FF0000"/>
                </a:solidFill>
                <a:ea typeface="微软雅黑" panose="020B0503020204020204" charset="-122"/>
              </a:rPr>
              <a:t> </a:t>
            </a: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录</a:t>
            </a:r>
            <a:endParaRPr sz="4442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61ADCA2-DB49-49A2-0F08-3DE86E6596D3}"/>
              </a:ext>
            </a:extLst>
          </p:cNvPr>
          <p:cNvGrpSpPr/>
          <p:nvPr/>
        </p:nvGrpSpPr>
        <p:grpSpPr>
          <a:xfrm>
            <a:off x="2430344" y="3952431"/>
            <a:ext cx="503075" cy="506920"/>
            <a:chOff x="1300163" y="-1976438"/>
            <a:chExt cx="1246188" cy="1255713"/>
          </a:xfrm>
          <a:solidFill>
            <a:srgbClr val="E60008"/>
          </a:solidFill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5C3E5D75-4E85-5CE5-7E89-49E71F8935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close/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close/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close/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close/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close/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close/>
                  <a:moveTo>
                    <a:pt x="707" y="712"/>
                  </a:moveTo>
                  <a:lnTo>
                    <a:pt x="707" y="7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79F001DC-82E2-61C2-72A2-9C4EE53441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moveTo>
                    <a:pt x="707" y="712"/>
                  </a:moveTo>
                  <a:lnTo>
                    <a:pt x="707" y="7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7F988AC-9301-D785-50BB-B6EC2FCB6ACF}"/>
              </a:ext>
            </a:extLst>
          </p:cNvPr>
          <p:cNvGrpSpPr/>
          <p:nvPr/>
        </p:nvGrpSpPr>
        <p:grpSpPr>
          <a:xfrm>
            <a:off x="4654727" y="3920346"/>
            <a:ext cx="547409" cy="539005"/>
            <a:chOff x="3830638" y="7356475"/>
            <a:chExt cx="723900" cy="712788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71DCE57F-2807-702B-E9B8-F69143362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7E9197CC-E404-0CCF-9F10-010F433A4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DC8216C-9367-2DD8-6F0D-B60B82B6C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B1E89D8-225E-C06D-B72A-7C3CEE43B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33D1A63-162F-7C98-D2D6-FC4056D95195}"/>
              </a:ext>
            </a:extLst>
          </p:cNvPr>
          <p:cNvGrpSpPr/>
          <p:nvPr/>
        </p:nvGrpSpPr>
        <p:grpSpPr>
          <a:xfrm>
            <a:off x="9190705" y="3805866"/>
            <a:ext cx="710147" cy="701677"/>
            <a:chOff x="10144126" y="7315200"/>
            <a:chExt cx="798512" cy="78898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E667FE6-0CA0-9F78-0D6E-555CB1F2D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394575"/>
              <a:ext cx="211138" cy="492125"/>
            </a:xfrm>
            <a:custGeom>
              <a:avLst/>
              <a:gdLst>
                <a:gd name="T0" fmla="*/ 9 w 56"/>
                <a:gd name="T1" fmla="*/ 129 h 129"/>
                <a:gd name="T2" fmla="*/ 0 w 56"/>
                <a:gd name="T3" fmla="*/ 87 h 129"/>
                <a:gd name="T4" fmla="*/ 52 w 56"/>
                <a:gd name="T5" fmla="*/ 0 h 129"/>
                <a:gd name="T6" fmla="*/ 56 w 56"/>
                <a:gd name="T7" fmla="*/ 8 h 129"/>
                <a:gd name="T8" fmla="*/ 8 w 56"/>
                <a:gd name="T9" fmla="*/ 87 h 129"/>
                <a:gd name="T10" fmla="*/ 17 w 56"/>
                <a:gd name="T11" fmla="*/ 125 h 129"/>
                <a:gd name="T12" fmla="*/ 9 w 56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29">
                  <a:moveTo>
                    <a:pt x="9" y="129"/>
                  </a:moveTo>
                  <a:cubicBezTo>
                    <a:pt x="3" y="116"/>
                    <a:pt x="0" y="102"/>
                    <a:pt x="0" y="87"/>
                  </a:cubicBezTo>
                  <a:cubicBezTo>
                    <a:pt x="0" y="51"/>
                    <a:pt x="20" y="17"/>
                    <a:pt x="52" y="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27" y="23"/>
                    <a:pt x="8" y="54"/>
                    <a:pt x="8" y="87"/>
                  </a:cubicBezTo>
                  <a:cubicBezTo>
                    <a:pt x="8" y="101"/>
                    <a:pt x="11" y="113"/>
                    <a:pt x="17" y="125"/>
                  </a:cubicBezTo>
                  <a:lnTo>
                    <a:pt x="9" y="12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9A1F9EEF-5F84-0C6D-B337-4484FDE46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101" y="7920038"/>
              <a:ext cx="501650" cy="184150"/>
            </a:xfrm>
            <a:custGeom>
              <a:avLst/>
              <a:gdLst>
                <a:gd name="T0" fmla="*/ 51 w 133"/>
                <a:gd name="T1" fmla="*/ 48 h 48"/>
                <a:gd name="T2" fmla="*/ 0 w 133"/>
                <a:gd name="T3" fmla="*/ 34 h 48"/>
                <a:gd name="T4" fmla="*/ 4 w 133"/>
                <a:gd name="T5" fmla="*/ 27 h 48"/>
                <a:gd name="T6" fmla="*/ 51 w 133"/>
                <a:gd name="T7" fmla="*/ 40 h 48"/>
                <a:gd name="T8" fmla="*/ 126 w 133"/>
                <a:gd name="T9" fmla="*/ 0 h 48"/>
                <a:gd name="T10" fmla="*/ 133 w 133"/>
                <a:gd name="T11" fmla="*/ 4 h 48"/>
                <a:gd name="T12" fmla="*/ 51 w 133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8">
                  <a:moveTo>
                    <a:pt x="51" y="48"/>
                  </a:moveTo>
                  <a:cubicBezTo>
                    <a:pt x="33" y="48"/>
                    <a:pt x="15" y="43"/>
                    <a:pt x="0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8" y="35"/>
                    <a:pt x="34" y="40"/>
                    <a:pt x="51" y="40"/>
                  </a:cubicBezTo>
                  <a:cubicBezTo>
                    <a:pt x="81" y="40"/>
                    <a:pt x="109" y="25"/>
                    <a:pt x="126" y="0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14" y="32"/>
                    <a:pt x="84" y="48"/>
                    <a:pt x="51" y="4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E5D83AA9-FB5A-90A9-D48D-0F880B491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7351" y="7353300"/>
              <a:ext cx="338138" cy="373063"/>
            </a:xfrm>
            <a:custGeom>
              <a:avLst/>
              <a:gdLst>
                <a:gd name="T0" fmla="*/ 90 w 90"/>
                <a:gd name="T1" fmla="*/ 98 h 98"/>
                <a:gd name="T2" fmla="*/ 82 w 90"/>
                <a:gd name="T3" fmla="*/ 98 h 98"/>
                <a:gd name="T4" fmla="*/ 0 w 90"/>
                <a:gd name="T5" fmla="*/ 9 h 98"/>
                <a:gd name="T6" fmla="*/ 1 w 90"/>
                <a:gd name="T7" fmla="*/ 0 h 98"/>
                <a:gd name="T8" fmla="*/ 90 w 9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8">
                  <a:moveTo>
                    <a:pt x="90" y="98"/>
                  </a:moveTo>
                  <a:cubicBezTo>
                    <a:pt x="82" y="98"/>
                    <a:pt x="82" y="98"/>
                    <a:pt x="82" y="98"/>
                  </a:cubicBezTo>
                  <a:cubicBezTo>
                    <a:pt x="82" y="52"/>
                    <a:pt x="47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2" y="5"/>
                    <a:pt x="90" y="47"/>
                    <a:pt x="90" y="9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62EF4D0-0B00-7EEF-0F24-64921A419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25101" y="7315200"/>
              <a:ext cx="146050" cy="144463"/>
            </a:xfrm>
            <a:custGeom>
              <a:avLst/>
              <a:gdLst>
                <a:gd name="T0" fmla="*/ 19 w 39"/>
                <a:gd name="T1" fmla="*/ 38 h 38"/>
                <a:gd name="T2" fmla="*/ 0 w 39"/>
                <a:gd name="T3" fmla="*/ 19 h 38"/>
                <a:gd name="T4" fmla="*/ 19 w 39"/>
                <a:gd name="T5" fmla="*/ 0 h 38"/>
                <a:gd name="T6" fmla="*/ 39 w 39"/>
                <a:gd name="T7" fmla="*/ 19 h 38"/>
                <a:gd name="T8" fmla="*/ 19 w 39"/>
                <a:gd name="T9" fmla="*/ 38 h 38"/>
                <a:gd name="T10" fmla="*/ 19 w 39"/>
                <a:gd name="T11" fmla="*/ 8 h 38"/>
                <a:gd name="T12" fmla="*/ 9 w 39"/>
                <a:gd name="T13" fmla="*/ 19 h 38"/>
                <a:gd name="T14" fmla="*/ 19 w 39"/>
                <a:gd name="T15" fmla="*/ 30 h 38"/>
                <a:gd name="T16" fmla="*/ 30 w 39"/>
                <a:gd name="T17" fmla="*/ 19 h 38"/>
                <a:gd name="T18" fmla="*/ 19 w 39"/>
                <a:gd name="T1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8"/>
                    <a:pt x="19" y="38"/>
                  </a:cubicBezTo>
                  <a:close/>
                  <a:moveTo>
                    <a:pt x="19" y="8"/>
                  </a:moveTo>
                  <a:cubicBezTo>
                    <a:pt x="13" y="8"/>
                    <a:pt x="9" y="13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8"/>
                    <a:pt x="19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507B3A33-1A04-F605-BAA0-8C8A18E34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8738" y="7927975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9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9" y="14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4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8575773D-DB10-9AC7-2C9F-EDCE06602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9763" y="7710488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8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822C53DC-C71D-A647-7283-E3CB11393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3663" y="7462838"/>
              <a:ext cx="523875" cy="530225"/>
            </a:xfrm>
            <a:custGeom>
              <a:avLst/>
              <a:gdLst>
                <a:gd name="T0" fmla="*/ 70 w 139"/>
                <a:gd name="T1" fmla="*/ 0 h 139"/>
                <a:gd name="T2" fmla="*/ 0 w 139"/>
                <a:gd name="T3" fmla="*/ 69 h 139"/>
                <a:gd name="T4" fmla="*/ 70 w 139"/>
                <a:gd name="T5" fmla="*/ 139 h 139"/>
                <a:gd name="T6" fmla="*/ 139 w 139"/>
                <a:gd name="T7" fmla="*/ 69 h 139"/>
                <a:gd name="T8" fmla="*/ 70 w 139"/>
                <a:gd name="T9" fmla="*/ 0 h 139"/>
                <a:gd name="T10" fmla="*/ 76 w 139"/>
                <a:gd name="T11" fmla="*/ 36 h 139"/>
                <a:gd name="T12" fmla="*/ 85 w 139"/>
                <a:gd name="T13" fmla="*/ 59 h 139"/>
                <a:gd name="T14" fmla="*/ 85 w 139"/>
                <a:gd name="T15" fmla="*/ 59 h 139"/>
                <a:gd name="T16" fmla="*/ 54 w 139"/>
                <a:gd name="T17" fmla="*/ 59 h 139"/>
                <a:gd name="T18" fmla="*/ 63 w 139"/>
                <a:gd name="T19" fmla="*/ 36 h 139"/>
                <a:gd name="T20" fmla="*/ 76 w 139"/>
                <a:gd name="T21" fmla="*/ 36 h 139"/>
                <a:gd name="T22" fmla="*/ 38 w 139"/>
                <a:gd name="T23" fmla="*/ 36 h 139"/>
                <a:gd name="T24" fmla="*/ 57 w 139"/>
                <a:gd name="T25" fmla="*/ 36 h 139"/>
                <a:gd name="T26" fmla="*/ 47 w 139"/>
                <a:gd name="T27" fmla="*/ 59 h 139"/>
                <a:gd name="T28" fmla="*/ 24 w 139"/>
                <a:gd name="T29" fmla="*/ 59 h 139"/>
                <a:gd name="T30" fmla="*/ 38 w 139"/>
                <a:gd name="T31" fmla="*/ 36 h 139"/>
                <a:gd name="T32" fmla="*/ 58 w 139"/>
                <a:gd name="T33" fmla="*/ 107 h 139"/>
                <a:gd name="T34" fmla="*/ 41 w 139"/>
                <a:gd name="T35" fmla="*/ 86 h 139"/>
                <a:gd name="T36" fmla="*/ 25 w 139"/>
                <a:gd name="T37" fmla="*/ 65 h 139"/>
                <a:gd name="T38" fmla="*/ 47 w 139"/>
                <a:gd name="T39" fmla="*/ 65 h 139"/>
                <a:gd name="T40" fmla="*/ 60 w 139"/>
                <a:gd name="T41" fmla="*/ 106 h 139"/>
                <a:gd name="T42" fmla="*/ 58 w 139"/>
                <a:gd name="T43" fmla="*/ 107 h 139"/>
                <a:gd name="T44" fmla="*/ 69 w 139"/>
                <a:gd name="T45" fmla="*/ 118 h 139"/>
                <a:gd name="T46" fmla="*/ 53 w 139"/>
                <a:gd name="T47" fmla="*/ 65 h 139"/>
                <a:gd name="T48" fmla="*/ 86 w 139"/>
                <a:gd name="T49" fmla="*/ 65 h 139"/>
                <a:gd name="T50" fmla="*/ 71 w 139"/>
                <a:gd name="T51" fmla="*/ 118 h 139"/>
                <a:gd name="T52" fmla="*/ 69 w 139"/>
                <a:gd name="T53" fmla="*/ 118 h 139"/>
                <a:gd name="T54" fmla="*/ 98 w 139"/>
                <a:gd name="T55" fmla="*/ 86 h 139"/>
                <a:gd name="T56" fmla="*/ 81 w 139"/>
                <a:gd name="T57" fmla="*/ 107 h 139"/>
                <a:gd name="T58" fmla="*/ 79 w 139"/>
                <a:gd name="T59" fmla="*/ 106 h 139"/>
                <a:gd name="T60" fmla="*/ 92 w 139"/>
                <a:gd name="T61" fmla="*/ 65 h 139"/>
                <a:gd name="T62" fmla="*/ 114 w 139"/>
                <a:gd name="T63" fmla="*/ 65 h 139"/>
                <a:gd name="T64" fmla="*/ 98 w 139"/>
                <a:gd name="T65" fmla="*/ 86 h 139"/>
                <a:gd name="T66" fmla="*/ 92 w 139"/>
                <a:gd name="T67" fmla="*/ 59 h 139"/>
                <a:gd name="T68" fmla="*/ 82 w 139"/>
                <a:gd name="T69" fmla="*/ 36 h 139"/>
                <a:gd name="T70" fmla="*/ 82 w 139"/>
                <a:gd name="T71" fmla="*/ 36 h 139"/>
                <a:gd name="T72" fmla="*/ 101 w 139"/>
                <a:gd name="T73" fmla="*/ 36 h 139"/>
                <a:gd name="T74" fmla="*/ 116 w 139"/>
                <a:gd name="T75" fmla="*/ 59 h 139"/>
                <a:gd name="T76" fmla="*/ 92 w 139"/>
                <a:gd name="T77" fmla="*/ 5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108" y="139"/>
                    <a:pt x="139" y="108"/>
                    <a:pt x="139" y="69"/>
                  </a:cubicBezTo>
                  <a:cubicBezTo>
                    <a:pt x="139" y="31"/>
                    <a:pt x="108" y="0"/>
                    <a:pt x="70" y="0"/>
                  </a:cubicBezTo>
                  <a:close/>
                  <a:moveTo>
                    <a:pt x="76" y="36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63" y="36"/>
                    <a:pt x="63" y="36"/>
                    <a:pt x="63" y="36"/>
                  </a:cubicBezTo>
                  <a:lnTo>
                    <a:pt x="76" y="36"/>
                  </a:lnTo>
                  <a:close/>
                  <a:moveTo>
                    <a:pt x="38" y="36"/>
                  </a:moveTo>
                  <a:cubicBezTo>
                    <a:pt x="57" y="36"/>
                    <a:pt x="57" y="36"/>
                    <a:pt x="57" y="36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38" y="36"/>
                  </a:lnTo>
                  <a:close/>
                  <a:moveTo>
                    <a:pt x="58" y="107"/>
                  </a:moveTo>
                  <a:cubicBezTo>
                    <a:pt x="52" y="100"/>
                    <a:pt x="41" y="86"/>
                    <a:pt x="41" y="8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8"/>
                    <a:pt x="59" y="108"/>
                    <a:pt x="58" y="107"/>
                  </a:cubicBezTo>
                  <a:close/>
                  <a:moveTo>
                    <a:pt x="69" y="118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0" y="119"/>
                    <a:pt x="69" y="119"/>
                    <a:pt x="69" y="118"/>
                  </a:cubicBezTo>
                  <a:close/>
                  <a:moveTo>
                    <a:pt x="98" y="86"/>
                  </a:moveTo>
                  <a:cubicBezTo>
                    <a:pt x="98" y="86"/>
                    <a:pt x="87" y="100"/>
                    <a:pt x="81" y="107"/>
                  </a:cubicBezTo>
                  <a:cubicBezTo>
                    <a:pt x="80" y="108"/>
                    <a:pt x="79" y="108"/>
                    <a:pt x="79" y="10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114" y="65"/>
                    <a:pt x="114" y="65"/>
                    <a:pt x="114" y="65"/>
                  </a:cubicBezTo>
                  <a:lnTo>
                    <a:pt x="98" y="86"/>
                  </a:lnTo>
                  <a:close/>
                  <a:moveTo>
                    <a:pt x="92" y="59"/>
                  </a:move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16" y="59"/>
                    <a:pt x="116" y="59"/>
                    <a:pt x="116" y="59"/>
                  </a:cubicBezTo>
                  <a:lnTo>
                    <a:pt x="92" y="5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9D4AA129-DA65-1A09-CA8B-73C4AB98D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17">
              <a:extLst>
                <a:ext uri="{FF2B5EF4-FFF2-40B4-BE49-F238E27FC236}">
                  <a16:creationId xmlns:a16="http://schemas.microsoft.com/office/drawing/2014/main" id="{C1D75A93-A85A-181B-D6B5-29FC85F59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406AB90-F7C8-9CB5-250A-77C6D3678984}"/>
              </a:ext>
            </a:extLst>
          </p:cNvPr>
          <p:cNvGrpSpPr/>
          <p:nvPr/>
        </p:nvGrpSpPr>
        <p:grpSpPr>
          <a:xfrm>
            <a:off x="6998490" y="3930296"/>
            <a:ext cx="569213" cy="562423"/>
            <a:chOff x="6981826" y="7315200"/>
            <a:chExt cx="798513" cy="788988"/>
          </a:xfrm>
        </p:grpSpPr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A1572D24-5146-D49C-1F70-49C8CF6887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1826" y="7315200"/>
              <a:ext cx="323850" cy="571500"/>
            </a:xfrm>
            <a:custGeom>
              <a:avLst/>
              <a:gdLst>
                <a:gd name="T0" fmla="*/ 52 w 86"/>
                <a:gd name="T1" fmla="*/ 31 h 150"/>
                <a:gd name="T2" fmla="*/ 67 w 86"/>
                <a:gd name="T3" fmla="*/ 38 h 150"/>
                <a:gd name="T4" fmla="*/ 86 w 86"/>
                <a:gd name="T5" fmla="*/ 19 h 150"/>
                <a:gd name="T6" fmla="*/ 67 w 86"/>
                <a:gd name="T7" fmla="*/ 0 h 150"/>
                <a:gd name="T8" fmla="*/ 48 w 86"/>
                <a:gd name="T9" fmla="*/ 19 h 150"/>
                <a:gd name="T10" fmla="*/ 49 w 86"/>
                <a:gd name="T11" fmla="*/ 23 h 150"/>
                <a:gd name="T12" fmla="*/ 0 w 86"/>
                <a:gd name="T13" fmla="*/ 108 h 150"/>
                <a:gd name="T14" fmla="*/ 9 w 86"/>
                <a:gd name="T15" fmla="*/ 150 h 150"/>
                <a:gd name="T16" fmla="*/ 17 w 86"/>
                <a:gd name="T17" fmla="*/ 146 h 150"/>
                <a:gd name="T18" fmla="*/ 8 w 86"/>
                <a:gd name="T19" fmla="*/ 108 h 150"/>
                <a:gd name="T20" fmla="*/ 52 w 86"/>
                <a:gd name="T21" fmla="*/ 31 h 150"/>
                <a:gd name="T22" fmla="*/ 67 w 86"/>
                <a:gd name="T23" fmla="*/ 8 h 150"/>
                <a:gd name="T24" fmla="*/ 78 w 86"/>
                <a:gd name="T25" fmla="*/ 19 h 150"/>
                <a:gd name="T26" fmla="*/ 67 w 86"/>
                <a:gd name="T27" fmla="*/ 30 h 150"/>
                <a:gd name="T28" fmla="*/ 57 w 86"/>
                <a:gd name="T29" fmla="*/ 19 h 150"/>
                <a:gd name="T30" fmla="*/ 67 w 86"/>
                <a:gd name="T31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50">
                  <a:moveTo>
                    <a:pt x="52" y="31"/>
                  </a:moveTo>
                  <a:cubicBezTo>
                    <a:pt x="56" y="35"/>
                    <a:pt x="61" y="38"/>
                    <a:pt x="67" y="38"/>
                  </a:cubicBezTo>
                  <a:cubicBezTo>
                    <a:pt x="78" y="38"/>
                    <a:pt x="86" y="30"/>
                    <a:pt x="86" y="19"/>
                  </a:cubicBezTo>
                  <a:cubicBezTo>
                    <a:pt x="86" y="9"/>
                    <a:pt x="78" y="0"/>
                    <a:pt x="67" y="0"/>
                  </a:cubicBezTo>
                  <a:cubicBezTo>
                    <a:pt x="57" y="0"/>
                    <a:pt x="48" y="9"/>
                    <a:pt x="48" y="19"/>
                  </a:cubicBezTo>
                  <a:cubicBezTo>
                    <a:pt x="48" y="21"/>
                    <a:pt x="48" y="22"/>
                    <a:pt x="49" y="23"/>
                  </a:cubicBezTo>
                  <a:cubicBezTo>
                    <a:pt x="18" y="41"/>
                    <a:pt x="0" y="73"/>
                    <a:pt x="0" y="108"/>
                  </a:cubicBezTo>
                  <a:cubicBezTo>
                    <a:pt x="0" y="123"/>
                    <a:pt x="3" y="137"/>
                    <a:pt x="9" y="150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11" y="134"/>
                    <a:pt x="8" y="122"/>
                    <a:pt x="8" y="108"/>
                  </a:cubicBezTo>
                  <a:cubicBezTo>
                    <a:pt x="8" y="76"/>
                    <a:pt x="25" y="47"/>
                    <a:pt x="52" y="31"/>
                  </a:cubicBezTo>
                  <a:close/>
                  <a:moveTo>
                    <a:pt x="67" y="8"/>
                  </a:moveTo>
                  <a:cubicBezTo>
                    <a:pt x="73" y="8"/>
                    <a:pt x="78" y="13"/>
                    <a:pt x="78" y="19"/>
                  </a:cubicBezTo>
                  <a:cubicBezTo>
                    <a:pt x="78" y="25"/>
                    <a:pt x="73" y="30"/>
                    <a:pt x="67" y="30"/>
                  </a:cubicBezTo>
                  <a:cubicBezTo>
                    <a:pt x="61" y="30"/>
                    <a:pt x="57" y="25"/>
                    <a:pt x="57" y="19"/>
                  </a:cubicBezTo>
                  <a:cubicBezTo>
                    <a:pt x="57" y="13"/>
                    <a:pt x="61" y="8"/>
                    <a:pt x="67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456183AA-684C-68E3-E081-1A8822E25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438" y="7920038"/>
              <a:ext cx="608013" cy="184150"/>
            </a:xfrm>
            <a:custGeom>
              <a:avLst/>
              <a:gdLst>
                <a:gd name="T0" fmla="*/ 79 w 161"/>
                <a:gd name="T1" fmla="*/ 40 h 48"/>
                <a:gd name="T2" fmla="*/ 37 w 161"/>
                <a:gd name="T3" fmla="*/ 29 h 48"/>
                <a:gd name="T4" fmla="*/ 38 w 161"/>
                <a:gd name="T5" fmla="*/ 21 h 48"/>
                <a:gd name="T6" fmla="*/ 19 w 161"/>
                <a:gd name="T7" fmla="*/ 2 h 48"/>
                <a:gd name="T8" fmla="*/ 0 w 161"/>
                <a:gd name="T9" fmla="*/ 21 h 48"/>
                <a:gd name="T10" fmla="*/ 19 w 161"/>
                <a:gd name="T11" fmla="*/ 41 h 48"/>
                <a:gd name="T12" fmla="*/ 31 w 161"/>
                <a:gd name="T13" fmla="*/ 36 h 48"/>
                <a:gd name="T14" fmla="*/ 79 w 161"/>
                <a:gd name="T15" fmla="*/ 48 h 48"/>
                <a:gd name="T16" fmla="*/ 161 w 161"/>
                <a:gd name="T17" fmla="*/ 4 h 48"/>
                <a:gd name="T18" fmla="*/ 154 w 161"/>
                <a:gd name="T19" fmla="*/ 0 h 48"/>
                <a:gd name="T20" fmla="*/ 79 w 161"/>
                <a:gd name="T21" fmla="*/ 40 h 48"/>
                <a:gd name="T22" fmla="*/ 19 w 161"/>
                <a:gd name="T23" fmla="*/ 32 h 48"/>
                <a:gd name="T24" fmla="*/ 8 w 161"/>
                <a:gd name="T25" fmla="*/ 21 h 48"/>
                <a:gd name="T26" fmla="*/ 19 w 161"/>
                <a:gd name="T27" fmla="*/ 11 h 48"/>
                <a:gd name="T28" fmla="*/ 30 w 161"/>
                <a:gd name="T29" fmla="*/ 21 h 48"/>
                <a:gd name="T30" fmla="*/ 19 w 161"/>
                <a:gd name="T3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48">
                  <a:moveTo>
                    <a:pt x="79" y="40"/>
                  </a:moveTo>
                  <a:cubicBezTo>
                    <a:pt x="64" y="40"/>
                    <a:pt x="50" y="36"/>
                    <a:pt x="37" y="29"/>
                  </a:cubicBezTo>
                  <a:cubicBezTo>
                    <a:pt x="38" y="27"/>
                    <a:pt x="38" y="24"/>
                    <a:pt x="38" y="21"/>
                  </a:cubicBezTo>
                  <a:cubicBezTo>
                    <a:pt x="38" y="11"/>
                    <a:pt x="30" y="2"/>
                    <a:pt x="19" y="2"/>
                  </a:cubicBezTo>
                  <a:cubicBezTo>
                    <a:pt x="9" y="2"/>
                    <a:pt x="0" y="11"/>
                    <a:pt x="0" y="21"/>
                  </a:cubicBezTo>
                  <a:cubicBezTo>
                    <a:pt x="0" y="32"/>
                    <a:pt x="9" y="41"/>
                    <a:pt x="19" y="41"/>
                  </a:cubicBezTo>
                  <a:cubicBezTo>
                    <a:pt x="24" y="41"/>
                    <a:pt x="28" y="39"/>
                    <a:pt x="31" y="36"/>
                  </a:cubicBezTo>
                  <a:cubicBezTo>
                    <a:pt x="46" y="44"/>
                    <a:pt x="62" y="48"/>
                    <a:pt x="79" y="48"/>
                  </a:cubicBezTo>
                  <a:cubicBezTo>
                    <a:pt x="112" y="48"/>
                    <a:pt x="142" y="32"/>
                    <a:pt x="161" y="4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7" y="25"/>
                    <a:pt x="109" y="40"/>
                    <a:pt x="79" y="40"/>
                  </a:cubicBezTo>
                  <a:close/>
                  <a:moveTo>
                    <a:pt x="19" y="32"/>
                  </a:moveTo>
                  <a:cubicBezTo>
                    <a:pt x="13" y="32"/>
                    <a:pt x="8" y="27"/>
                    <a:pt x="8" y="21"/>
                  </a:cubicBezTo>
                  <a:cubicBezTo>
                    <a:pt x="8" y="16"/>
                    <a:pt x="13" y="11"/>
                    <a:pt x="19" y="11"/>
                  </a:cubicBezTo>
                  <a:cubicBezTo>
                    <a:pt x="25" y="11"/>
                    <a:pt x="30" y="16"/>
                    <a:pt x="30" y="21"/>
                  </a:cubicBezTo>
                  <a:cubicBezTo>
                    <a:pt x="30" y="27"/>
                    <a:pt x="25" y="32"/>
                    <a:pt x="19" y="3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DE328FB9-BF57-CBA5-C24C-00D179AF7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1" y="7353300"/>
              <a:ext cx="395288" cy="506413"/>
            </a:xfrm>
            <a:custGeom>
              <a:avLst/>
              <a:gdLst>
                <a:gd name="T0" fmla="*/ 90 w 105"/>
                <a:gd name="T1" fmla="*/ 95 h 133"/>
                <a:gd name="T2" fmla="*/ 1 w 105"/>
                <a:gd name="T3" fmla="*/ 0 h 133"/>
                <a:gd name="T4" fmla="*/ 0 w 105"/>
                <a:gd name="T5" fmla="*/ 9 h 133"/>
                <a:gd name="T6" fmla="*/ 82 w 105"/>
                <a:gd name="T7" fmla="*/ 95 h 133"/>
                <a:gd name="T8" fmla="*/ 67 w 105"/>
                <a:gd name="T9" fmla="*/ 113 h 133"/>
                <a:gd name="T10" fmla="*/ 86 w 105"/>
                <a:gd name="T11" fmla="*/ 133 h 133"/>
                <a:gd name="T12" fmla="*/ 105 w 105"/>
                <a:gd name="T13" fmla="*/ 113 h 133"/>
                <a:gd name="T14" fmla="*/ 90 w 105"/>
                <a:gd name="T15" fmla="*/ 95 h 133"/>
                <a:gd name="T16" fmla="*/ 86 w 105"/>
                <a:gd name="T17" fmla="*/ 124 h 133"/>
                <a:gd name="T18" fmla="*/ 75 w 105"/>
                <a:gd name="T19" fmla="*/ 113 h 133"/>
                <a:gd name="T20" fmla="*/ 86 w 105"/>
                <a:gd name="T21" fmla="*/ 103 h 133"/>
                <a:gd name="T22" fmla="*/ 97 w 105"/>
                <a:gd name="T23" fmla="*/ 113 h 133"/>
                <a:gd name="T24" fmla="*/ 86 w 105"/>
                <a:gd name="T2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3">
                  <a:moveTo>
                    <a:pt x="90" y="95"/>
                  </a:moveTo>
                  <a:cubicBezTo>
                    <a:pt x="88" y="45"/>
                    <a:pt x="51" y="5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5" y="13"/>
                    <a:pt x="80" y="50"/>
                    <a:pt x="82" y="95"/>
                  </a:cubicBezTo>
                  <a:cubicBezTo>
                    <a:pt x="73" y="97"/>
                    <a:pt x="67" y="104"/>
                    <a:pt x="67" y="113"/>
                  </a:cubicBezTo>
                  <a:cubicBezTo>
                    <a:pt x="67" y="124"/>
                    <a:pt x="75" y="133"/>
                    <a:pt x="86" y="133"/>
                  </a:cubicBezTo>
                  <a:cubicBezTo>
                    <a:pt x="97" y="133"/>
                    <a:pt x="105" y="124"/>
                    <a:pt x="105" y="113"/>
                  </a:cubicBezTo>
                  <a:cubicBezTo>
                    <a:pt x="105" y="104"/>
                    <a:pt x="99" y="96"/>
                    <a:pt x="90" y="95"/>
                  </a:cubicBezTo>
                  <a:close/>
                  <a:moveTo>
                    <a:pt x="86" y="124"/>
                  </a:moveTo>
                  <a:cubicBezTo>
                    <a:pt x="80" y="124"/>
                    <a:pt x="75" y="119"/>
                    <a:pt x="75" y="113"/>
                  </a:cubicBezTo>
                  <a:cubicBezTo>
                    <a:pt x="75" y="107"/>
                    <a:pt x="80" y="103"/>
                    <a:pt x="86" y="103"/>
                  </a:cubicBezTo>
                  <a:cubicBezTo>
                    <a:pt x="92" y="103"/>
                    <a:pt x="97" y="107"/>
                    <a:pt x="97" y="113"/>
                  </a:cubicBezTo>
                  <a:cubicBezTo>
                    <a:pt x="97" y="119"/>
                    <a:pt x="92" y="124"/>
                    <a:pt x="86" y="124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E2E44C55-873E-F21D-E810-02DFF73C52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4701" y="7497763"/>
              <a:ext cx="471488" cy="476250"/>
            </a:xfrm>
            <a:custGeom>
              <a:avLst/>
              <a:gdLst>
                <a:gd name="T0" fmla="*/ 73 w 125"/>
                <a:gd name="T1" fmla="*/ 89 h 125"/>
                <a:gd name="T2" fmla="*/ 89 w 125"/>
                <a:gd name="T3" fmla="*/ 73 h 125"/>
                <a:gd name="T4" fmla="*/ 89 w 125"/>
                <a:gd name="T5" fmla="*/ 51 h 125"/>
                <a:gd name="T6" fmla="*/ 73 w 125"/>
                <a:gd name="T7" fmla="*/ 35 h 125"/>
                <a:gd name="T8" fmla="*/ 51 w 125"/>
                <a:gd name="T9" fmla="*/ 35 h 125"/>
                <a:gd name="T10" fmla="*/ 35 w 125"/>
                <a:gd name="T11" fmla="*/ 51 h 125"/>
                <a:gd name="T12" fmla="*/ 35 w 125"/>
                <a:gd name="T13" fmla="*/ 73 h 125"/>
                <a:gd name="T14" fmla="*/ 51 w 125"/>
                <a:gd name="T15" fmla="*/ 89 h 125"/>
                <a:gd name="T16" fmla="*/ 124 w 125"/>
                <a:gd name="T17" fmla="*/ 79 h 125"/>
                <a:gd name="T18" fmla="*/ 123 w 125"/>
                <a:gd name="T19" fmla="*/ 88 h 125"/>
                <a:gd name="T20" fmla="*/ 117 w 125"/>
                <a:gd name="T21" fmla="*/ 95 h 125"/>
                <a:gd name="T22" fmla="*/ 112 w 125"/>
                <a:gd name="T23" fmla="*/ 95 h 125"/>
                <a:gd name="T24" fmla="*/ 105 w 125"/>
                <a:gd name="T25" fmla="*/ 94 h 125"/>
                <a:gd name="T26" fmla="*/ 97 w 125"/>
                <a:gd name="T27" fmla="*/ 97 h 125"/>
                <a:gd name="T28" fmla="*/ 94 w 125"/>
                <a:gd name="T29" fmla="*/ 113 h 125"/>
                <a:gd name="T30" fmla="*/ 91 w 125"/>
                <a:gd name="T31" fmla="*/ 120 h 125"/>
                <a:gd name="T32" fmla="*/ 83 w 125"/>
                <a:gd name="T33" fmla="*/ 124 h 125"/>
                <a:gd name="T34" fmla="*/ 77 w 125"/>
                <a:gd name="T35" fmla="*/ 124 h 125"/>
                <a:gd name="T36" fmla="*/ 75 w 125"/>
                <a:gd name="T37" fmla="*/ 122 h 125"/>
                <a:gd name="T38" fmla="*/ 62 w 125"/>
                <a:gd name="T39" fmla="*/ 111 h 125"/>
                <a:gd name="T40" fmla="*/ 49 w 125"/>
                <a:gd name="T41" fmla="*/ 121 h 125"/>
                <a:gd name="T42" fmla="*/ 44 w 125"/>
                <a:gd name="T43" fmla="*/ 125 h 125"/>
                <a:gd name="T44" fmla="*/ 35 w 125"/>
                <a:gd name="T45" fmla="*/ 122 h 125"/>
                <a:gd name="T46" fmla="*/ 28 w 125"/>
                <a:gd name="T47" fmla="*/ 117 h 125"/>
                <a:gd name="T48" fmla="*/ 28 w 125"/>
                <a:gd name="T49" fmla="*/ 111 h 125"/>
                <a:gd name="T50" fmla="*/ 26 w 125"/>
                <a:gd name="T51" fmla="*/ 97 h 125"/>
                <a:gd name="T52" fmla="*/ 16 w 125"/>
                <a:gd name="T53" fmla="*/ 94 h 125"/>
                <a:gd name="T54" fmla="*/ 7 w 125"/>
                <a:gd name="T55" fmla="*/ 95 h 125"/>
                <a:gd name="T56" fmla="*/ 2 w 125"/>
                <a:gd name="T57" fmla="*/ 88 h 125"/>
                <a:gd name="T58" fmla="*/ 0 w 125"/>
                <a:gd name="T59" fmla="*/ 79 h 125"/>
                <a:gd name="T60" fmla="*/ 10 w 125"/>
                <a:gd name="T61" fmla="*/ 70 h 125"/>
                <a:gd name="T62" fmla="*/ 10 w 125"/>
                <a:gd name="T63" fmla="*/ 54 h 125"/>
                <a:gd name="T64" fmla="*/ 1 w 125"/>
                <a:gd name="T65" fmla="*/ 47 h 125"/>
                <a:gd name="T66" fmla="*/ 1 w 125"/>
                <a:gd name="T67" fmla="*/ 40 h 125"/>
                <a:gd name="T68" fmla="*/ 4 w 125"/>
                <a:gd name="T69" fmla="*/ 32 h 125"/>
                <a:gd name="T70" fmla="*/ 9 w 125"/>
                <a:gd name="T71" fmla="*/ 29 h 125"/>
                <a:gd name="T72" fmla="*/ 19 w 125"/>
                <a:gd name="T73" fmla="*/ 31 h 125"/>
                <a:gd name="T74" fmla="*/ 29 w 125"/>
                <a:gd name="T75" fmla="*/ 23 h 125"/>
                <a:gd name="T76" fmla="*/ 30 w 125"/>
                <a:gd name="T77" fmla="*/ 14 h 125"/>
                <a:gd name="T78" fmla="*/ 29 w 125"/>
                <a:gd name="T79" fmla="*/ 10 h 125"/>
                <a:gd name="T80" fmla="*/ 32 w 125"/>
                <a:gd name="T81" fmla="*/ 4 h 125"/>
                <a:gd name="T82" fmla="*/ 41 w 125"/>
                <a:gd name="T83" fmla="*/ 1 h 125"/>
                <a:gd name="T84" fmla="*/ 48 w 125"/>
                <a:gd name="T85" fmla="*/ 1 h 125"/>
                <a:gd name="T86" fmla="*/ 54 w 125"/>
                <a:gd name="T87" fmla="*/ 10 h 125"/>
                <a:gd name="T88" fmla="*/ 70 w 125"/>
                <a:gd name="T89" fmla="*/ 10 h 125"/>
                <a:gd name="T90" fmla="*/ 77 w 125"/>
                <a:gd name="T91" fmla="*/ 1 h 125"/>
                <a:gd name="T92" fmla="*/ 83 w 125"/>
                <a:gd name="T93" fmla="*/ 1 h 125"/>
                <a:gd name="T94" fmla="*/ 92 w 125"/>
                <a:gd name="T95" fmla="*/ 5 h 125"/>
                <a:gd name="T96" fmla="*/ 95 w 125"/>
                <a:gd name="T97" fmla="*/ 10 h 125"/>
                <a:gd name="T98" fmla="*/ 93 w 125"/>
                <a:gd name="T99" fmla="*/ 20 h 125"/>
                <a:gd name="T100" fmla="*/ 105 w 125"/>
                <a:gd name="T101" fmla="*/ 31 h 125"/>
                <a:gd name="T102" fmla="*/ 116 w 125"/>
                <a:gd name="T103" fmla="*/ 29 h 125"/>
                <a:gd name="T104" fmla="*/ 122 w 125"/>
                <a:gd name="T105" fmla="*/ 36 h 125"/>
                <a:gd name="T106" fmla="*/ 124 w 125"/>
                <a:gd name="T107" fmla="*/ 47 h 125"/>
                <a:gd name="T108" fmla="*/ 115 w 125"/>
                <a:gd name="T109" fmla="*/ 54 h 125"/>
                <a:gd name="T110" fmla="*/ 114 w 125"/>
                <a:gd name="T111" fmla="*/ 70 h 125"/>
                <a:gd name="T112" fmla="*/ 122 w 125"/>
                <a:gd name="T113" fmla="*/ 76 h 125"/>
                <a:gd name="T114" fmla="*/ 124 w 125"/>
                <a:gd name="T115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5" h="125">
                  <a:moveTo>
                    <a:pt x="62" y="91"/>
                  </a:moveTo>
                  <a:cubicBezTo>
                    <a:pt x="66" y="91"/>
                    <a:pt x="70" y="90"/>
                    <a:pt x="73" y="89"/>
                  </a:cubicBezTo>
                  <a:cubicBezTo>
                    <a:pt x="77" y="87"/>
                    <a:pt x="80" y="85"/>
                    <a:pt x="83" y="83"/>
                  </a:cubicBezTo>
                  <a:cubicBezTo>
                    <a:pt x="85" y="80"/>
                    <a:pt x="87" y="77"/>
                    <a:pt x="89" y="73"/>
                  </a:cubicBezTo>
                  <a:cubicBezTo>
                    <a:pt x="90" y="70"/>
                    <a:pt x="91" y="66"/>
                    <a:pt x="91" y="62"/>
                  </a:cubicBezTo>
                  <a:cubicBezTo>
                    <a:pt x="91" y="58"/>
                    <a:pt x="90" y="54"/>
                    <a:pt x="89" y="51"/>
                  </a:cubicBezTo>
                  <a:cubicBezTo>
                    <a:pt x="87" y="47"/>
                    <a:pt x="85" y="44"/>
                    <a:pt x="83" y="42"/>
                  </a:cubicBezTo>
                  <a:cubicBezTo>
                    <a:pt x="80" y="39"/>
                    <a:pt x="77" y="37"/>
                    <a:pt x="73" y="35"/>
                  </a:cubicBezTo>
                  <a:cubicBezTo>
                    <a:pt x="70" y="34"/>
                    <a:pt x="66" y="33"/>
                    <a:pt x="62" y="33"/>
                  </a:cubicBezTo>
                  <a:cubicBezTo>
                    <a:pt x="58" y="33"/>
                    <a:pt x="54" y="34"/>
                    <a:pt x="51" y="35"/>
                  </a:cubicBezTo>
                  <a:cubicBezTo>
                    <a:pt x="47" y="37"/>
                    <a:pt x="44" y="39"/>
                    <a:pt x="42" y="42"/>
                  </a:cubicBezTo>
                  <a:cubicBezTo>
                    <a:pt x="39" y="44"/>
                    <a:pt x="37" y="47"/>
                    <a:pt x="35" y="51"/>
                  </a:cubicBezTo>
                  <a:cubicBezTo>
                    <a:pt x="34" y="54"/>
                    <a:pt x="33" y="58"/>
                    <a:pt x="33" y="62"/>
                  </a:cubicBezTo>
                  <a:cubicBezTo>
                    <a:pt x="33" y="66"/>
                    <a:pt x="34" y="70"/>
                    <a:pt x="35" y="73"/>
                  </a:cubicBezTo>
                  <a:cubicBezTo>
                    <a:pt x="37" y="77"/>
                    <a:pt x="39" y="80"/>
                    <a:pt x="42" y="83"/>
                  </a:cubicBezTo>
                  <a:cubicBezTo>
                    <a:pt x="44" y="85"/>
                    <a:pt x="47" y="87"/>
                    <a:pt x="51" y="89"/>
                  </a:cubicBezTo>
                  <a:cubicBezTo>
                    <a:pt x="54" y="90"/>
                    <a:pt x="58" y="91"/>
                    <a:pt x="62" y="91"/>
                  </a:cubicBezTo>
                  <a:close/>
                  <a:moveTo>
                    <a:pt x="124" y="79"/>
                  </a:moveTo>
                  <a:cubicBezTo>
                    <a:pt x="124" y="80"/>
                    <a:pt x="124" y="82"/>
                    <a:pt x="124" y="83"/>
                  </a:cubicBezTo>
                  <a:cubicBezTo>
                    <a:pt x="124" y="85"/>
                    <a:pt x="123" y="86"/>
                    <a:pt x="123" y="88"/>
                  </a:cubicBezTo>
                  <a:cubicBezTo>
                    <a:pt x="122" y="89"/>
                    <a:pt x="121" y="91"/>
                    <a:pt x="120" y="92"/>
                  </a:cubicBezTo>
                  <a:cubicBezTo>
                    <a:pt x="119" y="93"/>
                    <a:pt x="118" y="94"/>
                    <a:pt x="117" y="95"/>
                  </a:cubicBezTo>
                  <a:cubicBezTo>
                    <a:pt x="116" y="95"/>
                    <a:pt x="115" y="95"/>
                    <a:pt x="115" y="95"/>
                  </a:cubicBezTo>
                  <a:cubicBezTo>
                    <a:pt x="114" y="95"/>
                    <a:pt x="113" y="95"/>
                    <a:pt x="112" y="95"/>
                  </a:cubicBezTo>
                  <a:cubicBezTo>
                    <a:pt x="111" y="95"/>
                    <a:pt x="110" y="94"/>
                    <a:pt x="109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3" y="94"/>
                    <a:pt x="102" y="94"/>
                    <a:pt x="100" y="95"/>
                  </a:cubicBezTo>
                  <a:cubicBezTo>
                    <a:pt x="99" y="95"/>
                    <a:pt x="98" y="96"/>
                    <a:pt x="97" y="97"/>
                  </a:cubicBezTo>
                  <a:cubicBezTo>
                    <a:pt x="95" y="99"/>
                    <a:pt x="93" y="102"/>
                    <a:pt x="93" y="105"/>
                  </a:cubicBezTo>
                  <a:cubicBezTo>
                    <a:pt x="93" y="108"/>
                    <a:pt x="93" y="110"/>
                    <a:pt x="94" y="113"/>
                  </a:cubicBezTo>
                  <a:cubicBezTo>
                    <a:pt x="95" y="115"/>
                    <a:pt x="95" y="116"/>
                    <a:pt x="94" y="118"/>
                  </a:cubicBezTo>
                  <a:cubicBezTo>
                    <a:pt x="93" y="119"/>
                    <a:pt x="93" y="120"/>
                    <a:pt x="91" y="120"/>
                  </a:cubicBezTo>
                  <a:cubicBezTo>
                    <a:pt x="90" y="121"/>
                    <a:pt x="89" y="122"/>
                    <a:pt x="88" y="123"/>
                  </a:cubicBezTo>
                  <a:cubicBezTo>
                    <a:pt x="86" y="123"/>
                    <a:pt x="85" y="124"/>
                    <a:pt x="83" y="124"/>
                  </a:cubicBezTo>
                  <a:cubicBezTo>
                    <a:pt x="82" y="124"/>
                    <a:pt x="80" y="125"/>
                    <a:pt x="79" y="125"/>
                  </a:cubicBezTo>
                  <a:cubicBezTo>
                    <a:pt x="78" y="125"/>
                    <a:pt x="78" y="124"/>
                    <a:pt x="77" y="124"/>
                  </a:cubicBezTo>
                  <a:cubicBezTo>
                    <a:pt x="76" y="123"/>
                    <a:pt x="76" y="122"/>
                    <a:pt x="76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4" y="119"/>
                    <a:pt x="73" y="116"/>
                    <a:pt x="70" y="114"/>
                  </a:cubicBezTo>
                  <a:cubicBezTo>
                    <a:pt x="68" y="112"/>
                    <a:pt x="65" y="111"/>
                    <a:pt x="62" y="111"/>
                  </a:cubicBezTo>
                  <a:cubicBezTo>
                    <a:pt x="59" y="111"/>
                    <a:pt x="56" y="112"/>
                    <a:pt x="54" y="114"/>
                  </a:cubicBezTo>
                  <a:cubicBezTo>
                    <a:pt x="52" y="116"/>
                    <a:pt x="50" y="119"/>
                    <a:pt x="49" y="121"/>
                  </a:cubicBezTo>
                  <a:cubicBezTo>
                    <a:pt x="48" y="122"/>
                    <a:pt x="48" y="123"/>
                    <a:pt x="47" y="124"/>
                  </a:cubicBezTo>
                  <a:cubicBezTo>
                    <a:pt x="46" y="124"/>
                    <a:pt x="45" y="125"/>
                    <a:pt x="44" y="125"/>
                  </a:cubicBezTo>
                  <a:cubicBezTo>
                    <a:pt x="43" y="125"/>
                    <a:pt x="41" y="124"/>
                    <a:pt x="40" y="124"/>
                  </a:cubicBezTo>
                  <a:cubicBezTo>
                    <a:pt x="38" y="123"/>
                    <a:pt x="37" y="123"/>
                    <a:pt x="35" y="122"/>
                  </a:cubicBezTo>
                  <a:cubicBezTo>
                    <a:pt x="34" y="122"/>
                    <a:pt x="32" y="121"/>
                    <a:pt x="31" y="120"/>
                  </a:cubicBezTo>
                  <a:cubicBezTo>
                    <a:pt x="30" y="119"/>
                    <a:pt x="29" y="118"/>
                    <a:pt x="28" y="117"/>
                  </a:cubicBezTo>
                  <a:cubicBezTo>
                    <a:pt x="28" y="117"/>
                    <a:pt x="27" y="116"/>
                    <a:pt x="27" y="115"/>
                  </a:cubicBezTo>
                  <a:cubicBezTo>
                    <a:pt x="27" y="114"/>
                    <a:pt x="28" y="113"/>
                    <a:pt x="28" y="111"/>
                  </a:cubicBezTo>
                  <a:cubicBezTo>
                    <a:pt x="29" y="109"/>
                    <a:pt x="30" y="107"/>
                    <a:pt x="29" y="104"/>
                  </a:cubicBezTo>
                  <a:cubicBezTo>
                    <a:pt x="29" y="102"/>
                    <a:pt x="28" y="99"/>
                    <a:pt x="26" y="97"/>
                  </a:cubicBezTo>
                  <a:cubicBezTo>
                    <a:pt x="25" y="96"/>
                    <a:pt x="23" y="95"/>
                    <a:pt x="22" y="95"/>
                  </a:cubicBezTo>
                  <a:cubicBezTo>
                    <a:pt x="20" y="94"/>
                    <a:pt x="18" y="94"/>
                    <a:pt x="16" y="94"/>
                  </a:cubicBezTo>
                  <a:cubicBezTo>
                    <a:pt x="15" y="94"/>
                    <a:pt x="13" y="95"/>
                    <a:pt x="11" y="95"/>
                  </a:cubicBezTo>
                  <a:cubicBezTo>
                    <a:pt x="9" y="95"/>
                    <a:pt x="8" y="95"/>
                    <a:pt x="7" y="95"/>
                  </a:cubicBezTo>
                  <a:cubicBezTo>
                    <a:pt x="6" y="95"/>
                    <a:pt x="5" y="94"/>
                    <a:pt x="4" y="92"/>
                  </a:cubicBezTo>
                  <a:cubicBezTo>
                    <a:pt x="3" y="91"/>
                    <a:pt x="3" y="90"/>
                    <a:pt x="2" y="88"/>
                  </a:cubicBezTo>
                  <a:cubicBezTo>
                    <a:pt x="1" y="87"/>
                    <a:pt x="1" y="85"/>
                    <a:pt x="0" y="83"/>
                  </a:cubicBezTo>
                  <a:cubicBezTo>
                    <a:pt x="0" y="82"/>
                    <a:pt x="0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6" y="74"/>
                    <a:pt x="8" y="73"/>
                    <a:pt x="10" y="70"/>
                  </a:cubicBezTo>
                  <a:cubicBezTo>
                    <a:pt x="12" y="68"/>
                    <a:pt x="13" y="65"/>
                    <a:pt x="13" y="62"/>
                  </a:cubicBezTo>
                  <a:cubicBezTo>
                    <a:pt x="13" y="59"/>
                    <a:pt x="12" y="56"/>
                    <a:pt x="10" y="54"/>
                  </a:cubicBezTo>
                  <a:cubicBezTo>
                    <a:pt x="8" y="52"/>
                    <a:pt x="6" y="50"/>
                    <a:pt x="3" y="49"/>
                  </a:cubicBezTo>
                  <a:cubicBezTo>
                    <a:pt x="2" y="49"/>
                    <a:pt x="1" y="48"/>
                    <a:pt x="1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1" y="38"/>
                    <a:pt x="1" y="37"/>
                    <a:pt x="2" y="36"/>
                  </a:cubicBezTo>
                  <a:cubicBezTo>
                    <a:pt x="3" y="34"/>
                    <a:pt x="3" y="33"/>
                    <a:pt x="4" y="32"/>
                  </a:cubicBezTo>
                  <a:cubicBezTo>
                    <a:pt x="5" y="31"/>
                    <a:pt x="6" y="30"/>
                    <a:pt x="6" y="30"/>
                  </a:cubicBezTo>
                  <a:cubicBezTo>
                    <a:pt x="7" y="29"/>
                    <a:pt x="8" y="29"/>
                    <a:pt x="9" y="29"/>
                  </a:cubicBezTo>
                  <a:cubicBezTo>
                    <a:pt x="9" y="29"/>
                    <a:pt x="10" y="29"/>
                    <a:pt x="11" y="30"/>
                  </a:cubicBezTo>
                  <a:cubicBezTo>
                    <a:pt x="13" y="31"/>
                    <a:pt x="16" y="31"/>
                    <a:pt x="19" y="31"/>
                  </a:cubicBezTo>
                  <a:cubicBezTo>
                    <a:pt x="22" y="30"/>
                    <a:pt x="25" y="29"/>
                    <a:pt x="27" y="27"/>
                  </a:cubicBezTo>
                  <a:cubicBezTo>
                    <a:pt x="28" y="26"/>
                    <a:pt x="29" y="24"/>
                    <a:pt x="29" y="23"/>
                  </a:cubicBezTo>
                  <a:cubicBezTo>
                    <a:pt x="30" y="21"/>
                    <a:pt x="30" y="20"/>
                    <a:pt x="30" y="18"/>
                  </a:cubicBezTo>
                  <a:cubicBezTo>
                    <a:pt x="30" y="17"/>
                    <a:pt x="30" y="15"/>
                    <a:pt x="30" y="14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29" y="10"/>
                    <a:pt x="29" y="10"/>
                  </a:cubicBezTo>
                  <a:cubicBezTo>
                    <a:pt x="29" y="9"/>
                    <a:pt x="29" y="8"/>
                    <a:pt x="29" y="8"/>
                  </a:cubicBezTo>
                  <a:cubicBezTo>
                    <a:pt x="30" y="6"/>
                    <a:pt x="31" y="5"/>
                    <a:pt x="32" y="4"/>
                  </a:cubicBezTo>
                  <a:cubicBezTo>
                    <a:pt x="34" y="3"/>
                    <a:pt x="35" y="3"/>
                    <a:pt x="37" y="2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3" y="0"/>
                    <a:pt x="44" y="0"/>
                    <a:pt x="45" y="0"/>
                  </a:cubicBezTo>
                  <a:cubicBezTo>
                    <a:pt x="46" y="0"/>
                    <a:pt x="47" y="1"/>
                    <a:pt x="48" y="1"/>
                  </a:cubicBezTo>
                  <a:cubicBezTo>
                    <a:pt x="48" y="2"/>
                    <a:pt x="49" y="3"/>
                    <a:pt x="49" y="4"/>
                  </a:cubicBezTo>
                  <a:cubicBezTo>
                    <a:pt x="50" y="6"/>
                    <a:pt x="52" y="8"/>
                    <a:pt x="54" y="10"/>
                  </a:cubicBezTo>
                  <a:cubicBezTo>
                    <a:pt x="56" y="12"/>
                    <a:pt x="59" y="13"/>
                    <a:pt x="62" y="13"/>
                  </a:cubicBezTo>
                  <a:cubicBezTo>
                    <a:pt x="65" y="13"/>
                    <a:pt x="68" y="12"/>
                    <a:pt x="70" y="10"/>
                  </a:cubicBezTo>
                  <a:cubicBezTo>
                    <a:pt x="73" y="8"/>
                    <a:pt x="74" y="6"/>
                    <a:pt x="75" y="3"/>
                  </a:cubicBezTo>
                  <a:cubicBezTo>
                    <a:pt x="76" y="3"/>
                    <a:pt x="76" y="2"/>
                    <a:pt x="77" y="1"/>
                  </a:cubicBezTo>
                  <a:cubicBezTo>
                    <a:pt x="78" y="1"/>
                    <a:pt x="78" y="0"/>
                    <a:pt x="79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1"/>
                    <a:pt x="88" y="2"/>
                  </a:cubicBezTo>
                  <a:cubicBezTo>
                    <a:pt x="89" y="3"/>
                    <a:pt x="90" y="3"/>
                    <a:pt x="92" y="5"/>
                  </a:cubicBezTo>
                  <a:cubicBezTo>
                    <a:pt x="93" y="5"/>
                    <a:pt x="94" y="7"/>
                    <a:pt x="94" y="8"/>
                  </a:cubicBezTo>
                  <a:cubicBezTo>
                    <a:pt x="95" y="8"/>
                    <a:pt x="95" y="9"/>
                    <a:pt x="95" y="10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4"/>
                    <a:pt x="93" y="17"/>
                    <a:pt x="93" y="20"/>
                  </a:cubicBezTo>
                  <a:cubicBezTo>
                    <a:pt x="94" y="23"/>
                    <a:pt x="95" y="25"/>
                    <a:pt x="97" y="27"/>
                  </a:cubicBezTo>
                  <a:cubicBezTo>
                    <a:pt x="99" y="30"/>
                    <a:pt x="102" y="31"/>
                    <a:pt x="105" y="31"/>
                  </a:cubicBezTo>
                  <a:cubicBezTo>
                    <a:pt x="108" y="31"/>
                    <a:pt x="111" y="31"/>
                    <a:pt x="114" y="29"/>
                  </a:cubicBezTo>
                  <a:cubicBezTo>
                    <a:pt x="114" y="29"/>
                    <a:pt x="115" y="29"/>
                    <a:pt x="116" y="29"/>
                  </a:cubicBezTo>
                  <a:cubicBezTo>
                    <a:pt x="117" y="29"/>
                    <a:pt x="118" y="29"/>
                    <a:pt x="119" y="30"/>
                  </a:cubicBezTo>
                  <a:cubicBezTo>
                    <a:pt x="120" y="31"/>
                    <a:pt x="121" y="33"/>
                    <a:pt x="122" y="36"/>
                  </a:cubicBezTo>
                  <a:cubicBezTo>
                    <a:pt x="123" y="38"/>
                    <a:pt x="124" y="41"/>
                    <a:pt x="124" y="44"/>
                  </a:cubicBezTo>
                  <a:cubicBezTo>
                    <a:pt x="125" y="45"/>
                    <a:pt x="124" y="46"/>
                    <a:pt x="124" y="47"/>
                  </a:cubicBezTo>
                  <a:cubicBezTo>
                    <a:pt x="123" y="48"/>
                    <a:pt x="122" y="48"/>
                    <a:pt x="122" y="49"/>
                  </a:cubicBezTo>
                  <a:cubicBezTo>
                    <a:pt x="119" y="50"/>
                    <a:pt x="117" y="51"/>
                    <a:pt x="115" y="54"/>
                  </a:cubicBezTo>
                  <a:cubicBezTo>
                    <a:pt x="113" y="56"/>
                    <a:pt x="112" y="59"/>
                    <a:pt x="112" y="62"/>
                  </a:cubicBezTo>
                  <a:cubicBezTo>
                    <a:pt x="112" y="65"/>
                    <a:pt x="112" y="68"/>
                    <a:pt x="114" y="70"/>
                  </a:cubicBezTo>
                  <a:cubicBezTo>
                    <a:pt x="116" y="73"/>
                    <a:pt x="118" y="74"/>
                    <a:pt x="121" y="75"/>
                  </a:cubicBezTo>
                  <a:cubicBezTo>
                    <a:pt x="121" y="75"/>
                    <a:pt x="122" y="76"/>
                    <a:pt x="122" y="76"/>
                  </a:cubicBezTo>
                  <a:cubicBezTo>
                    <a:pt x="123" y="77"/>
                    <a:pt x="124" y="78"/>
                    <a:pt x="124" y="79"/>
                  </a:cubicBezTo>
                  <a:close/>
                  <a:moveTo>
                    <a:pt x="124" y="79"/>
                  </a:moveTo>
                  <a:cubicBezTo>
                    <a:pt x="124" y="79"/>
                    <a:pt x="124" y="79"/>
                    <a:pt x="124" y="79"/>
                  </a:cubicBezTo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22">
              <a:extLst>
                <a:ext uri="{FF2B5EF4-FFF2-40B4-BE49-F238E27FC236}">
                  <a16:creationId xmlns:a16="http://schemas.microsoft.com/office/drawing/2014/main" id="{E31A2CB1-9A89-F70E-6B20-161187FF7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1" y="7677150"/>
              <a:ext cx="115888" cy="11747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灯片编号占位符 2">
            <a:extLst>
              <a:ext uri="{FF2B5EF4-FFF2-40B4-BE49-F238E27FC236}">
                <a16:creationId xmlns:a16="http://schemas.microsoft.com/office/drawing/2014/main" id="{8DE48E62-BB9B-0DF9-9155-6CF498CA08D2}"/>
              </a:ext>
            </a:extLst>
          </p:cNvPr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20</a:t>
            </a:fld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31392" y="456883"/>
            <a:ext cx="8915544" cy="430887"/>
          </a:xfrm>
        </p:spPr>
        <p:txBody>
          <a:bodyPr/>
          <a:lstStyle/>
          <a:p>
            <a:r>
              <a:rPr lang="zh-CN" altLang="en-US" sz="2795" spc="-58" dirty="0"/>
              <a:t>超级上行推动</a:t>
            </a:r>
            <a:r>
              <a:rPr lang="en-US" altLang="zh-CN" sz="2795" spc="-58" dirty="0"/>
              <a:t>5G2B</a:t>
            </a:r>
            <a:r>
              <a:rPr lang="zh-CN" altLang="en-US" sz="2795" spc="-58" dirty="0"/>
              <a:t>行业数字化转型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96C0D0F-43DA-4BC5-9814-730AB615C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92" y="4047211"/>
            <a:ext cx="593179" cy="59317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143CECC-EF8C-401A-A00F-963E939E38F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4245801" y="4065798"/>
            <a:ext cx="587483" cy="587483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3A01579-42DC-4855-AB05-0F1EF25413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353" y="3952543"/>
            <a:ext cx="750452" cy="750452"/>
          </a:xfrm>
          <a:prstGeom prst="rect">
            <a:avLst/>
          </a:prstGeom>
          <a:noFill/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3AA9E287-2573-4A97-9C9E-0F9018341F9C}"/>
              </a:ext>
            </a:extLst>
          </p:cNvPr>
          <p:cNvSpPr/>
          <p:nvPr/>
        </p:nvSpPr>
        <p:spPr>
          <a:xfrm>
            <a:off x="1284469" y="47140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视频监控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7080111-4E45-40AE-B975-D074B146A16E}"/>
              </a:ext>
            </a:extLst>
          </p:cNvPr>
          <p:cNvSpPr/>
          <p:nvPr/>
        </p:nvSpPr>
        <p:spPr>
          <a:xfrm>
            <a:off x="2417718" y="472389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远程操控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CA9E7FE-0235-4802-8B0E-2A40FB09A07C}"/>
              </a:ext>
            </a:extLst>
          </p:cNvPr>
          <p:cNvSpPr/>
          <p:nvPr/>
        </p:nvSpPr>
        <p:spPr>
          <a:xfrm>
            <a:off x="4139434" y="472389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机器视觉</a:t>
            </a:r>
          </a:p>
        </p:txBody>
      </p:sp>
      <p:pic>
        <p:nvPicPr>
          <p:cNvPr id="72" name="Picture 4" descr="C:\Users\z00333113\AppData\Roaming\eSpace_Desktop\UserData\z00333113\imagefiles\DC3FE4A3-65A2-4D4B-8E71-669C3DC2E229.png">
            <a:extLst>
              <a:ext uri="{FF2B5EF4-FFF2-40B4-BE49-F238E27FC236}">
                <a16:creationId xmlns:a16="http://schemas.microsoft.com/office/drawing/2014/main" id="{AE4497C9-77D3-4131-A703-B0F21ADC5B9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816" y="2749792"/>
            <a:ext cx="468000" cy="468000"/>
          </a:xfrm>
          <a:prstGeom prst="ellipse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17">
            <a:extLst>
              <a:ext uri="{FF2B5EF4-FFF2-40B4-BE49-F238E27FC236}">
                <a16:creationId xmlns:a16="http://schemas.microsoft.com/office/drawing/2014/main" id="{99C56184-2FEB-456E-AAC7-7860BB970E5F}"/>
              </a:ext>
            </a:extLst>
          </p:cNvPr>
          <p:cNvSpPr txBox="1"/>
          <p:nvPr/>
        </p:nvSpPr>
        <p:spPr>
          <a:xfrm>
            <a:off x="4747066" y="2269158"/>
            <a:ext cx="379610" cy="4374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公共安全</a:t>
            </a:r>
            <a:endParaRPr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Rectangle 17">
            <a:extLst>
              <a:ext uri="{FF2B5EF4-FFF2-40B4-BE49-F238E27FC236}">
                <a16:creationId xmlns:a16="http://schemas.microsoft.com/office/drawing/2014/main" id="{BD6D417A-352C-4BB4-8AFA-71C28BB9988D}"/>
              </a:ext>
            </a:extLst>
          </p:cNvPr>
          <p:cNvSpPr txBox="1"/>
          <p:nvPr/>
        </p:nvSpPr>
        <p:spPr>
          <a:xfrm>
            <a:off x="1416622" y="3209686"/>
            <a:ext cx="631770" cy="2681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defPPr>
              <a:defRPr lang="en-US"/>
            </a:defPPr>
            <a:lvl1pPr algn="ctr" defTabSz="1354954">
              <a:defRPr sz="110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FZLanTingHeiS-R-GB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制造</a:t>
            </a:r>
          </a:p>
        </p:txBody>
      </p:sp>
      <p:sp>
        <p:nvSpPr>
          <p:cNvPr id="75" name="Rectangle 17">
            <a:extLst>
              <a:ext uri="{FF2B5EF4-FFF2-40B4-BE49-F238E27FC236}">
                <a16:creationId xmlns:a16="http://schemas.microsoft.com/office/drawing/2014/main" id="{0C1F6C21-FA0C-41E5-97A9-70051B101608}"/>
              </a:ext>
            </a:extLst>
          </p:cNvPr>
          <p:cNvSpPr txBox="1"/>
          <p:nvPr/>
        </p:nvSpPr>
        <p:spPr>
          <a:xfrm>
            <a:off x="3239443" y="3209686"/>
            <a:ext cx="630617" cy="2681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</a:t>
            </a:r>
          </a:p>
        </p:txBody>
      </p:sp>
      <p:sp>
        <p:nvSpPr>
          <p:cNvPr id="76" name="Rectangle 17">
            <a:extLst>
              <a:ext uri="{FF2B5EF4-FFF2-40B4-BE49-F238E27FC236}">
                <a16:creationId xmlns:a16="http://schemas.microsoft.com/office/drawing/2014/main" id="{9FDB9AD0-FEE9-46E0-BBC0-1EB463C076A4}"/>
              </a:ext>
            </a:extLst>
          </p:cNvPr>
          <p:cNvSpPr txBox="1"/>
          <p:nvPr/>
        </p:nvSpPr>
        <p:spPr>
          <a:xfrm>
            <a:off x="3861598" y="2269158"/>
            <a:ext cx="378891" cy="4374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能源电力</a:t>
            </a:r>
          </a:p>
        </p:txBody>
      </p:sp>
      <p:sp>
        <p:nvSpPr>
          <p:cNvPr id="77" name="Rectangle 17">
            <a:extLst>
              <a:ext uri="{FF2B5EF4-FFF2-40B4-BE49-F238E27FC236}">
                <a16:creationId xmlns:a16="http://schemas.microsoft.com/office/drawing/2014/main" id="{01B856FA-FDEB-4570-AEEE-9A6569D9FE55}"/>
              </a:ext>
            </a:extLst>
          </p:cNvPr>
          <p:cNvSpPr txBox="1"/>
          <p:nvPr/>
        </p:nvSpPr>
        <p:spPr>
          <a:xfrm>
            <a:off x="2357166" y="3209686"/>
            <a:ext cx="689086" cy="2681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医疗</a:t>
            </a:r>
          </a:p>
        </p:txBody>
      </p:sp>
      <p:sp>
        <p:nvSpPr>
          <p:cNvPr id="78" name="Rectangle 17">
            <a:extLst>
              <a:ext uri="{FF2B5EF4-FFF2-40B4-BE49-F238E27FC236}">
                <a16:creationId xmlns:a16="http://schemas.microsoft.com/office/drawing/2014/main" id="{2744FF4A-298B-493B-BCB3-6D6C844DB72E}"/>
              </a:ext>
            </a:extLst>
          </p:cNvPr>
          <p:cNvSpPr txBox="1"/>
          <p:nvPr/>
        </p:nvSpPr>
        <p:spPr>
          <a:xfrm>
            <a:off x="1179771" y="2269158"/>
            <a:ext cx="552051" cy="28357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港口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6B7C51D6-849F-42E4-A859-C4C7AE494279}"/>
              </a:ext>
            </a:extLst>
          </p:cNvPr>
          <p:cNvSpPr/>
          <p:nvPr/>
        </p:nvSpPr>
        <p:spPr>
          <a:xfrm>
            <a:off x="3817044" y="1821353"/>
            <a:ext cx="468000" cy="468000"/>
          </a:xfrm>
          <a:prstGeom prst="ellipse">
            <a:avLst/>
          </a:prstGeom>
          <a:blipFill dpi="0" rotWithShape="0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1" tIns="25391" rIns="25391" bIns="25391" numCol="1" spcCol="38100" rtlCol="0" anchor="ctr">
            <a:noAutofit/>
          </a:bodyPr>
          <a:lstStyle/>
          <a:p>
            <a:pPr algn="ctr" defTabSz="412664" hangingPunct="0"/>
            <a:endParaRPr lang="zh-CN" altLang="en-US" sz="13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1ED1E4F5-4892-4274-8A0D-8EC1236AC57C}"/>
              </a:ext>
            </a:extLst>
          </p:cNvPr>
          <p:cNvPicPr preferRelativeResize="0">
            <a:picLocks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764" y="1821353"/>
            <a:ext cx="468000" cy="468000"/>
          </a:xfrm>
          <a:prstGeom prst="rect">
            <a:avLst/>
          </a:prstGeom>
        </p:spPr>
      </p:pic>
      <p:sp>
        <p:nvSpPr>
          <p:cNvPr id="81" name="Rectangle 17">
            <a:extLst>
              <a:ext uri="{FF2B5EF4-FFF2-40B4-BE49-F238E27FC236}">
                <a16:creationId xmlns:a16="http://schemas.microsoft.com/office/drawing/2014/main" id="{08D157E5-B453-4725-A092-8F353467052B}"/>
              </a:ext>
            </a:extLst>
          </p:cNvPr>
          <p:cNvSpPr txBox="1"/>
          <p:nvPr/>
        </p:nvSpPr>
        <p:spPr>
          <a:xfrm>
            <a:off x="2138533" y="2269158"/>
            <a:ext cx="378891" cy="2681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矿山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38C9F803-11A4-4F9E-928C-AC61B52BC184}"/>
              </a:ext>
            </a:extLst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524" y="1821353"/>
            <a:ext cx="468000" cy="468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EDD4CE33-AE20-41FB-875C-BC32E0BADFE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88" r="13588"/>
          <a:stretch/>
        </p:blipFill>
        <p:spPr>
          <a:xfrm>
            <a:off x="2937284" y="1821353"/>
            <a:ext cx="468000" cy="468000"/>
          </a:xfrm>
          <a:prstGeom prst="ellipse">
            <a:avLst/>
          </a:prstGeom>
        </p:spPr>
      </p:pic>
      <p:sp>
        <p:nvSpPr>
          <p:cNvPr id="86" name="Rectangle 17">
            <a:extLst>
              <a:ext uri="{FF2B5EF4-FFF2-40B4-BE49-F238E27FC236}">
                <a16:creationId xmlns:a16="http://schemas.microsoft.com/office/drawing/2014/main" id="{D5D9E607-6D6A-4EB0-A51C-7484797D1E9E}"/>
              </a:ext>
            </a:extLst>
          </p:cNvPr>
          <p:cNvSpPr txBox="1"/>
          <p:nvPr/>
        </p:nvSpPr>
        <p:spPr>
          <a:xfrm>
            <a:off x="2924135" y="2269158"/>
            <a:ext cx="630617" cy="2681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钢铁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622E33FF-CEDF-45E7-8249-2CE66EA3BC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727" r="23727"/>
          <a:stretch/>
        </p:blipFill>
        <p:spPr>
          <a:xfrm>
            <a:off x="1501588" y="2749792"/>
            <a:ext cx="468000" cy="468000"/>
          </a:xfrm>
          <a:prstGeom prst="ellipse">
            <a:avLst/>
          </a:prstGeom>
        </p:spPr>
      </p:pic>
      <p:sp>
        <p:nvSpPr>
          <p:cNvPr id="98" name="Rectangle 17">
            <a:extLst>
              <a:ext uri="{FF2B5EF4-FFF2-40B4-BE49-F238E27FC236}">
                <a16:creationId xmlns:a16="http://schemas.microsoft.com/office/drawing/2014/main" id="{4DD7B064-39BC-433C-AF20-B4E7735F953C}"/>
              </a:ext>
            </a:extLst>
          </p:cNvPr>
          <p:cNvSpPr txBox="1"/>
          <p:nvPr/>
        </p:nvSpPr>
        <p:spPr>
          <a:xfrm>
            <a:off x="4137299" y="3209686"/>
            <a:ext cx="630617" cy="2681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976" tIns="48976" rIns="48976" bIns="48976" numCol="1" anchor="ctr">
            <a:spAutoFit/>
          </a:bodyPr>
          <a:lstStyle>
            <a:lvl1pPr defTabSz="1354954">
              <a:defRPr sz="34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</a:t>
            </a: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9E25784F-6CB4-46E7-ADC2-2A832752245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00" r="25500"/>
          <a:stretch/>
        </p:blipFill>
        <p:spPr>
          <a:xfrm>
            <a:off x="4696805" y="1821353"/>
            <a:ext cx="468000" cy="468000"/>
          </a:xfrm>
          <a:prstGeom prst="ellipse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BE460A1B-7BFC-4D9C-82ED-110CBE6801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100" r="18100"/>
          <a:stretch/>
        </p:blipFill>
        <p:spPr>
          <a:xfrm>
            <a:off x="2459088" y="2749792"/>
            <a:ext cx="468000" cy="468000"/>
          </a:xfrm>
          <a:prstGeom prst="ellipse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EBFC73D2-ECFF-4540-8283-79CE28F21FC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679" t="417" r="15298" b="-417"/>
          <a:stretch/>
        </p:blipFill>
        <p:spPr>
          <a:xfrm>
            <a:off x="3325477" y="2749792"/>
            <a:ext cx="468000" cy="468000"/>
          </a:xfrm>
          <a:prstGeom prst="ellipse">
            <a:avLst/>
          </a:prstGeom>
        </p:spPr>
      </p:pic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D10C1CC-A60E-4E21-85E6-1835B7B60229}"/>
              </a:ext>
            </a:extLst>
          </p:cNvPr>
          <p:cNvSpPr/>
          <p:nvPr/>
        </p:nvSpPr>
        <p:spPr>
          <a:xfrm flipV="1">
            <a:off x="1760367" y="3517664"/>
            <a:ext cx="2945160" cy="38354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1" name="Freeform 3">
            <a:extLst>
              <a:ext uri="{FF2B5EF4-FFF2-40B4-BE49-F238E27FC236}">
                <a16:creationId xmlns:a16="http://schemas.microsoft.com/office/drawing/2014/main" id="{D5EDA089-CCC0-428F-BAF7-5139A2B77CB0}"/>
              </a:ext>
            </a:extLst>
          </p:cNvPr>
          <p:cNvSpPr/>
          <p:nvPr/>
        </p:nvSpPr>
        <p:spPr>
          <a:xfrm>
            <a:off x="1054360" y="5390197"/>
            <a:ext cx="2365003" cy="646453"/>
          </a:xfrm>
          <a:custGeom>
            <a:avLst/>
            <a:gdLst>
              <a:gd name="connsiteX0" fmla="*/ 0 w 1520418"/>
              <a:gd name="connsiteY0" fmla="*/ 482409 h 482409"/>
              <a:gd name="connsiteX1" fmla="*/ 1520418 w 1520418"/>
              <a:gd name="connsiteY1" fmla="*/ 482409 h 482409"/>
              <a:gd name="connsiteX2" fmla="*/ 1520418 w 1520418"/>
              <a:gd name="connsiteY2" fmla="*/ 0 h 482409"/>
              <a:gd name="connsiteX3" fmla="*/ 0 w 1520418"/>
              <a:gd name="connsiteY3" fmla="*/ 0 h 482409"/>
              <a:gd name="connsiteX4" fmla="*/ 0 w 1520418"/>
              <a:gd name="connsiteY4" fmla="*/ 482409 h 482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0418" h="482409">
                <a:moveTo>
                  <a:pt x="0" y="482409"/>
                </a:moveTo>
                <a:lnTo>
                  <a:pt x="1520418" y="482409"/>
                </a:lnTo>
                <a:lnTo>
                  <a:pt x="1520418" y="0"/>
                </a:lnTo>
                <a:lnTo>
                  <a:pt x="0" y="0"/>
                </a:lnTo>
                <a:lnTo>
                  <a:pt x="0" y="482409"/>
                </a:lnTo>
              </a:path>
            </a:pathLst>
          </a:custGeom>
          <a:solidFill>
            <a:srgbClr val="F7F7F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tabLst>
                <a:tab pos="749300" algn="l"/>
              </a:tabLst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单小区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上行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</a:p>
          <a:p>
            <a:pPr algn="ctr">
              <a:lnSpc>
                <a:spcPct val="150000"/>
              </a:lnSpc>
              <a:tabLst>
                <a:tab pos="749300" algn="l"/>
              </a:tabLst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200Mbps~1Gbps</a:t>
            </a: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2" name="Freeform 3">
            <a:extLst>
              <a:ext uri="{FF2B5EF4-FFF2-40B4-BE49-F238E27FC236}">
                <a16:creationId xmlns:a16="http://schemas.microsoft.com/office/drawing/2014/main" id="{30B079DF-F738-432C-8735-8766904E066D}"/>
              </a:ext>
            </a:extLst>
          </p:cNvPr>
          <p:cNvSpPr/>
          <p:nvPr/>
        </p:nvSpPr>
        <p:spPr>
          <a:xfrm>
            <a:off x="3620018" y="5390198"/>
            <a:ext cx="1754754" cy="650174"/>
          </a:xfrm>
          <a:custGeom>
            <a:avLst/>
            <a:gdLst>
              <a:gd name="connsiteX0" fmla="*/ 0 w 1520418"/>
              <a:gd name="connsiteY0" fmla="*/ 356235 h 356235"/>
              <a:gd name="connsiteX1" fmla="*/ 1520418 w 1520418"/>
              <a:gd name="connsiteY1" fmla="*/ 356235 h 356235"/>
              <a:gd name="connsiteX2" fmla="*/ 1520418 w 1520418"/>
              <a:gd name="connsiteY2" fmla="*/ 0 h 356235"/>
              <a:gd name="connsiteX3" fmla="*/ 0 w 1520418"/>
              <a:gd name="connsiteY3" fmla="*/ 0 h 356235"/>
              <a:gd name="connsiteX4" fmla="*/ 0 w 1520418"/>
              <a:gd name="connsiteY4" fmla="*/ 356235 h 356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0418" h="356235">
                <a:moveTo>
                  <a:pt x="0" y="356235"/>
                </a:moveTo>
                <a:lnTo>
                  <a:pt x="1520418" y="356235"/>
                </a:lnTo>
                <a:lnTo>
                  <a:pt x="1520418" y="0"/>
                </a:lnTo>
                <a:lnTo>
                  <a:pt x="0" y="0"/>
                </a:lnTo>
                <a:lnTo>
                  <a:pt x="0" y="356235"/>
                </a:lnTo>
              </a:path>
            </a:pathLst>
          </a:custGeom>
          <a:solidFill>
            <a:srgbClr val="F7F7F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tabLst>
                <a:tab pos="749300" algn="l"/>
              </a:tabLst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单点上行：600Mbps~1Gbps</a:t>
            </a:r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81089E10-6958-4A61-A313-743AFD7AB5BE}"/>
              </a:ext>
            </a:extLst>
          </p:cNvPr>
          <p:cNvSpPr/>
          <p:nvPr/>
        </p:nvSpPr>
        <p:spPr>
          <a:xfrm flipV="1">
            <a:off x="1620982" y="5063726"/>
            <a:ext cx="1104546" cy="26026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60948F31-A918-4930-B908-E7F9D67F63F9}"/>
              </a:ext>
            </a:extLst>
          </p:cNvPr>
          <p:cNvSpPr/>
          <p:nvPr/>
        </p:nvSpPr>
        <p:spPr>
          <a:xfrm flipV="1">
            <a:off x="3926670" y="5054015"/>
            <a:ext cx="1104546" cy="26026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D5D873F-4828-415F-AA3E-4C8AAC0EC096}"/>
              </a:ext>
            </a:extLst>
          </p:cNvPr>
          <p:cNvSpPr txBox="1"/>
          <p:nvPr/>
        </p:nvSpPr>
        <p:spPr>
          <a:xfrm>
            <a:off x="618053" y="2497426"/>
            <a:ext cx="2957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</a:t>
            </a:r>
            <a:endParaRPr kumimoji="1"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kumimoji="1"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业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8CC82DA-FB17-4C6B-A225-1B78C139E5ED}"/>
              </a:ext>
            </a:extLst>
          </p:cNvPr>
          <p:cNvSpPr txBox="1"/>
          <p:nvPr/>
        </p:nvSpPr>
        <p:spPr>
          <a:xfrm>
            <a:off x="692200" y="4252801"/>
            <a:ext cx="2216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</a:t>
            </a:r>
            <a:endParaRPr kumimoji="1"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kumimoji="1"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99F7CA7-A956-4EA7-A43A-3B085526C015}"/>
              </a:ext>
            </a:extLst>
          </p:cNvPr>
          <p:cNvGrpSpPr/>
          <p:nvPr/>
        </p:nvGrpSpPr>
        <p:grpSpPr>
          <a:xfrm>
            <a:off x="5839500" y="3504055"/>
            <a:ext cx="2392893" cy="889447"/>
            <a:chOff x="6117150" y="3106149"/>
            <a:chExt cx="2959648" cy="861548"/>
          </a:xfrm>
        </p:grpSpPr>
        <p:pic>
          <p:nvPicPr>
            <p:cNvPr id="121" name="Picture 3">
              <a:extLst>
                <a:ext uri="{FF2B5EF4-FFF2-40B4-BE49-F238E27FC236}">
                  <a16:creationId xmlns:a16="http://schemas.microsoft.com/office/drawing/2014/main" id="{82782C5B-9BBC-449D-B5D8-50E525ECE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117150" y="3106149"/>
              <a:ext cx="1478332" cy="861548"/>
            </a:xfrm>
            <a:prstGeom prst="rect">
              <a:avLst/>
            </a:prstGeom>
            <a:noFill/>
          </p:spPr>
        </p:pic>
        <p:pic>
          <p:nvPicPr>
            <p:cNvPr id="122" name="Picture 3">
              <a:extLst>
                <a:ext uri="{FF2B5EF4-FFF2-40B4-BE49-F238E27FC236}">
                  <a16:creationId xmlns:a16="http://schemas.microsoft.com/office/drawing/2014/main" id="{8F046205-723A-47E6-948E-6F9CAEE9F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7595482" y="3106149"/>
              <a:ext cx="1481316" cy="859529"/>
            </a:xfrm>
            <a:prstGeom prst="rect">
              <a:avLst/>
            </a:prstGeom>
            <a:noFill/>
          </p:spPr>
        </p:pic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96CB89A5-BD63-461C-A259-719315B8F083}"/>
              </a:ext>
            </a:extLst>
          </p:cNvPr>
          <p:cNvGrpSpPr/>
          <p:nvPr/>
        </p:nvGrpSpPr>
        <p:grpSpPr>
          <a:xfrm>
            <a:off x="5870614" y="4989788"/>
            <a:ext cx="2319416" cy="856225"/>
            <a:chOff x="6299807" y="4789257"/>
            <a:chExt cx="2589299" cy="819021"/>
          </a:xfrm>
        </p:grpSpPr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50C62A84-FD26-4FFE-B892-CA9037C69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76334" y="4789257"/>
              <a:ext cx="1112772" cy="813691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0CFB4FA0-B4A4-48AD-98A6-658DD931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99807" y="4794588"/>
              <a:ext cx="1460043" cy="813690"/>
            </a:xfrm>
            <a:prstGeom prst="rect">
              <a:avLst/>
            </a:prstGeom>
          </p:spPr>
        </p:pic>
      </p:grpSp>
      <p:pic>
        <p:nvPicPr>
          <p:cNvPr id="126" name="Picture 3">
            <a:extLst>
              <a:ext uri="{FF2B5EF4-FFF2-40B4-BE49-F238E27FC236}">
                <a16:creationId xmlns:a16="http://schemas.microsoft.com/office/drawing/2014/main" id="{798B77B9-085A-402E-ACF1-31871873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861780" y="2041681"/>
            <a:ext cx="2322032" cy="910054"/>
          </a:xfrm>
          <a:prstGeom prst="rect">
            <a:avLst/>
          </a:prstGeom>
          <a:noFill/>
        </p:spPr>
      </p:pic>
      <p:sp>
        <p:nvSpPr>
          <p:cNvPr id="127" name="矩形 126">
            <a:extLst>
              <a:ext uri="{FF2B5EF4-FFF2-40B4-BE49-F238E27FC236}">
                <a16:creationId xmlns:a16="http://schemas.microsoft.com/office/drawing/2014/main" id="{27389B51-32DB-4CB5-8B17-86BF4F65B53E}"/>
              </a:ext>
            </a:extLst>
          </p:cNvPr>
          <p:cNvSpPr/>
          <p:nvPr/>
        </p:nvSpPr>
        <p:spPr>
          <a:xfrm>
            <a:off x="6500284" y="4700582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5G </a:t>
            </a:r>
            <a:r>
              <a:rPr lang="zh-CN" altLang="en-US" sz="1400" b="1" dirty="0">
                <a:solidFill>
                  <a:schemeClr val="accent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智慧矿山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3E73D4F-7533-4313-A0D1-48615F46A8EB}"/>
              </a:ext>
            </a:extLst>
          </p:cNvPr>
          <p:cNvSpPr/>
          <p:nvPr/>
        </p:nvSpPr>
        <p:spPr>
          <a:xfrm>
            <a:off x="8314999" y="4160388"/>
            <a:ext cx="11483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上行容量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天车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F2F1D32-E586-48D6-801D-27312E9E516A}"/>
              </a:ext>
            </a:extLst>
          </p:cNvPr>
          <p:cNvGrpSpPr/>
          <p:nvPr/>
        </p:nvGrpSpPr>
        <p:grpSpPr>
          <a:xfrm>
            <a:off x="8447409" y="3432519"/>
            <a:ext cx="824168" cy="671133"/>
            <a:chOff x="849696" y="5202712"/>
            <a:chExt cx="1079500" cy="671133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A094F6A7-E662-4E60-9173-AE0562DC6F48}"/>
                </a:ext>
              </a:extLst>
            </p:cNvPr>
            <p:cNvSpPr/>
            <p:nvPr/>
          </p:nvSpPr>
          <p:spPr>
            <a:xfrm>
              <a:off x="849696" y="5202712"/>
              <a:ext cx="1079500" cy="6711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70C57AA0-9A07-4DA7-A32E-4BE7A43160FD}"/>
                </a:ext>
              </a:extLst>
            </p:cNvPr>
            <p:cNvSpPr/>
            <p:nvPr/>
          </p:nvSpPr>
          <p:spPr>
            <a:xfrm>
              <a:off x="946956" y="5343778"/>
              <a:ext cx="924254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54~216</a:t>
              </a:r>
            </a:p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Mbps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2" name="矩形 131">
            <a:extLst>
              <a:ext uri="{FF2B5EF4-FFF2-40B4-BE49-F238E27FC236}">
                <a16:creationId xmlns:a16="http://schemas.microsoft.com/office/drawing/2014/main" id="{86825014-E5D0-40E8-990B-AC012FB669A4}"/>
              </a:ext>
            </a:extLst>
          </p:cNvPr>
          <p:cNvSpPr/>
          <p:nvPr/>
        </p:nvSpPr>
        <p:spPr>
          <a:xfrm>
            <a:off x="9481134" y="4166416"/>
            <a:ext cx="7639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台数</a:t>
            </a:r>
            <a:r>
              <a:rPr lang="en-US" altLang="zh-CN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区域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6573A5B2-20C8-4D66-85D9-D580376161C9}"/>
              </a:ext>
            </a:extLst>
          </p:cNvPr>
          <p:cNvGrpSpPr/>
          <p:nvPr/>
        </p:nvGrpSpPr>
        <p:grpSpPr>
          <a:xfrm>
            <a:off x="9487152" y="3444212"/>
            <a:ext cx="655595" cy="677697"/>
            <a:chOff x="2373431" y="5196148"/>
            <a:chExt cx="1079500" cy="677697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23F877A-7F26-446D-ACB8-B46F5BE4D976}"/>
                </a:ext>
              </a:extLst>
            </p:cNvPr>
            <p:cNvSpPr/>
            <p:nvPr/>
          </p:nvSpPr>
          <p:spPr>
            <a:xfrm>
              <a:off x="2963716" y="5819919"/>
              <a:ext cx="45719" cy="539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0732E352-5FD3-4016-9151-35177DBE4E9A}"/>
                </a:ext>
              </a:extLst>
            </p:cNvPr>
            <p:cNvSpPr/>
            <p:nvPr/>
          </p:nvSpPr>
          <p:spPr>
            <a:xfrm>
              <a:off x="2373431" y="5196148"/>
              <a:ext cx="1079500" cy="6711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AB410C4-FEA2-4242-AAEC-C7ED81B93680}"/>
                </a:ext>
              </a:extLst>
            </p:cNvPr>
            <p:cNvSpPr/>
            <p:nvPr/>
          </p:nvSpPr>
          <p:spPr>
            <a:xfrm>
              <a:off x="2736477" y="5377229"/>
              <a:ext cx="441324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94CC5731-08F1-48FB-A002-305D287E4397}"/>
              </a:ext>
            </a:extLst>
          </p:cNvPr>
          <p:cNvSpPr/>
          <p:nvPr/>
        </p:nvSpPr>
        <p:spPr>
          <a:xfrm>
            <a:off x="10493081" y="4175122"/>
            <a:ext cx="10919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上行容量</a:t>
            </a:r>
            <a:r>
              <a:rPr lang="en-US" altLang="zh-CN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区域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B458FF7C-9095-4A2A-918A-E059727C22EF}"/>
              </a:ext>
            </a:extLst>
          </p:cNvPr>
          <p:cNvSpPr/>
          <p:nvPr/>
        </p:nvSpPr>
        <p:spPr>
          <a:xfrm>
            <a:off x="10411716" y="3423813"/>
            <a:ext cx="1139235" cy="67113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8039AC2-0A11-4D61-A468-E1290A17F028}"/>
              </a:ext>
            </a:extLst>
          </p:cNvPr>
          <p:cNvSpPr txBox="1"/>
          <p:nvPr/>
        </p:nvSpPr>
        <p:spPr>
          <a:xfrm>
            <a:off x="9310670" y="3596418"/>
            <a:ext cx="291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kumimoji="1"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CB7D4CD8-CF82-43C5-8CF4-D186028CBD9C}"/>
              </a:ext>
            </a:extLst>
          </p:cNvPr>
          <p:cNvSpPr txBox="1"/>
          <p:nvPr/>
        </p:nvSpPr>
        <p:spPr>
          <a:xfrm>
            <a:off x="10182619" y="3596418"/>
            <a:ext cx="2863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kumimoji="1"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9B090CA-159E-4EB5-AB1E-C58D0F16686A}"/>
              </a:ext>
            </a:extLst>
          </p:cNvPr>
          <p:cNvSpPr/>
          <p:nvPr/>
        </p:nvSpPr>
        <p:spPr>
          <a:xfrm>
            <a:off x="10507614" y="3570133"/>
            <a:ext cx="9430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270~1080</a:t>
            </a:r>
          </a:p>
          <a:p>
            <a:pPr algn="ctr"/>
            <a:r>
              <a:rPr lang="en-US" altLang="zh-CN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Mbps</a:t>
            </a:r>
            <a:endParaRPr lang="zh-CN" alt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4E5AC31-35A3-4FDB-8921-CAB1F7FCBAB4}"/>
              </a:ext>
            </a:extLst>
          </p:cNvPr>
          <p:cNvSpPr/>
          <p:nvPr/>
        </p:nvSpPr>
        <p:spPr>
          <a:xfrm>
            <a:off x="8258168" y="2752935"/>
            <a:ext cx="11052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上行容量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台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DA4F61B4-709C-481E-9CD9-6C0BAC0668D8}"/>
              </a:ext>
            </a:extLst>
          </p:cNvPr>
          <p:cNvGrpSpPr/>
          <p:nvPr/>
        </p:nvGrpSpPr>
        <p:grpSpPr>
          <a:xfrm>
            <a:off x="8392901" y="2025066"/>
            <a:ext cx="838633" cy="671133"/>
            <a:chOff x="849696" y="5202712"/>
            <a:chExt cx="1079500" cy="671133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D50AFC3B-0D08-4FB9-B187-801745C98596}"/>
                </a:ext>
              </a:extLst>
            </p:cNvPr>
            <p:cNvSpPr/>
            <p:nvPr/>
          </p:nvSpPr>
          <p:spPr>
            <a:xfrm>
              <a:off x="849696" y="5202712"/>
              <a:ext cx="1079500" cy="6711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59ECF9E1-0C63-4B1F-9707-C3CA28F8E1F0}"/>
                </a:ext>
              </a:extLst>
            </p:cNvPr>
            <p:cNvSpPr/>
            <p:nvPr/>
          </p:nvSpPr>
          <p:spPr>
            <a:xfrm>
              <a:off x="998860" y="5336861"/>
              <a:ext cx="801015" cy="43088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20~40</a:t>
              </a:r>
            </a:p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Mbps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6" name="矩形 145">
            <a:extLst>
              <a:ext uri="{FF2B5EF4-FFF2-40B4-BE49-F238E27FC236}">
                <a16:creationId xmlns:a16="http://schemas.microsoft.com/office/drawing/2014/main" id="{AE4162D7-A891-41E9-B2EC-874BFC1CB1AF}"/>
              </a:ext>
            </a:extLst>
          </p:cNvPr>
          <p:cNvSpPr/>
          <p:nvPr/>
        </p:nvSpPr>
        <p:spPr>
          <a:xfrm>
            <a:off x="9444769" y="2758963"/>
            <a:ext cx="777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台数</a:t>
            </a:r>
            <a:r>
              <a:rPr lang="en-US" altLang="zh-CN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堆场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7EFFFED1-5108-4A63-A757-BFCC6DBBEEF3}"/>
              </a:ext>
            </a:extLst>
          </p:cNvPr>
          <p:cNvGrpSpPr/>
          <p:nvPr/>
        </p:nvGrpSpPr>
        <p:grpSpPr>
          <a:xfrm>
            <a:off x="9450893" y="2036759"/>
            <a:ext cx="667102" cy="677697"/>
            <a:chOff x="2373431" y="5196148"/>
            <a:chExt cx="1079500" cy="677697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6DAE30D-C2E2-45E3-BA11-92A6639CEF5F}"/>
                </a:ext>
              </a:extLst>
            </p:cNvPr>
            <p:cNvSpPr/>
            <p:nvPr/>
          </p:nvSpPr>
          <p:spPr>
            <a:xfrm>
              <a:off x="2963716" y="5819919"/>
              <a:ext cx="45719" cy="539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844751A1-4C49-4302-BED6-7CB409CE5A0B}"/>
                </a:ext>
              </a:extLst>
            </p:cNvPr>
            <p:cNvSpPr/>
            <p:nvPr/>
          </p:nvSpPr>
          <p:spPr>
            <a:xfrm>
              <a:off x="2373431" y="5196148"/>
              <a:ext cx="1079500" cy="6711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D63D2387-0337-4FAB-A24F-C07022E85C02}"/>
                </a:ext>
              </a:extLst>
            </p:cNvPr>
            <p:cNvSpPr/>
            <p:nvPr/>
          </p:nvSpPr>
          <p:spPr>
            <a:xfrm>
              <a:off x="2425365" y="5399898"/>
              <a:ext cx="936942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10-20</a:t>
              </a:r>
            </a:p>
          </p:txBody>
        </p:sp>
      </p:grpSp>
      <p:sp>
        <p:nvSpPr>
          <p:cNvPr id="151" name="矩形 150">
            <a:extLst>
              <a:ext uri="{FF2B5EF4-FFF2-40B4-BE49-F238E27FC236}">
                <a16:creationId xmlns:a16="http://schemas.microsoft.com/office/drawing/2014/main" id="{A26D5535-A4BA-486D-B0CF-539392259E56}"/>
              </a:ext>
            </a:extLst>
          </p:cNvPr>
          <p:cNvSpPr/>
          <p:nvPr/>
        </p:nvSpPr>
        <p:spPr>
          <a:xfrm>
            <a:off x="10484060" y="2767669"/>
            <a:ext cx="10919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上行容量</a:t>
            </a:r>
            <a:r>
              <a:rPr lang="en-US" altLang="zh-CN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堆场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4BABB5EB-C79D-405D-8319-96CC8281D70C}"/>
              </a:ext>
            </a:extLst>
          </p:cNvPr>
          <p:cNvSpPr/>
          <p:nvPr/>
        </p:nvSpPr>
        <p:spPr>
          <a:xfrm>
            <a:off x="10391684" y="2016360"/>
            <a:ext cx="1089173" cy="671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DC52F4A-0F7E-48FF-A9B6-5A70FFAA5180}"/>
              </a:ext>
            </a:extLst>
          </p:cNvPr>
          <p:cNvSpPr txBox="1"/>
          <p:nvPr/>
        </p:nvSpPr>
        <p:spPr>
          <a:xfrm>
            <a:off x="9271313" y="2188965"/>
            <a:ext cx="2964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kumimoji="1"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12F8571-8A8A-48CD-B40F-58CCB0F95B89}"/>
              </a:ext>
            </a:extLst>
          </p:cNvPr>
          <p:cNvSpPr txBox="1"/>
          <p:nvPr/>
        </p:nvSpPr>
        <p:spPr>
          <a:xfrm>
            <a:off x="10158566" y="2188965"/>
            <a:ext cx="2914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kumimoji="1"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F00FE85-F093-406A-A310-CC4509C28D3B}"/>
              </a:ext>
            </a:extLst>
          </p:cNvPr>
          <p:cNvSpPr/>
          <p:nvPr/>
        </p:nvSpPr>
        <p:spPr>
          <a:xfrm>
            <a:off x="10414808" y="2161935"/>
            <a:ext cx="10486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200~800</a:t>
            </a:r>
          </a:p>
          <a:p>
            <a:pPr algn="ctr"/>
            <a:r>
              <a:rPr lang="en-US" altLang="zh-CN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Mbps</a:t>
            </a:r>
            <a:endParaRPr lang="zh-CN" alt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B781A132-433A-442C-9B2F-2D9B9FA957ED}"/>
              </a:ext>
            </a:extLst>
          </p:cNvPr>
          <p:cNvSpPr/>
          <p:nvPr/>
        </p:nvSpPr>
        <p:spPr>
          <a:xfrm>
            <a:off x="8426728" y="5624624"/>
            <a:ext cx="863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上行容量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摄像头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43A5BFE5-8CD0-4D72-A108-59ED7A8EBD56}"/>
              </a:ext>
            </a:extLst>
          </p:cNvPr>
          <p:cNvGrpSpPr/>
          <p:nvPr/>
        </p:nvGrpSpPr>
        <p:grpSpPr>
          <a:xfrm>
            <a:off x="8447349" y="4882743"/>
            <a:ext cx="822342" cy="671133"/>
            <a:chOff x="849696" y="5202712"/>
            <a:chExt cx="1079500" cy="671133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B0EE6A6-9A69-4A60-8129-668EA5A334C6}"/>
                </a:ext>
              </a:extLst>
            </p:cNvPr>
            <p:cNvSpPr/>
            <p:nvPr/>
          </p:nvSpPr>
          <p:spPr>
            <a:xfrm>
              <a:off x="849696" y="5202712"/>
              <a:ext cx="1079500" cy="6711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9640B805-321E-44D7-8B35-7DF36638246C}"/>
                </a:ext>
              </a:extLst>
            </p:cNvPr>
            <p:cNvSpPr/>
            <p:nvPr/>
          </p:nvSpPr>
          <p:spPr>
            <a:xfrm>
              <a:off x="1036413" y="5318421"/>
              <a:ext cx="745338" cy="43088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8~16</a:t>
              </a:r>
            </a:p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Mbps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0" name="矩形 159">
            <a:extLst>
              <a:ext uri="{FF2B5EF4-FFF2-40B4-BE49-F238E27FC236}">
                <a16:creationId xmlns:a16="http://schemas.microsoft.com/office/drawing/2014/main" id="{9A9F821E-5D8D-4DAD-9DC8-2C2A7E49D2CD}"/>
              </a:ext>
            </a:extLst>
          </p:cNvPr>
          <p:cNvSpPr/>
          <p:nvPr/>
        </p:nvSpPr>
        <p:spPr>
          <a:xfrm>
            <a:off x="9398839" y="5616640"/>
            <a:ext cx="928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摄像头数</a:t>
            </a:r>
            <a:r>
              <a:rPr lang="en-US" altLang="zh-CN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综采面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5D905CBE-C6F3-455B-A212-92F2C2B966DD}"/>
              </a:ext>
            </a:extLst>
          </p:cNvPr>
          <p:cNvGrpSpPr/>
          <p:nvPr/>
        </p:nvGrpSpPr>
        <p:grpSpPr>
          <a:xfrm>
            <a:off x="9484787" y="4894436"/>
            <a:ext cx="654142" cy="677697"/>
            <a:chOff x="2373431" y="5196148"/>
            <a:chExt cx="1079500" cy="677697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9C8147C-FAF5-4B4D-82A7-CDCFDA129C3C}"/>
                </a:ext>
              </a:extLst>
            </p:cNvPr>
            <p:cNvSpPr/>
            <p:nvPr/>
          </p:nvSpPr>
          <p:spPr>
            <a:xfrm>
              <a:off x="2963716" y="5819919"/>
              <a:ext cx="45719" cy="539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80B9684F-F710-421B-A94D-33D19423A0EA}"/>
                </a:ext>
              </a:extLst>
            </p:cNvPr>
            <p:cNvSpPr/>
            <p:nvPr/>
          </p:nvSpPr>
          <p:spPr>
            <a:xfrm>
              <a:off x="2373431" y="5196148"/>
              <a:ext cx="1079500" cy="6711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60CDD84A-165E-4C9B-A78C-C4985EAC04A2}"/>
                </a:ext>
              </a:extLst>
            </p:cNvPr>
            <p:cNvSpPr/>
            <p:nvPr/>
          </p:nvSpPr>
          <p:spPr>
            <a:xfrm>
              <a:off x="2642703" y="5396421"/>
              <a:ext cx="579863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</a:p>
          </p:txBody>
        </p:sp>
      </p:grpSp>
      <p:sp>
        <p:nvSpPr>
          <p:cNvPr id="165" name="矩形 164">
            <a:extLst>
              <a:ext uri="{FF2B5EF4-FFF2-40B4-BE49-F238E27FC236}">
                <a16:creationId xmlns:a16="http://schemas.microsoft.com/office/drawing/2014/main" id="{46B7C9CF-900B-4B30-997D-F9A3FB5A047C}"/>
              </a:ext>
            </a:extLst>
          </p:cNvPr>
          <p:cNvSpPr/>
          <p:nvPr/>
        </p:nvSpPr>
        <p:spPr>
          <a:xfrm>
            <a:off x="10570660" y="5616639"/>
            <a:ext cx="919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上行容量</a:t>
            </a:r>
            <a:r>
              <a:rPr lang="en-US" altLang="zh-CN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1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综采面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845EEBF6-AE43-468C-8BA4-E9D39B91AE51}"/>
              </a:ext>
            </a:extLst>
          </p:cNvPr>
          <p:cNvSpPr/>
          <p:nvPr/>
        </p:nvSpPr>
        <p:spPr>
          <a:xfrm>
            <a:off x="10407302" y="4874037"/>
            <a:ext cx="1136710" cy="67113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FF6C3F7C-91B5-43A7-A468-58CFEE728F97}"/>
              </a:ext>
            </a:extLst>
          </p:cNvPr>
          <p:cNvSpPr txBox="1"/>
          <p:nvPr/>
        </p:nvSpPr>
        <p:spPr>
          <a:xfrm>
            <a:off x="9308696" y="5046642"/>
            <a:ext cx="2907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kumimoji="1"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91FCFF4-E728-4D87-9F6D-104B00F1F83A}"/>
              </a:ext>
            </a:extLst>
          </p:cNvPr>
          <p:cNvSpPr txBox="1"/>
          <p:nvPr/>
        </p:nvSpPr>
        <p:spPr>
          <a:xfrm>
            <a:off x="10178713" y="5046642"/>
            <a:ext cx="285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kumimoji="1"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E3DBBE1-6E12-4D2A-B454-6C5990B0BC76}"/>
              </a:ext>
            </a:extLst>
          </p:cNvPr>
          <p:cNvSpPr/>
          <p:nvPr/>
        </p:nvSpPr>
        <p:spPr>
          <a:xfrm>
            <a:off x="10570660" y="5032418"/>
            <a:ext cx="8722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320~640</a:t>
            </a:r>
          </a:p>
          <a:p>
            <a:pPr algn="ctr"/>
            <a:r>
              <a:rPr lang="en-US" altLang="zh-CN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Mbps</a:t>
            </a:r>
            <a:endParaRPr lang="zh-CN" alt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B11C8C46-6843-4210-ACC3-74ED69AB47F7}"/>
              </a:ext>
            </a:extLst>
          </p:cNvPr>
          <p:cNvSpPr/>
          <p:nvPr/>
        </p:nvSpPr>
        <p:spPr>
          <a:xfrm>
            <a:off x="6417716" y="1747576"/>
            <a:ext cx="1370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5G 龙门吊远控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88D8EF66-79CC-46DB-9646-6189155CE296}"/>
              </a:ext>
            </a:extLst>
          </p:cNvPr>
          <p:cNvSpPr/>
          <p:nvPr/>
        </p:nvSpPr>
        <p:spPr>
          <a:xfrm>
            <a:off x="6500284" y="3196278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5G </a:t>
            </a:r>
            <a:r>
              <a:rPr lang="zh-CN" altLang="en-US" sz="1400" b="1" dirty="0">
                <a:solidFill>
                  <a:schemeClr val="accent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智慧天车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72" name="圆角矩形 104">
            <a:extLst>
              <a:ext uri="{FF2B5EF4-FFF2-40B4-BE49-F238E27FC236}">
                <a16:creationId xmlns:a16="http://schemas.microsoft.com/office/drawing/2014/main" id="{A88EB9E4-83CD-4774-80FE-628542AFFF75}"/>
              </a:ext>
            </a:extLst>
          </p:cNvPr>
          <p:cNvSpPr/>
          <p:nvPr/>
        </p:nvSpPr>
        <p:spPr>
          <a:xfrm>
            <a:off x="554851" y="1418070"/>
            <a:ext cx="4950532" cy="4732115"/>
          </a:xfrm>
          <a:prstGeom prst="roundRect">
            <a:avLst>
              <a:gd name="adj" fmla="val 2737"/>
            </a:avLst>
          </a:prstGeom>
          <a:noFill/>
          <a:ln w="12700" cap="flat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34276" tIns="34276" rIns="34276" bIns="34276" numCol="1" spcCol="38100" rtlCol="0" anchor="t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73" name="圆角矩形 105">
            <a:extLst>
              <a:ext uri="{FF2B5EF4-FFF2-40B4-BE49-F238E27FC236}">
                <a16:creationId xmlns:a16="http://schemas.microsoft.com/office/drawing/2014/main" id="{FB420356-F810-44A3-BE8C-EB6D8BDAB351}"/>
              </a:ext>
            </a:extLst>
          </p:cNvPr>
          <p:cNvSpPr/>
          <p:nvPr/>
        </p:nvSpPr>
        <p:spPr>
          <a:xfrm>
            <a:off x="5734318" y="1418070"/>
            <a:ext cx="5919698" cy="4732115"/>
          </a:xfrm>
          <a:prstGeom prst="roundRect">
            <a:avLst>
              <a:gd name="adj" fmla="val 2737"/>
            </a:avLst>
          </a:prstGeom>
          <a:noFill/>
          <a:ln w="12700" cap="flat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34276" tIns="34276" rIns="34276" bIns="34276" numCol="1" spcCol="38100" rtlCol="0" anchor="t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74" name="平行四边形 173">
            <a:extLst>
              <a:ext uri="{FF2B5EF4-FFF2-40B4-BE49-F238E27FC236}">
                <a16:creationId xmlns:a16="http://schemas.microsoft.com/office/drawing/2014/main" id="{971C62D4-2C7B-4639-BB3A-5FD8A94BC8CE}"/>
              </a:ext>
            </a:extLst>
          </p:cNvPr>
          <p:cNvSpPr/>
          <p:nvPr/>
        </p:nvSpPr>
        <p:spPr>
          <a:xfrm>
            <a:off x="6267196" y="1160777"/>
            <a:ext cx="4853941" cy="433322"/>
          </a:xfrm>
          <a:prstGeom prst="parallelogram">
            <a:avLst>
              <a:gd name="adj" fmla="val 0"/>
            </a:avLst>
          </a:prstGeom>
          <a:solidFill>
            <a:schemeClr val="tx2"/>
          </a:solidFill>
          <a:ln w="3175" cap="flat" cmpd="sng" algn="ctr">
            <a:noFill/>
            <a:prstDash val="solid"/>
            <a:miter lim="800000"/>
          </a:ln>
          <a:effectLst>
            <a:glow rad="215900">
              <a:srgbClr val="5B9BD5">
                <a:satMod val="175000"/>
                <a:alpha val="0"/>
              </a:srgb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港口、钢铁、矿山的数字化对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上行都有高需求</a:t>
            </a:r>
          </a:p>
        </p:txBody>
      </p:sp>
      <p:sp>
        <p:nvSpPr>
          <p:cNvPr id="175" name="平行四边形 174">
            <a:extLst>
              <a:ext uri="{FF2B5EF4-FFF2-40B4-BE49-F238E27FC236}">
                <a16:creationId xmlns:a16="http://schemas.microsoft.com/office/drawing/2014/main" id="{B99541E9-A5F2-41D2-BB24-C2CCA9DF52B7}"/>
              </a:ext>
            </a:extLst>
          </p:cNvPr>
          <p:cNvSpPr/>
          <p:nvPr/>
        </p:nvSpPr>
        <p:spPr>
          <a:xfrm>
            <a:off x="817945" y="1167552"/>
            <a:ext cx="4460729" cy="433322"/>
          </a:xfrm>
          <a:prstGeom prst="parallelogram">
            <a:avLst>
              <a:gd name="adj" fmla="val 0"/>
            </a:avLst>
          </a:prstGeom>
          <a:solidFill>
            <a:schemeClr val="tx2"/>
          </a:solidFill>
          <a:ln w="3175" cap="flat" cmpd="sng" algn="ctr">
            <a:noFill/>
            <a:prstDash val="solid"/>
            <a:miter lim="800000"/>
          </a:ln>
          <a:effectLst>
            <a:glow rad="215900">
              <a:srgbClr val="5B9BD5">
                <a:satMod val="175000"/>
                <a:alpha val="0"/>
              </a:srgb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行业数字化的典型应用场景都需要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上行能力</a:t>
            </a:r>
          </a:p>
        </p:txBody>
      </p:sp>
    </p:spTree>
    <p:extLst>
      <p:ext uri="{BB962C8B-B14F-4D97-AF65-F5344CB8AC3E}">
        <p14:creationId xmlns:p14="http://schemas.microsoft.com/office/powerpoint/2010/main" val="365433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" y="0"/>
            <a:ext cx="12192075" cy="685799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31391" y="456883"/>
            <a:ext cx="9427429" cy="430887"/>
          </a:xfrm>
        </p:spPr>
        <p:txBody>
          <a:bodyPr/>
          <a:lstStyle/>
          <a:p>
            <a:r>
              <a:rPr lang="zh-CN" altLang="en-US" sz="2795" spc="-58" dirty="0">
                <a:sym typeface="微软雅黑"/>
              </a:rPr>
              <a:t>超级上行助力视频监控行业发展</a:t>
            </a:r>
            <a:endParaRPr lang="en-US" altLang="zh-CN" sz="2795" spc="-58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464384-A29D-46CA-8CF9-0F1E2A426ED1}"/>
              </a:ext>
            </a:extLst>
          </p:cNvPr>
          <p:cNvSpPr/>
          <p:nvPr/>
        </p:nvSpPr>
        <p:spPr>
          <a:xfrm>
            <a:off x="783456" y="1148478"/>
            <a:ext cx="10643517" cy="517082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109">
            <a:extLst>
              <a:ext uri="{FF2B5EF4-FFF2-40B4-BE49-F238E27FC236}">
                <a16:creationId xmlns:a16="http://schemas.microsoft.com/office/drawing/2014/main" id="{F8671730-2270-4298-BF3A-F883EC4A5FE8}"/>
              </a:ext>
            </a:extLst>
          </p:cNvPr>
          <p:cNvSpPr txBox="1"/>
          <p:nvPr/>
        </p:nvSpPr>
        <p:spPr>
          <a:xfrm>
            <a:off x="1859072" y="1559516"/>
            <a:ext cx="89768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2171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spc="-5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道桥巡检</a:t>
            </a:r>
            <a:endParaRPr lang="en-US" altLang="zh-CN" sz="1800" b="1" spc="-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7" name="Straight Connector 120">
            <a:extLst>
              <a:ext uri="{FF2B5EF4-FFF2-40B4-BE49-F238E27FC236}">
                <a16:creationId xmlns:a16="http://schemas.microsoft.com/office/drawing/2014/main" id="{90F3488D-1513-4FF2-B37D-DFD008D2B542}"/>
              </a:ext>
            </a:extLst>
          </p:cNvPr>
          <p:cNvCxnSpPr>
            <a:cxnSpLocks/>
          </p:cNvCxnSpPr>
          <p:nvPr/>
        </p:nvCxnSpPr>
        <p:spPr>
          <a:xfrm flipH="1">
            <a:off x="1461172" y="1923715"/>
            <a:ext cx="2100667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1597FC">
                    <a:alpha val="0"/>
                  </a:srgbClr>
                </a:gs>
                <a:gs pos="50000">
                  <a:srgbClr val="1597FC"/>
                </a:gs>
                <a:gs pos="100000">
                  <a:srgbClr val="1597FC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63500" algn="ctr" rotWithShape="0">
              <a:srgbClr val="0065C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6">
            <a:extLst>
              <a:ext uri="{FF2B5EF4-FFF2-40B4-BE49-F238E27FC236}">
                <a16:creationId xmlns:a16="http://schemas.microsoft.com/office/drawing/2014/main" id="{F3D090A1-A69A-48D8-8723-7D8D577EF718}"/>
              </a:ext>
            </a:extLst>
          </p:cNvPr>
          <p:cNvSpPr txBox="1"/>
          <p:nvPr/>
        </p:nvSpPr>
        <p:spPr>
          <a:xfrm>
            <a:off x="1273845" y="1949284"/>
            <a:ext cx="2209800" cy="410643"/>
          </a:xfrm>
          <a:prstGeom prst="rect">
            <a:avLst/>
          </a:prstGeom>
          <a:noFill/>
        </p:spPr>
        <p:txBody>
          <a:bodyPr wrap="square" lIns="162828" tIns="81416" rIns="162828" bIns="81416" rtlCol="0">
            <a:spAutoFit/>
          </a:bodyPr>
          <a:lstStyle>
            <a:defPPr>
              <a:defRPr lang="zh-CN"/>
            </a:defPPr>
            <a:lvl1pPr marL="85725" indent="-85725">
              <a:buSzPct val="75000"/>
              <a:buFont typeface="Arial" panose="020B0604020202020204" pitchFamily="34" charset="0"/>
              <a:buChar char="•"/>
              <a:defRPr sz="800">
                <a:solidFill>
                  <a:prstClr val="black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defRPr>
            </a:lvl1pPr>
          </a:lstStyle>
          <a:p>
            <a:pPr marL="0" indent="0" algn="ctr" defTabSz="916412">
              <a:buNone/>
              <a:defRPr/>
            </a:pPr>
            <a:r>
              <a:rPr lang="zh-CN" altLang="en-US" sz="16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提前发现，消除隐患</a:t>
            </a:r>
          </a:p>
        </p:txBody>
      </p:sp>
      <p:sp>
        <p:nvSpPr>
          <p:cNvPr id="9" name="文本框 61">
            <a:extLst>
              <a:ext uri="{FF2B5EF4-FFF2-40B4-BE49-F238E27FC236}">
                <a16:creationId xmlns:a16="http://schemas.microsoft.com/office/drawing/2014/main" id="{2A677A43-E985-4C45-BB9A-3CD6378B0222}"/>
              </a:ext>
            </a:extLst>
          </p:cNvPr>
          <p:cNvSpPr txBox="1"/>
          <p:nvPr/>
        </p:nvSpPr>
        <p:spPr>
          <a:xfrm>
            <a:off x="7181045" y="1416836"/>
            <a:ext cx="3669864" cy="1031905"/>
          </a:xfrm>
          <a:prstGeom prst="rect">
            <a:avLst/>
          </a:prstGeom>
          <a:noFill/>
        </p:spPr>
        <p:txBody>
          <a:bodyPr wrap="square" lIns="36000" tIns="81353" rIns="36000" bIns="81353" rtlCol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业务价值：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主动发现道桥病害并分析发展趋势，给政府提供应急处理建议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业务需求：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路高清视频（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1080P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及以上）的数据业务，上行需求：至少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5Mbps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96B677-898E-4C32-8579-25B02D6BA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19" y="1492990"/>
            <a:ext cx="1534663" cy="914149"/>
          </a:xfrm>
          <a:prstGeom prst="rect">
            <a:avLst/>
          </a:prstGeom>
        </p:spPr>
      </p:pic>
      <p:sp>
        <p:nvSpPr>
          <p:cNvPr id="11" name="文本框 109">
            <a:extLst>
              <a:ext uri="{FF2B5EF4-FFF2-40B4-BE49-F238E27FC236}">
                <a16:creationId xmlns:a16="http://schemas.microsoft.com/office/drawing/2014/main" id="{ED364A3D-73BD-4602-A434-FE20158E6EA0}"/>
              </a:ext>
            </a:extLst>
          </p:cNvPr>
          <p:cNvSpPr txBox="1"/>
          <p:nvPr/>
        </p:nvSpPr>
        <p:spPr>
          <a:xfrm>
            <a:off x="1849909" y="4149080"/>
            <a:ext cx="89768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2171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spc="-5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智慧公交</a:t>
            </a:r>
            <a:endParaRPr lang="en-US" altLang="zh-CN" sz="1800" b="1" spc="-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09">
            <a:extLst>
              <a:ext uri="{FF2B5EF4-FFF2-40B4-BE49-F238E27FC236}">
                <a16:creationId xmlns:a16="http://schemas.microsoft.com/office/drawing/2014/main" id="{FB1486E6-B754-4BC7-8091-A2EFA8724C29}"/>
              </a:ext>
            </a:extLst>
          </p:cNvPr>
          <p:cNvSpPr txBox="1"/>
          <p:nvPr/>
        </p:nvSpPr>
        <p:spPr>
          <a:xfrm>
            <a:off x="1849909" y="2780928"/>
            <a:ext cx="89768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2171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spc="-5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移动警务</a:t>
            </a:r>
            <a:endParaRPr lang="en-US" altLang="zh-CN" sz="1800" b="1" spc="-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Straight Connector 120">
            <a:extLst>
              <a:ext uri="{FF2B5EF4-FFF2-40B4-BE49-F238E27FC236}">
                <a16:creationId xmlns:a16="http://schemas.microsoft.com/office/drawing/2014/main" id="{1CB8F6ED-A5B8-4717-A3CA-375A2693014F}"/>
              </a:ext>
            </a:extLst>
          </p:cNvPr>
          <p:cNvCxnSpPr>
            <a:cxnSpLocks/>
          </p:cNvCxnSpPr>
          <p:nvPr/>
        </p:nvCxnSpPr>
        <p:spPr>
          <a:xfrm flipH="1" flipV="1">
            <a:off x="1417861" y="3139331"/>
            <a:ext cx="2102650" cy="17955"/>
          </a:xfrm>
          <a:prstGeom prst="line">
            <a:avLst/>
          </a:prstGeom>
          <a:ln w="9525">
            <a:gradFill flip="none" rotWithShape="1">
              <a:gsLst>
                <a:gs pos="0">
                  <a:srgbClr val="1597FC">
                    <a:alpha val="0"/>
                  </a:srgbClr>
                </a:gs>
                <a:gs pos="50000">
                  <a:srgbClr val="1597FC"/>
                </a:gs>
                <a:gs pos="100000">
                  <a:srgbClr val="1597FC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63500" algn="ctr" rotWithShape="0">
              <a:srgbClr val="0065C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20">
            <a:extLst>
              <a:ext uri="{FF2B5EF4-FFF2-40B4-BE49-F238E27FC236}">
                <a16:creationId xmlns:a16="http://schemas.microsoft.com/office/drawing/2014/main" id="{3CD541DA-7C40-4745-82EF-103724815C11}"/>
              </a:ext>
            </a:extLst>
          </p:cNvPr>
          <p:cNvCxnSpPr>
            <a:cxnSpLocks/>
          </p:cNvCxnSpPr>
          <p:nvPr/>
        </p:nvCxnSpPr>
        <p:spPr>
          <a:xfrm flipH="1">
            <a:off x="1378646" y="4509120"/>
            <a:ext cx="2055439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1597FC">
                    <a:alpha val="0"/>
                  </a:srgbClr>
                </a:gs>
                <a:gs pos="50000">
                  <a:srgbClr val="1597FC"/>
                </a:gs>
                <a:gs pos="100000">
                  <a:srgbClr val="1597FC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63500" algn="ctr" rotWithShape="0">
              <a:srgbClr val="0065C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96">
            <a:extLst>
              <a:ext uri="{FF2B5EF4-FFF2-40B4-BE49-F238E27FC236}">
                <a16:creationId xmlns:a16="http://schemas.microsoft.com/office/drawing/2014/main" id="{62651332-4902-4092-B9CC-B474A0110F76}"/>
              </a:ext>
            </a:extLst>
          </p:cNvPr>
          <p:cNvSpPr txBox="1"/>
          <p:nvPr/>
        </p:nvSpPr>
        <p:spPr>
          <a:xfrm>
            <a:off x="1345853" y="4581128"/>
            <a:ext cx="2005159" cy="410643"/>
          </a:xfrm>
          <a:prstGeom prst="rect">
            <a:avLst/>
          </a:prstGeom>
          <a:noFill/>
        </p:spPr>
        <p:txBody>
          <a:bodyPr wrap="square" lIns="162828" tIns="81416" rIns="162828" bIns="81416" rtlCol="0">
            <a:spAutoFit/>
          </a:bodyPr>
          <a:lstStyle>
            <a:defPPr>
              <a:defRPr lang="zh-CN"/>
            </a:defPPr>
            <a:lvl1pPr marL="85725" indent="-85725">
              <a:buSzPct val="75000"/>
              <a:buFont typeface="Arial" panose="020B0604020202020204" pitchFamily="34" charset="0"/>
              <a:buChar char="•"/>
              <a:defRPr sz="800">
                <a:solidFill>
                  <a:prstClr val="black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defRPr>
            </a:lvl1pPr>
          </a:lstStyle>
          <a:p>
            <a:pPr marL="0" indent="0" algn="ctr" defTabSz="916412">
              <a:buNone/>
              <a:defRPr/>
            </a:pPr>
            <a:r>
              <a:rPr lang="zh-CN" altLang="en-US" sz="16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最大程度避免事故</a:t>
            </a:r>
          </a:p>
        </p:txBody>
      </p:sp>
      <p:sp>
        <p:nvSpPr>
          <p:cNvPr id="16" name="文本框 96">
            <a:extLst>
              <a:ext uri="{FF2B5EF4-FFF2-40B4-BE49-F238E27FC236}">
                <a16:creationId xmlns:a16="http://schemas.microsoft.com/office/drawing/2014/main" id="{1013EA67-7CCD-4CA4-9ED1-760C9479678C}"/>
              </a:ext>
            </a:extLst>
          </p:cNvPr>
          <p:cNvSpPr txBox="1"/>
          <p:nvPr/>
        </p:nvSpPr>
        <p:spPr>
          <a:xfrm>
            <a:off x="1345853" y="3211339"/>
            <a:ext cx="2005161" cy="656865"/>
          </a:xfrm>
          <a:prstGeom prst="rect">
            <a:avLst/>
          </a:prstGeom>
          <a:noFill/>
        </p:spPr>
        <p:txBody>
          <a:bodyPr wrap="square" lIns="162828" tIns="81416" rIns="162828" bIns="81416" rtlCol="0">
            <a:spAutoFit/>
          </a:bodyPr>
          <a:lstStyle>
            <a:defPPr>
              <a:defRPr lang="zh-CN"/>
            </a:defPPr>
            <a:lvl1pPr marL="85725" indent="-85725">
              <a:buSzPct val="75000"/>
              <a:buFont typeface="Arial" panose="020B0604020202020204" pitchFamily="34" charset="0"/>
              <a:buChar char="•"/>
              <a:defRPr sz="800">
                <a:solidFill>
                  <a:prstClr val="black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defRPr>
            </a:lvl1pPr>
          </a:lstStyle>
          <a:p>
            <a:pPr marL="0" indent="0" algn="ctr" defTabSz="916412">
              <a:buNone/>
              <a:defRPr/>
            </a:pPr>
            <a:r>
              <a:rPr lang="zh-CN" altLang="en-US" sz="16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彻底改变一线民警工作方式</a:t>
            </a:r>
          </a:p>
        </p:txBody>
      </p:sp>
      <p:sp>
        <p:nvSpPr>
          <p:cNvPr id="17" name="文本框 109">
            <a:extLst>
              <a:ext uri="{FF2B5EF4-FFF2-40B4-BE49-F238E27FC236}">
                <a16:creationId xmlns:a16="http://schemas.microsoft.com/office/drawing/2014/main" id="{60B0D83A-52AD-48EB-BB15-37CB79635929}"/>
              </a:ext>
            </a:extLst>
          </p:cNvPr>
          <p:cNvSpPr txBox="1"/>
          <p:nvPr/>
        </p:nvSpPr>
        <p:spPr>
          <a:xfrm>
            <a:off x="1777901" y="5229200"/>
            <a:ext cx="112210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2171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spc="-5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智慧救护车</a:t>
            </a:r>
            <a:endParaRPr lang="en-US" altLang="zh-CN" sz="1800" b="1" spc="-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9" name="Straight Connector 120">
            <a:extLst>
              <a:ext uri="{FF2B5EF4-FFF2-40B4-BE49-F238E27FC236}">
                <a16:creationId xmlns:a16="http://schemas.microsoft.com/office/drawing/2014/main" id="{19D7F09F-1A73-4670-B60B-E5D6F384A2DD}"/>
              </a:ext>
            </a:extLst>
          </p:cNvPr>
          <p:cNvCxnSpPr>
            <a:cxnSpLocks/>
          </p:cNvCxnSpPr>
          <p:nvPr/>
        </p:nvCxnSpPr>
        <p:spPr>
          <a:xfrm flipH="1">
            <a:off x="1345853" y="5589240"/>
            <a:ext cx="2101863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1597FC">
                    <a:alpha val="0"/>
                  </a:srgbClr>
                </a:gs>
                <a:gs pos="50000">
                  <a:srgbClr val="1597FC"/>
                </a:gs>
                <a:gs pos="100000">
                  <a:srgbClr val="1597FC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63500" algn="ctr" rotWithShape="0">
              <a:srgbClr val="0065C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61">
            <a:extLst>
              <a:ext uri="{FF2B5EF4-FFF2-40B4-BE49-F238E27FC236}">
                <a16:creationId xmlns:a16="http://schemas.microsoft.com/office/drawing/2014/main" id="{67955574-15C8-424B-ABE1-B706A9622FCA}"/>
              </a:ext>
            </a:extLst>
          </p:cNvPr>
          <p:cNvSpPr txBox="1"/>
          <p:nvPr/>
        </p:nvSpPr>
        <p:spPr>
          <a:xfrm>
            <a:off x="7178501" y="5105071"/>
            <a:ext cx="3669864" cy="1253504"/>
          </a:xfrm>
          <a:prstGeom prst="rect">
            <a:avLst/>
          </a:prstGeom>
          <a:noFill/>
        </p:spPr>
        <p:txBody>
          <a:bodyPr wrap="square" lIns="36000" tIns="81353" rIns="36000" bIns="81353" rtlCol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业务价值：</a:t>
            </a:r>
            <a:r>
              <a:rPr lang="zh-CN" altLang="en-US" sz="12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急诊医生在救护车抵达医院前可获得车上第一视角实时信息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，院前与院内急救工作真正实现了零时差无缝对接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业务需求：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眼镜、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路车载高清摄像头，上行速率需求约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17Mbps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6">
            <a:extLst>
              <a:ext uri="{FF2B5EF4-FFF2-40B4-BE49-F238E27FC236}">
                <a16:creationId xmlns:a16="http://schemas.microsoft.com/office/drawing/2014/main" id="{C4272F27-9EBD-4555-973A-5F77E908634C}"/>
              </a:ext>
            </a:extLst>
          </p:cNvPr>
          <p:cNvSpPr txBox="1"/>
          <p:nvPr/>
        </p:nvSpPr>
        <p:spPr>
          <a:xfrm>
            <a:off x="1345853" y="5661248"/>
            <a:ext cx="2209800" cy="656865"/>
          </a:xfrm>
          <a:prstGeom prst="rect">
            <a:avLst/>
          </a:prstGeom>
          <a:noFill/>
        </p:spPr>
        <p:txBody>
          <a:bodyPr wrap="square" lIns="162828" tIns="81416" rIns="162828" bIns="81416" rtlCol="0">
            <a:spAutoFit/>
          </a:bodyPr>
          <a:lstStyle>
            <a:defPPr>
              <a:defRPr lang="zh-CN"/>
            </a:defPPr>
            <a:lvl1pPr marL="85725" indent="-85725">
              <a:buSzPct val="75000"/>
              <a:buFont typeface="Arial" panose="020B0604020202020204" pitchFamily="34" charset="0"/>
              <a:buChar char="•"/>
              <a:defRPr sz="800">
                <a:solidFill>
                  <a:prstClr val="black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defRPr>
            </a:lvl1pPr>
          </a:lstStyle>
          <a:p>
            <a:pPr marL="0" indent="0" algn="ctr" defTabSz="916412">
              <a:buNone/>
              <a:defRPr/>
            </a:pPr>
            <a:r>
              <a:rPr lang="zh-CN" altLang="en-US" sz="16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上车即入院，“前移”急救场景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CE7C0A-4103-49AB-BD26-BC3653D6D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3" y="5179132"/>
            <a:ext cx="1355137" cy="5745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1D173E-AB7B-48F8-8748-4C246F2E9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3" y="5783297"/>
            <a:ext cx="1355136" cy="510608"/>
          </a:xfrm>
          <a:prstGeom prst="rect">
            <a:avLst/>
          </a:prstGeom>
        </p:spPr>
      </p:pic>
      <p:sp>
        <p:nvSpPr>
          <p:cNvPr id="24" name="文本框 61">
            <a:extLst>
              <a:ext uri="{FF2B5EF4-FFF2-40B4-BE49-F238E27FC236}">
                <a16:creationId xmlns:a16="http://schemas.microsoft.com/office/drawing/2014/main" id="{63F727E4-8A36-4526-8DAF-24558CCDDF54}"/>
              </a:ext>
            </a:extLst>
          </p:cNvPr>
          <p:cNvSpPr txBox="1"/>
          <p:nvPr/>
        </p:nvSpPr>
        <p:spPr>
          <a:xfrm>
            <a:off x="7181045" y="3957018"/>
            <a:ext cx="3741872" cy="1253504"/>
          </a:xfrm>
          <a:prstGeom prst="rect">
            <a:avLst/>
          </a:prstGeom>
          <a:noFill/>
        </p:spPr>
        <p:txBody>
          <a:bodyPr wrap="square" lIns="36000" tIns="81353" rIns="36000" bIns="81353" rtlCol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业务价值：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实现智能驾驶车辆多路摄像头高清视频实时回传；使智能驾驶车辆在任何场景随时随地可进行远程控制、自动驾驶、轨迹实时跟踪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业务需求：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路高清视频（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及以上），上行速率需求约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12Mbps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61">
            <a:extLst>
              <a:ext uri="{FF2B5EF4-FFF2-40B4-BE49-F238E27FC236}">
                <a16:creationId xmlns:a16="http://schemas.microsoft.com/office/drawing/2014/main" id="{469E4E3D-6D20-4385-82A0-ADA9BB76D2C4}"/>
              </a:ext>
            </a:extLst>
          </p:cNvPr>
          <p:cNvSpPr txBox="1"/>
          <p:nvPr/>
        </p:nvSpPr>
        <p:spPr>
          <a:xfrm>
            <a:off x="7178560" y="2582836"/>
            <a:ext cx="3744357" cy="1253504"/>
          </a:xfrm>
          <a:prstGeom prst="rect">
            <a:avLst/>
          </a:prstGeom>
          <a:noFill/>
        </p:spPr>
        <p:txBody>
          <a:bodyPr wrap="square" lIns="36000" tIns="81353" rIns="36000" bIns="81353" rtlCol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业务价值：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快速部署人脸识别、车牌认证比对，用于临时通道卡口检查安防、重要场所安全检查、突发事件现场人像采集记录和比对等场景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2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ill Sans" pitchFamily="-109" charset="0"/>
              </a:rPr>
              <a:t>业务需求：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路高清视频（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1080P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及以上）的数据业务，上行速率带宽需求至少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5Mbps</a:t>
            </a:r>
            <a:endParaRPr lang="zh-CN" altLang="en-US" sz="12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2BF54AA-68BB-4AE8-B63C-74FED8F9F9F9}"/>
              </a:ext>
            </a:extLst>
          </p:cNvPr>
          <p:cNvGrpSpPr/>
          <p:nvPr/>
        </p:nvGrpSpPr>
        <p:grpSpPr>
          <a:xfrm>
            <a:off x="4514205" y="4069325"/>
            <a:ext cx="1692189" cy="983717"/>
            <a:chOff x="2868688" y="3938992"/>
            <a:chExt cx="2291971" cy="1455614"/>
          </a:xfrm>
        </p:grpSpPr>
        <p:pic>
          <p:nvPicPr>
            <p:cNvPr id="27" name="Picture 1" descr="C:\Users\lenovo\Desktop\图片7.png">
              <a:extLst>
                <a:ext uri="{FF2B5EF4-FFF2-40B4-BE49-F238E27FC236}">
                  <a16:creationId xmlns:a16="http://schemas.microsoft.com/office/drawing/2014/main" id="{7F7362BB-45AD-4E1A-9BD5-A014180E13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r="3069"/>
            <a:stretch/>
          </p:blipFill>
          <p:spPr bwMode="auto">
            <a:xfrm>
              <a:off x="2868688" y="3938992"/>
              <a:ext cx="2291971" cy="75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officeArt object" descr="C:\Users\soyea_k\AppData\Local\Temp\WeChat Files\0a403c4f125caae345800bda836650c.png">
              <a:extLst>
                <a:ext uri="{FF2B5EF4-FFF2-40B4-BE49-F238E27FC236}">
                  <a16:creationId xmlns:a16="http://schemas.microsoft.com/office/drawing/2014/main" id="{9E06E6D5-22D7-4591-8707-1DE2CDCA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992" y="4742244"/>
              <a:ext cx="2254667" cy="65236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E393699-0869-4B7D-8208-9973C74C36AE}"/>
              </a:ext>
            </a:extLst>
          </p:cNvPr>
          <p:cNvGrpSpPr/>
          <p:nvPr/>
        </p:nvGrpSpPr>
        <p:grpSpPr>
          <a:xfrm>
            <a:off x="4557819" y="2489073"/>
            <a:ext cx="1598284" cy="1505351"/>
            <a:chOff x="8332687" y="1900657"/>
            <a:chExt cx="1816560" cy="179929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FC77618-FFD7-469A-8633-4AC86DB7D4DC}"/>
                </a:ext>
              </a:extLst>
            </p:cNvPr>
            <p:cNvGrpSpPr/>
            <p:nvPr/>
          </p:nvGrpSpPr>
          <p:grpSpPr>
            <a:xfrm>
              <a:off x="8332687" y="1900657"/>
              <a:ext cx="1816560" cy="1799297"/>
              <a:chOff x="9914100" y="1819416"/>
              <a:chExt cx="1816560" cy="1799297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60065B3-AB8E-4100-B9B1-FE75D8259CC4}"/>
                  </a:ext>
                </a:extLst>
              </p:cNvPr>
              <p:cNvSpPr/>
              <p:nvPr/>
            </p:nvSpPr>
            <p:spPr>
              <a:xfrm>
                <a:off x="9914100" y="1819416"/>
                <a:ext cx="1799297" cy="1799297"/>
              </a:xfrm>
              <a:prstGeom prst="ellipse">
                <a:avLst/>
              </a:prstGeom>
              <a:solidFill>
                <a:srgbClr val="D5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12"/>
                <a:endParaRPr lang="zh-CN" altLang="en-US" sz="1400">
                  <a:solidFill>
                    <a:srgbClr val="666666"/>
                  </a:solidFill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B3414E6-18B0-4E11-9D83-92A10165CF2B}"/>
                  </a:ext>
                </a:extLst>
              </p:cNvPr>
              <p:cNvCxnSpPr>
                <a:stCxn id="38" idx="1"/>
                <a:endCxn id="38" idx="1"/>
              </p:cNvCxnSpPr>
              <p:nvPr/>
            </p:nvCxnSpPr>
            <p:spPr>
              <a:xfrm>
                <a:off x="10113211" y="2448811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4AB152-44EA-49E6-ABEE-294FAC33612B}"/>
                  </a:ext>
                </a:extLst>
              </p:cNvPr>
              <p:cNvSpPr/>
              <p:nvPr/>
            </p:nvSpPr>
            <p:spPr>
              <a:xfrm>
                <a:off x="10222776" y="2075033"/>
                <a:ext cx="556823" cy="20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en-US" altLang="zh-CN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AR</a:t>
                </a:r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眼镜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528058BC-72AF-4A5B-9284-43E0D797D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79891" y="1937160"/>
                <a:ext cx="472204" cy="176049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0A946426-9DD8-4462-BA4F-7BE6FB594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3727" y="2373266"/>
                <a:ext cx="153991" cy="206513"/>
              </a:xfrm>
              <a:prstGeom prst="rect">
                <a:avLst/>
              </a:prstGeom>
            </p:spPr>
          </p:pic>
          <p:pic>
            <p:nvPicPr>
              <p:cNvPr id="37" name="图片 4">
                <a:extLst>
                  <a:ext uri="{FF2B5EF4-FFF2-40B4-BE49-F238E27FC236}">
                    <a16:creationId xmlns:a16="http://schemas.microsoft.com/office/drawing/2014/main" id="{C117B79A-20BA-4656-86F2-7B1E23BE9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9677" r="8978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8570" y="1918192"/>
                <a:ext cx="630329" cy="245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111AD5F2-FA9A-4D14-83EE-C3E6D2FDA58C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13212" y="2316921"/>
                <a:ext cx="225179" cy="263779"/>
              </a:xfrm>
              <a:prstGeom prst="rect">
                <a:avLst/>
              </a:prstGeom>
            </p:spPr>
          </p:pic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15E7848-8E24-4D55-8A21-B91245B9CB49}"/>
                  </a:ext>
                </a:extLst>
              </p:cNvPr>
              <p:cNvSpPr/>
              <p:nvPr/>
            </p:nvSpPr>
            <p:spPr>
              <a:xfrm>
                <a:off x="10448013" y="2227703"/>
                <a:ext cx="791691" cy="7916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12"/>
                <a:endParaRPr lang="zh-CN" altLang="en-US" sz="1400">
                  <a:solidFill>
                    <a:srgbClr val="666666"/>
                  </a:solidFill>
                </a:endParaRPr>
              </a:p>
            </p:txBody>
          </p:sp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73F422CF-3F7F-4B95-8D31-EFFDD5049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93501" y="3081448"/>
                <a:ext cx="269513" cy="248492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A73B73F3-76C5-4FE0-92BD-D5F3FAFFF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5335" y="2813561"/>
                <a:ext cx="248890" cy="255668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0F69E21D-1B79-4D47-A843-9DB488ADF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53952" y="2838338"/>
                <a:ext cx="318323" cy="234553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45BB209-56CB-4034-B05B-4EC2F49C8031}"/>
                  </a:ext>
                </a:extLst>
              </p:cNvPr>
              <p:cNvSpPr/>
              <p:nvPr/>
            </p:nvSpPr>
            <p:spPr>
              <a:xfrm>
                <a:off x="10931525" y="2122331"/>
                <a:ext cx="624679" cy="20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智能头盔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04B92CF-3CB5-4B3A-BA52-EF12A05E5ED3}"/>
                  </a:ext>
                </a:extLst>
              </p:cNvPr>
              <p:cNvSpPr/>
              <p:nvPr/>
            </p:nvSpPr>
            <p:spPr>
              <a:xfrm>
                <a:off x="11209606" y="2552826"/>
                <a:ext cx="521054" cy="20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记录仪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3E61917-9D20-4303-B32A-2C122C00326F}"/>
                  </a:ext>
                </a:extLst>
              </p:cNvPr>
              <p:cNvSpPr/>
              <p:nvPr/>
            </p:nvSpPr>
            <p:spPr>
              <a:xfrm>
                <a:off x="9914100" y="2549013"/>
                <a:ext cx="591511" cy="20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智能手表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84540E-5E86-4AC0-B36A-825CFE40A84C}"/>
                  </a:ext>
                </a:extLst>
              </p:cNvPr>
              <p:cNvSpPr/>
              <p:nvPr/>
            </p:nvSpPr>
            <p:spPr>
              <a:xfrm>
                <a:off x="10037286" y="3051460"/>
                <a:ext cx="591511" cy="20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智能背心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E76A732-7D05-42E0-A866-6BAE8FFA3733}"/>
                  </a:ext>
                </a:extLst>
              </p:cNvPr>
              <p:cNvSpPr/>
              <p:nvPr/>
            </p:nvSpPr>
            <p:spPr>
              <a:xfrm>
                <a:off x="10533287" y="3303093"/>
                <a:ext cx="591511" cy="20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智能手套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3F4C896-9A73-4DF2-A4A7-9453ECD9A2B3}"/>
                  </a:ext>
                </a:extLst>
              </p:cNvPr>
              <p:cNvSpPr/>
              <p:nvPr/>
            </p:nvSpPr>
            <p:spPr>
              <a:xfrm>
                <a:off x="11058763" y="3029136"/>
                <a:ext cx="591511" cy="207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112"/>
                <a:r>
                  <a:rPr lang="zh-CN" altLang="en-US" sz="6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智能腰带</a:t>
                </a:r>
                <a:endParaRPr lang="en-US" altLang="zh-CN" sz="6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 descr="图片包含 矢量图形&#10;&#10;描述已自动生成">
              <a:extLst>
                <a:ext uri="{FF2B5EF4-FFF2-40B4-BE49-F238E27FC236}">
                  <a16:creationId xmlns:a16="http://schemas.microsoft.com/office/drawing/2014/main" id="{17AD532E-7BD7-40D0-B013-9EEB5BFA6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02812" y="2432178"/>
              <a:ext cx="785874" cy="540419"/>
            </a:xfrm>
            <a:prstGeom prst="rect">
              <a:avLst/>
            </a:prstGeom>
          </p:spPr>
        </p:pic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4D7A4D16-13CA-45D7-AE70-8A1EC94AAAEA}"/>
              </a:ext>
            </a:extLst>
          </p:cNvPr>
          <p:cNvSpPr txBox="1"/>
          <p:nvPr/>
        </p:nvSpPr>
        <p:spPr>
          <a:xfrm>
            <a:off x="3174429" y="1009626"/>
            <a:ext cx="5156200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广域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ToB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：各类移动类的应用对上行有明确高要求</a:t>
            </a:r>
          </a:p>
        </p:txBody>
      </p:sp>
    </p:spTree>
    <p:extLst>
      <p:ext uri="{BB962C8B-B14F-4D97-AF65-F5344CB8AC3E}">
        <p14:creationId xmlns:p14="http://schemas.microsoft.com/office/powerpoint/2010/main" val="214668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" y="0"/>
            <a:ext cx="12193428" cy="6858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3" y="2626860"/>
            <a:ext cx="2227071" cy="350854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15" y="1405953"/>
            <a:ext cx="2232238" cy="351370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91" y="1414075"/>
            <a:ext cx="2232238" cy="351370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18" y="2626860"/>
            <a:ext cx="2227071" cy="35085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84" y="2626860"/>
            <a:ext cx="2227071" cy="3508541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5" y="1845992"/>
            <a:ext cx="2139228" cy="999856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46" y="1843651"/>
            <a:ext cx="2159897" cy="99985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00" y="1824470"/>
            <a:ext cx="2141812" cy="999856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17" y="4702013"/>
            <a:ext cx="2139228" cy="99985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05" y="4694050"/>
            <a:ext cx="2139228" cy="999856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1373136" y="2608638"/>
            <a:ext cx="1633057" cy="239340"/>
            <a:chOff x="1649919" y="3056491"/>
            <a:chExt cx="1926595" cy="282361"/>
          </a:xfrm>
        </p:grpSpPr>
        <p:sp>
          <p:nvSpPr>
            <p:cNvPr id="76" name="Freeform 5"/>
            <p:cNvSpPr/>
            <p:nvPr/>
          </p:nvSpPr>
          <p:spPr bwMode="auto">
            <a:xfrm>
              <a:off x="1649919" y="3056491"/>
              <a:ext cx="1926595" cy="282361"/>
            </a:xfrm>
            <a:custGeom>
              <a:avLst/>
              <a:gdLst>
                <a:gd name="T0" fmla="*/ 1441 w 1441"/>
                <a:gd name="T1" fmla="*/ 0 h 217"/>
                <a:gd name="T2" fmla="*/ 0 w 1441"/>
                <a:gd name="T3" fmla="*/ 0 h 217"/>
                <a:gd name="T4" fmla="*/ 98 w 1441"/>
                <a:gd name="T5" fmla="*/ 108 h 217"/>
                <a:gd name="T6" fmla="*/ 0 w 1441"/>
                <a:gd name="T7" fmla="*/ 217 h 217"/>
                <a:gd name="T8" fmla="*/ 1441 w 1441"/>
                <a:gd name="T9" fmla="*/ 217 h 217"/>
                <a:gd name="T10" fmla="*/ 1343 w 1441"/>
                <a:gd name="T11" fmla="*/ 108 h 217"/>
                <a:gd name="T12" fmla="*/ 1441 w 1441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217">
                  <a:moveTo>
                    <a:pt x="1441" y="0"/>
                  </a:moveTo>
                  <a:lnTo>
                    <a:pt x="0" y="0"/>
                  </a:lnTo>
                  <a:lnTo>
                    <a:pt x="98" y="108"/>
                  </a:lnTo>
                  <a:lnTo>
                    <a:pt x="0" y="217"/>
                  </a:lnTo>
                  <a:lnTo>
                    <a:pt x="1441" y="217"/>
                  </a:lnTo>
                  <a:lnTo>
                    <a:pt x="1343" y="108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E3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70" name="Freeform 6"/>
            <p:cNvSpPr/>
            <p:nvPr/>
          </p:nvSpPr>
          <p:spPr bwMode="auto">
            <a:xfrm>
              <a:off x="1781704" y="3073895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77" name="Freeform 6"/>
            <p:cNvSpPr/>
            <p:nvPr/>
          </p:nvSpPr>
          <p:spPr bwMode="auto">
            <a:xfrm flipH="1">
              <a:off x="3290670" y="3073895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615532" y="2608637"/>
            <a:ext cx="1633057" cy="239340"/>
            <a:chOff x="1649919" y="3056491"/>
            <a:chExt cx="1926595" cy="282361"/>
          </a:xfrm>
        </p:grpSpPr>
        <p:sp>
          <p:nvSpPr>
            <p:cNvPr id="80" name="Freeform 5"/>
            <p:cNvSpPr/>
            <p:nvPr/>
          </p:nvSpPr>
          <p:spPr bwMode="auto">
            <a:xfrm>
              <a:off x="1649919" y="3056491"/>
              <a:ext cx="1926595" cy="282361"/>
            </a:xfrm>
            <a:custGeom>
              <a:avLst/>
              <a:gdLst>
                <a:gd name="T0" fmla="*/ 1441 w 1441"/>
                <a:gd name="T1" fmla="*/ 0 h 217"/>
                <a:gd name="T2" fmla="*/ 0 w 1441"/>
                <a:gd name="T3" fmla="*/ 0 h 217"/>
                <a:gd name="T4" fmla="*/ 98 w 1441"/>
                <a:gd name="T5" fmla="*/ 108 h 217"/>
                <a:gd name="T6" fmla="*/ 0 w 1441"/>
                <a:gd name="T7" fmla="*/ 217 h 217"/>
                <a:gd name="T8" fmla="*/ 1441 w 1441"/>
                <a:gd name="T9" fmla="*/ 217 h 217"/>
                <a:gd name="T10" fmla="*/ 1343 w 1441"/>
                <a:gd name="T11" fmla="*/ 108 h 217"/>
                <a:gd name="T12" fmla="*/ 1441 w 1441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217">
                  <a:moveTo>
                    <a:pt x="1441" y="0"/>
                  </a:moveTo>
                  <a:lnTo>
                    <a:pt x="0" y="0"/>
                  </a:lnTo>
                  <a:lnTo>
                    <a:pt x="98" y="108"/>
                  </a:lnTo>
                  <a:lnTo>
                    <a:pt x="0" y="217"/>
                  </a:lnTo>
                  <a:lnTo>
                    <a:pt x="1441" y="217"/>
                  </a:lnTo>
                  <a:lnTo>
                    <a:pt x="1343" y="108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E3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81" name="Freeform 6"/>
            <p:cNvSpPr/>
            <p:nvPr/>
          </p:nvSpPr>
          <p:spPr bwMode="auto">
            <a:xfrm>
              <a:off x="1781704" y="3073895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82" name="Freeform 6"/>
            <p:cNvSpPr/>
            <p:nvPr/>
          </p:nvSpPr>
          <p:spPr bwMode="auto">
            <a:xfrm flipH="1">
              <a:off x="3290670" y="3073895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948744" y="2585761"/>
            <a:ext cx="1633057" cy="239340"/>
            <a:chOff x="1649919" y="3056491"/>
            <a:chExt cx="1926595" cy="282361"/>
          </a:xfrm>
        </p:grpSpPr>
        <p:sp>
          <p:nvSpPr>
            <p:cNvPr id="84" name="Freeform 5"/>
            <p:cNvSpPr/>
            <p:nvPr/>
          </p:nvSpPr>
          <p:spPr bwMode="auto">
            <a:xfrm>
              <a:off x="1649919" y="3056491"/>
              <a:ext cx="1926595" cy="282361"/>
            </a:xfrm>
            <a:custGeom>
              <a:avLst/>
              <a:gdLst>
                <a:gd name="T0" fmla="*/ 1441 w 1441"/>
                <a:gd name="T1" fmla="*/ 0 h 217"/>
                <a:gd name="T2" fmla="*/ 0 w 1441"/>
                <a:gd name="T3" fmla="*/ 0 h 217"/>
                <a:gd name="T4" fmla="*/ 98 w 1441"/>
                <a:gd name="T5" fmla="*/ 108 h 217"/>
                <a:gd name="T6" fmla="*/ 0 w 1441"/>
                <a:gd name="T7" fmla="*/ 217 h 217"/>
                <a:gd name="T8" fmla="*/ 1441 w 1441"/>
                <a:gd name="T9" fmla="*/ 217 h 217"/>
                <a:gd name="T10" fmla="*/ 1343 w 1441"/>
                <a:gd name="T11" fmla="*/ 108 h 217"/>
                <a:gd name="T12" fmla="*/ 1441 w 1441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217">
                  <a:moveTo>
                    <a:pt x="1441" y="0"/>
                  </a:moveTo>
                  <a:lnTo>
                    <a:pt x="0" y="0"/>
                  </a:lnTo>
                  <a:lnTo>
                    <a:pt x="98" y="108"/>
                  </a:lnTo>
                  <a:lnTo>
                    <a:pt x="0" y="217"/>
                  </a:lnTo>
                  <a:lnTo>
                    <a:pt x="1441" y="217"/>
                  </a:lnTo>
                  <a:lnTo>
                    <a:pt x="1343" y="108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E3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85" name="Freeform 6"/>
            <p:cNvSpPr/>
            <p:nvPr/>
          </p:nvSpPr>
          <p:spPr bwMode="auto">
            <a:xfrm>
              <a:off x="1781704" y="3073895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86" name="Freeform 6"/>
            <p:cNvSpPr/>
            <p:nvPr/>
          </p:nvSpPr>
          <p:spPr bwMode="auto">
            <a:xfrm flipH="1">
              <a:off x="3290670" y="3073895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650748" y="4700594"/>
            <a:ext cx="1345463" cy="239340"/>
            <a:chOff x="2021181" y="2024258"/>
            <a:chExt cx="1450681" cy="258057"/>
          </a:xfrm>
        </p:grpSpPr>
        <p:sp>
          <p:nvSpPr>
            <p:cNvPr id="88" name="Freeform 5"/>
            <p:cNvSpPr/>
            <p:nvPr/>
          </p:nvSpPr>
          <p:spPr bwMode="auto">
            <a:xfrm>
              <a:off x="2021181" y="2024258"/>
              <a:ext cx="1450681" cy="258057"/>
            </a:xfrm>
            <a:custGeom>
              <a:avLst/>
              <a:gdLst>
                <a:gd name="T0" fmla="*/ 1082 w 1082"/>
                <a:gd name="T1" fmla="*/ 0 h 197"/>
                <a:gd name="T2" fmla="*/ 0 w 1082"/>
                <a:gd name="T3" fmla="*/ 0 h 197"/>
                <a:gd name="T4" fmla="*/ 90 w 1082"/>
                <a:gd name="T5" fmla="*/ 99 h 197"/>
                <a:gd name="T6" fmla="*/ 0 w 1082"/>
                <a:gd name="T7" fmla="*/ 197 h 197"/>
                <a:gd name="T8" fmla="*/ 1082 w 1082"/>
                <a:gd name="T9" fmla="*/ 197 h 197"/>
                <a:gd name="T10" fmla="*/ 994 w 1082"/>
                <a:gd name="T11" fmla="*/ 99 h 197"/>
                <a:gd name="T12" fmla="*/ 1082 w 1082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2" h="197">
                  <a:moveTo>
                    <a:pt x="1082" y="0"/>
                  </a:moveTo>
                  <a:lnTo>
                    <a:pt x="0" y="0"/>
                  </a:lnTo>
                  <a:lnTo>
                    <a:pt x="90" y="99"/>
                  </a:lnTo>
                  <a:lnTo>
                    <a:pt x="0" y="197"/>
                  </a:lnTo>
                  <a:lnTo>
                    <a:pt x="1082" y="197"/>
                  </a:lnTo>
                  <a:lnTo>
                    <a:pt x="994" y="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89" name="Freeform 6"/>
            <p:cNvSpPr/>
            <p:nvPr/>
          </p:nvSpPr>
          <p:spPr bwMode="auto">
            <a:xfrm>
              <a:off x="2143975" y="2024567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90" name="Freeform 6"/>
            <p:cNvSpPr/>
            <p:nvPr/>
          </p:nvSpPr>
          <p:spPr bwMode="auto">
            <a:xfrm flipH="1">
              <a:off x="3199841" y="2024567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939517" y="4700594"/>
            <a:ext cx="1345463" cy="239340"/>
            <a:chOff x="2021181" y="2024258"/>
            <a:chExt cx="1450681" cy="258057"/>
          </a:xfrm>
        </p:grpSpPr>
        <p:sp>
          <p:nvSpPr>
            <p:cNvPr id="92" name="Freeform 5"/>
            <p:cNvSpPr/>
            <p:nvPr/>
          </p:nvSpPr>
          <p:spPr bwMode="auto">
            <a:xfrm>
              <a:off x="2021181" y="2024258"/>
              <a:ext cx="1450681" cy="258057"/>
            </a:xfrm>
            <a:custGeom>
              <a:avLst/>
              <a:gdLst>
                <a:gd name="T0" fmla="*/ 1082 w 1082"/>
                <a:gd name="T1" fmla="*/ 0 h 197"/>
                <a:gd name="T2" fmla="*/ 0 w 1082"/>
                <a:gd name="T3" fmla="*/ 0 h 197"/>
                <a:gd name="T4" fmla="*/ 90 w 1082"/>
                <a:gd name="T5" fmla="*/ 99 h 197"/>
                <a:gd name="T6" fmla="*/ 0 w 1082"/>
                <a:gd name="T7" fmla="*/ 197 h 197"/>
                <a:gd name="T8" fmla="*/ 1082 w 1082"/>
                <a:gd name="T9" fmla="*/ 197 h 197"/>
                <a:gd name="T10" fmla="*/ 994 w 1082"/>
                <a:gd name="T11" fmla="*/ 99 h 197"/>
                <a:gd name="T12" fmla="*/ 1082 w 1082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2" h="197">
                  <a:moveTo>
                    <a:pt x="1082" y="0"/>
                  </a:moveTo>
                  <a:lnTo>
                    <a:pt x="0" y="0"/>
                  </a:lnTo>
                  <a:lnTo>
                    <a:pt x="90" y="99"/>
                  </a:lnTo>
                  <a:lnTo>
                    <a:pt x="0" y="197"/>
                  </a:lnTo>
                  <a:lnTo>
                    <a:pt x="1082" y="197"/>
                  </a:lnTo>
                  <a:lnTo>
                    <a:pt x="994" y="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93" name="Freeform 6"/>
            <p:cNvSpPr/>
            <p:nvPr/>
          </p:nvSpPr>
          <p:spPr bwMode="auto">
            <a:xfrm>
              <a:off x="2143975" y="2024567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  <p:sp>
          <p:nvSpPr>
            <p:cNvPr id="94" name="Freeform 6"/>
            <p:cNvSpPr/>
            <p:nvPr/>
          </p:nvSpPr>
          <p:spPr bwMode="auto">
            <a:xfrm flipH="1">
              <a:off x="3199841" y="2024567"/>
              <a:ext cx="155923" cy="252909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77508" tIns="38754" rIns="77508" bIns="38754" numCol="1" anchor="t" anchorCtr="0" compatLnSpc="1"/>
            <a:lstStyle/>
            <a:p>
              <a:endParaRPr lang="zh-CN" altLang="en-US" sz="1695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0341" y="1597674"/>
            <a:ext cx="1550635" cy="202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sz="1270" b="1" spc="-58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奇瑞，东风岚图等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07878" y="1843057"/>
            <a:ext cx="1223530" cy="202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sz="1270" b="1" spc="-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海康，大华等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76389" y="2048103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方案：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72325" y="2293491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方案：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76390" y="2407981"/>
            <a:ext cx="1767376" cy="154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3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工规模组+</a:t>
            </a:r>
            <a:r>
              <a:rPr sz="97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T-box</a:t>
            </a:r>
            <a:r>
              <a:rPr sz="975" spc="-81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；车载高清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28714" y="2629699"/>
            <a:ext cx="908007" cy="2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  <a:spcAft>
                <a:spcPct val="0"/>
              </a:spcAft>
            </a:pPr>
            <a:r>
              <a:rPr sz="1315" b="1" spc="-7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电力能源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76391" y="2605840"/>
            <a:ext cx="1178278" cy="154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10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视频，</a:t>
            </a:r>
            <a:r>
              <a:rPr sz="97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OTA</a:t>
            </a:r>
            <a:r>
              <a:rPr sz="975" spc="-47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升级，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89423" y="2629699"/>
            <a:ext cx="1709198" cy="2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  <a:spcAft>
                <a:spcPct val="0"/>
              </a:spcAft>
            </a:pPr>
            <a:r>
              <a:rPr sz="1315" b="1" spc="-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移动宽带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18107" y="2608755"/>
            <a:ext cx="1709440" cy="2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  <a:spcAft>
                <a:spcPct val="0"/>
              </a:spcAft>
            </a:pPr>
            <a:r>
              <a:rPr sz="1315" b="1" spc="-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智慧工业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72316" y="2653365"/>
            <a:ext cx="179389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7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运用于IPC，NVR，上网设备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83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等，主打高清</a:t>
            </a:r>
            <a:r>
              <a:rPr sz="975" spc="-8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  <a:sym typeface="+mn-ea"/>
              </a:rPr>
              <a:t>监控</a:t>
            </a:r>
            <a:endParaRPr sz="975" spc="-83" dirty="0">
              <a:solidFill>
                <a:srgbClr val="23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LRVRG+Microsoft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6389" y="2803701"/>
            <a:ext cx="1798027" cy="56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62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远程监控，</a:t>
            </a:r>
            <a:r>
              <a:rPr sz="97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ADAS</a:t>
            </a:r>
            <a:r>
              <a:rPr sz="975" spc="-33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服务增强，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31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交通控制与诱导，</a:t>
            </a:r>
          </a:p>
          <a:p>
            <a:pPr>
              <a:lnSpc>
                <a:spcPts val="1275"/>
              </a:lnSpc>
              <a:spcBef>
                <a:spcPts val="325"/>
              </a:spcBef>
              <a:spcAft>
                <a:spcPct val="0"/>
              </a:spcAft>
            </a:pPr>
            <a:r>
              <a:rPr sz="975" spc="-8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实施安全预警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44510" y="3057333"/>
            <a:ext cx="1880858" cy="202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sz="1270" b="1" spc="-5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星星充电，南方电网等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72316" y="3049084"/>
            <a:ext cx="1833844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8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可及时掌握生产、园区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82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现场动态，实时预警，避免</a:t>
            </a:r>
          </a:p>
          <a:p>
            <a:pPr>
              <a:lnSpc>
                <a:spcPts val="1275"/>
              </a:lnSpc>
              <a:spcBef>
                <a:spcPts val="325"/>
              </a:spcBef>
              <a:spcAft>
                <a:spcPct val="0"/>
              </a:spcAft>
            </a:pPr>
            <a:r>
              <a:rPr sz="975" spc="-28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安全事故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90559" y="3507762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方案：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34677" y="3507762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方案：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581346" y="3507762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方案：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62204" y="3594135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价值：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96447" y="3758922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价值：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90560" y="3867640"/>
            <a:ext cx="1551714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23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鼎桥模组应用于充电桩，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32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电监控设备；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34677" y="3867640"/>
            <a:ext cx="1584432" cy="35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模组广泛运用于MBB场景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的CPE，路由器，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581335" y="3867640"/>
            <a:ext cx="1974909" cy="76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29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运用于工业场景的</a:t>
            </a:r>
            <a:r>
              <a:rPr sz="900" dirty="0">
                <a:solidFill>
                  <a:srgbClr val="231815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CPE，</a:t>
            </a:r>
            <a:r>
              <a:rPr sz="975" spc="-115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网关，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60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AGV小车等等，实现多AGV协</a:t>
            </a:r>
          </a:p>
          <a:p>
            <a:pPr>
              <a:lnSpc>
                <a:spcPts val="1275"/>
              </a:lnSpc>
              <a:spcBef>
                <a:spcPts val="325"/>
              </a:spcBef>
              <a:spcAft>
                <a:spcPct val="0"/>
              </a:spcAft>
            </a:pPr>
            <a:r>
              <a:rPr sz="975" spc="-8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作，柔性生产，远程机器控制，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5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无人巡检，视频回传等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062194" y="3880082"/>
            <a:ext cx="1733593" cy="423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975" spc="-83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单一车型已应用</a:t>
            </a:r>
            <a:r>
              <a:rPr sz="975" b="1" spc="-66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10</a:t>
            </a:r>
            <a:r>
              <a:rPr sz="975" b="1" spc="-223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sz="975" b="1" spc="-29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万+</a:t>
            </a:r>
            <a:r>
              <a:rPr sz="975" spc="-7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工规模组，</a:t>
            </a:r>
            <a:r>
              <a:rPr lang="en-US" altLang="zh-CN" sz="975" spc="-49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5G</a:t>
            </a:r>
            <a:r>
              <a:rPr lang="en-US" altLang="zh-CN" sz="975" spc="-17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lang="en-US" altLang="zh-CN" sz="975" spc="-8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T-box</a:t>
            </a:r>
            <a:r>
              <a:rPr lang="en-US" altLang="zh-CN" sz="975" spc="-14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lang="zh-CN" altLang="en-US" sz="975" spc="-68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助力汽车实现</a:t>
            </a:r>
            <a:r>
              <a:rPr lang="zh-CN" altLang="en-US" sz="975" spc="-136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lang="en-US" altLang="zh-CN" sz="975" spc="-49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5G</a:t>
            </a:r>
            <a:r>
              <a:rPr lang="en-US" altLang="zh-CN" sz="975" spc="-13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lang="zh-CN" altLang="en-US" sz="975" spc="-44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通信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396447" y="4119214"/>
            <a:ext cx="1762292" cy="348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  <a:spcBef>
                <a:spcPct val="0"/>
              </a:spcBef>
              <a:spcAft>
                <a:spcPct val="0"/>
              </a:spcAft>
            </a:pPr>
            <a:r>
              <a:rPr sz="1015" spc="-3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上行带宽</a:t>
            </a:r>
            <a:r>
              <a:rPr sz="1015" spc="-80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sz="1015" b="1" spc="-59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&gt;150Mbps</a:t>
            </a:r>
            <a:r>
              <a:rPr sz="101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，</a:t>
            </a:r>
          </a:p>
          <a:p>
            <a:pPr>
              <a:lnSpc>
                <a:spcPts val="1325"/>
              </a:lnSpc>
              <a:spcBef>
                <a:spcPts val="190"/>
              </a:spcBef>
              <a:spcAft>
                <a:spcPct val="0"/>
              </a:spcAft>
            </a:pPr>
            <a:r>
              <a:rPr sz="1015" b="1" spc="-54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20+</a:t>
            </a:r>
            <a:r>
              <a:rPr sz="1015" b="1" spc="-13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sz="1015" spc="-22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接口适配各类安全设备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34677" y="4263358"/>
            <a:ext cx="1692779" cy="35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49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机顶盒等，主打高可靠性，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22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国产化方案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9779" y="4517950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价值：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44298" y="4711755"/>
            <a:ext cx="743577" cy="2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  <a:spcAft>
                <a:spcPct val="0"/>
              </a:spcAft>
            </a:pPr>
            <a:r>
              <a:rPr sz="1315" b="1" spc="-6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车联网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161882" y="4711755"/>
            <a:ext cx="908007" cy="2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  <a:spcAft>
                <a:spcPct val="0"/>
              </a:spcAft>
            </a:pPr>
            <a:r>
              <a:rPr sz="1315" b="1" spc="-6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智能安全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094122" y="4828321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价值：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60565" y="4818592"/>
            <a:ext cx="647318" cy="179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spcBef>
                <a:spcPct val="0"/>
              </a:spcBef>
              <a:spcAft>
                <a:spcPct val="0"/>
              </a:spcAft>
            </a:pPr>
            <a:r>
              <a:rPr sz="1145" b="1" spc="-7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价值：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69780" y="4878832"/>
            <a:ext cx="1551714" cy="770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11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分散式充电桩充电过程实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61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时监测，高效管理；</a:t>
            </a:r>
          </a:p>
          <a:p>
            <a:pPr>
              <a:lnSpc>
                <a:spcPts val="1275"/>
              </a:lnSpc>
              <a:spcBef>
                <a:spcPts val="325"/>
              </a:spcBef>
              <a:spcAft>
                <a:spcPct val="0"/>
              </a:spcAft>
            </a:pPr>
            <a:r>
              <a:rPr sz="975" b="1" spc="-4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100站</a:t>
            </a:r>
            <a:r>
              <a:rPr sz="975" b="1" spc="-40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+</a:t>
            </a:r>
            <a:r>
              <a:rPr sz="975" spc="-40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电网差动保护，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49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配电网PMU；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094111" y="5189564"/>
            <a:ext cx="1724918" cy="513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服务</a:t>
            </a:r>
            <a:r>
              <a:rPr sz="975" spc="-108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sz="975" b="1" spc="-48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20+</a:t>
            </a:r>
            <a:r>
              <a:rPr sz="975" b="1" spc="-1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sz="975" spc="-21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家路由器、机顶盒</a:t>
            </a:r>
          </a:p>
          <a:p>
            <a:pPr>
              <a:lnSpc>
                <a:spcPts val="1275"/>
              </a:lnSpc>
              <a:spcBef>
                <a:spcPts val="95"/>
              </a:spcBef>
              <a:spcAft>
                <a:spcPct val="0"/>
              </a:spcAft>
            </a:pPr>
            <a:r>
              <a:rPr sz="975" spc="-21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厂商，</a:t>
            </a:r>
          </a:p>
          <a:p>
            <a:pPr>
              <a:lnSpc>
                <a:spcPts val="1275"/>
              </a:lnSpc>
              <a:spcBef>
                <a:spcPts val="95"/>
              </a:spcBef>
              <a:spcAft>
                <a:spcPct val="0"/>
              </a:spcAft>
            </a:pPr>
            <a:r>
              <a:rPr sz="97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网络覆盖超过</a:t>
            </a:r>
            <a:r>
              <a:rPr sz="975" spc="-78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 </a:t>
            </a:r>
            <a:r>
              <a:rPr sz="975" b="1" spc="-44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100</a:t>
            </a:r>
            <a:r>
              <a:rPr sz="975" b="1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sz="975" b="1" spc="12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万+</a:t>
            </a:r>
            <a:r>
              <a:rPr sz="975" spc="-28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用户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460556" y="5179834"/>
            <a:ext cx="1651727" cy="56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sz="975" spc="-29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网络延时</a:t>
            </a:r>
            <a:r>
              <a:rPr sz="975" spc="-4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小于</a:t>
            </a:r>
            <a:r>
              <a:rPr sz="975" b="1" spc="-4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20ms</a:t>
            </a:r>
            <a:r>
              <a:rPr sz="975" b="1" spc="-148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，</a:t>
            </a:r>
            <a:r>
              <a:rPr sz="975" spc="-148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帮助</a:t>
            </a:r>
          </a:p>
          <a:p>
            <a:pPr>
              <a:lnSpc>
                <a:spcPts val="1275"/>
              </a:lnSpc>
              <a:spcBef>
                <a:spcPts val="285"/>
              </a:spcBef>
              <a:spcAft>
                <a:spcPct val="0"/>
              </a:spcAft>
            </a:pPr>
            <a:r>
              <a:rPr sz="975" spc="-21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无人巡检效率提升数倍，</a:t>
            </a:r>
          </a:p>
          <a:p>
            <a:pPr>
              <a:lnSpc>
                <a:spcPts val="1275"/>
              </a:lnSpc>
              <a:spcBef>
                <a:spcPts val="325"/>
              </a:spcBef>
              <a:spcAft>
                <a:spcPct val="0"/>
              </a:spcAft>
            </a:pPr>
            <a:r>
              <a:rPr sz="975" spc="-14" dirty="0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LRVRG+MicrosoftYaHei"/>
              </a:rPr>
              <a:t>生产效率大幅提升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46" name="object 12"/>
          <p:cNvSpPr txBox="1"/>
          <p:nvPr/>
        </p:nvSpPr>
        <p:spPr>
          <a:xfrm>
            <a:off x="5278434" y="3049161"/>
            <a:ext cx="1584432" cy="202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Bef>
                <a:spcPts val="1595"/>
              </a:spcBef>
              <a:spcAft>
                <a:spcPct val="0"/>
              </a:spcAft>
            </a:pPr>
            <a:r>
              <a:rPr sz="1270" b="1" spc="-6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九州，厦门四信等</a:t>
            </a:r>
          </a:p>
        </p:txBody>
      </p:sp>
      <p:sp>
        <p:nvSpPr>
          <p:cNvPr id="47" name="object 13"/>
          <p:cNvSpPr txBox="1"/>
          <p:nvPr/>
        </p:nvSpPr>
        <p:spPr>
          <a:xfrm>
            <a:off x="9627224" y="3049161"/>
            <a:ext cx="1709440" cy="202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Bef>
                <a:spcPts val="1595"/>
              </a:spcBef>
              <a:spcAft>
                <a:spcPct val="0"/>
              </a:spcAft>
            </a:pPr>
            <a:r>
              <a:rPr sz="1270" b="1" spc="-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MDMP+MicrosoftYaHei-Bold"/>
              </a:rPr>
              <a:t>宏电，华菱湘钢等</a:t>
            </a: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07" y="3768327"/>
            <a:ext cx="1648343" cy="15502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0" y="4773736"/>
            <a:ext cx="1648343" cy="15502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04" y="2309325"/>
            <a:ext cx="1648343" cy="15502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50" y="3852373"/>
            <a:ext cx="1648343" cy="15502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25" y="3768656"/>
            <a:ext cx="1648343" cy="15502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0" y="5090695"/>
            <a:ext cx="1648343" cy="15502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15" y="2554414"/>
            <a:ext cx="1648343" cy="15502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17" y="4022164"/>
            <a:ext cx="1648343" cy="15502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47" y="3764619"/>
            <a:ext cx="1648343" cy="15502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556" y="5082309"/>
            <a:ext cx="1648343" cy="15502"/>
          </a:xfrm>
          <a:prstGeom prst="rect">
            <a:avLst/>
          </a:prstGeom>
        </p:spPr>
      </p:pic>
      <p:sp>
        <p:nvSpPr>
          <p:cNvPr id="112" name="object 3"/>
          <p:cNvSpPr txBox="1"/>
          <p:nvPr/>
        </p:nvSpPr>
        <p:spPr>
          <a:xfrm>
            <a:off x="625964" y="414553"/>
            <a:ext cx="8118205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95" b="1" spc="-5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模组行业案例 </a:t>
            </a:r>
            <a:r>
              <a:rPr lang="en-US" altLang="zh-CN" sz="1355" b="1" spc="-58" dirty="0">
                <a:latin typeface="微软雅黑" panose="020B0503020204020204" pitchFamily="34" charset="-122"/>
                <a:ea typeface="微软雅黑" panose="020B0503020204020204" pitchFamily="34" charset="-122"/>
                <a:cs typeface="NFHSMM+MicrosoftYaHei-Bold"/>
              </a:rPr>
              <a:t>|</a:t>
            </a:r>
            <a:r>
              <a:rPr lang="en-US" altLang="zh-CN" sz="3050" b="1" spc="-58" dirty="0">
                <a:latin typeface="微软雅黑" panose="020B0503020204020204" pitchFamily="34" charset="-122"/>
                <a:ea typeface="微软雅黑" panose="020B0503020204020204" pitchFamily="34" charset="-122"/>
                <a:cs typeface="NFHSMM+MicrosoftYaHei-Bold"/>
              </a:rPr>
              <a:t> </a:t>
            </a:r>
            <a:r>
              <a:rPr lang="zh-CN" altLang="en-US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突破行业</a:t>
            </a:r>
            <a:r>
              <a:rPr lang="en-US" altLang="zh-CN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，助力</a:t>
            </a:r>
            <a:r>
              <a:rPr lang="en-US" altLang="zh-CN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1000+</a:t>
            </a:r>
            <a:r>
              <a:rPr lang="zh-CN" altLang="en-US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合作伙伴推出</a:t>
            </a:r>
            <a:r>
              <a:rPr lang="en-US" altLang="zh-CN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lang="zh-CN" altLang="en-US" sz="1610" spc="-1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商用产品</a:t>
            </a:r>
            <a:endParaRPr sz="1610" spc="-1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23</a:t>
            </a:fld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2022年鼎桥-慧\8月\20220816  岳婷-物联网产品高层主打胶片 PPT\拆\导出图\底图\物联网产品高层主打胶片 PPT - 3-5章-100.jpg物联网产品高层主打胶片 PPT - 3-5章-1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grpSp>
        <p:nvGrpSpPr>
          <p:cNvPr id="67" name="组合 66"/>
          <p:cNvGrpSpPr/>
          <p:nvPr/>
        </p:nvGrpSpPr>
        <p:grpSpPr>
          <a:xfrm>
            <a:off x="2070800" y="1364366"/>
            <a:ext cx="1348779" cy="961870"/>
            <a:chOff x="2026350" y="1364366"/>
            <a:chExt cx="1348779" cy="96187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026350" y="1364366"/>
              <a:ext cx="1345420" cy="961870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 bwMode="ltGray">
            <a:xfrm>
              <a:off x="2026350" y="2119319"/>
              <a:ext cx="1348779" cy="203944"/>
            </a:xfrm>
            <a:prstGeom prst="rect">
              <a:avLst/>
            </a:prstGeom>
            <a:gradFill>
              <a:gsLst>
                <a:gs pos="52000">
                  <a:srgbClr val="E60012"/>
                </a:gs>
                <a:gs pos="0">
                  <a:srgbClr val="E60012"/>
                </a:gs>
                <a:gs pos="100000">
                  <a:srgbClr val="E60012">
                    <a:alpha val="40000"/>
                  </a:srgbClr>
                </a:gs>
              </a:gsLst>
              <a:lin ang="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6" y="1715908"/>
            <a:ext cx="6566274" cy="3163125"/>
          </a:xfrm>
          <a:prstGeom prst="rect">
            <a:avLst/>
          </a:prstGeom>
        </p:spPr>
      </p:pic>
      <p:sp>
        <p:nvSpPr>
          <p:cNvPr id="48" name="Freeform 9"/>
          <p:cNvSpPr/>
          <p:nvPr/>
        </p:nvSpPr>
        <p:spPr bwMode="auto">
          <a:xfrm>
            <a:off x="4960384" y="1338773"/>
            <a:ext cx="6607568" cy="305372"/>
          </a:xfrm>
          <a:custGeom>
            <a:avLst/>
            <a:gdLst>
              <a:gd name="T0" fmla="*/ 1623 w 1623"/>
              <a:gd name="T1" fmla="*/ 18 h 93"/>
              <a:gd name="T2" fmla="*/ 1605 w 1623"/>
              <a:gd name="T3" fmla="*/ 0 h 93"/>
              <a:gd name="T4" fmla="*/ 18 w 1623"/>
              <a:gd name="T5" fmla="*/ 0 h 93"/>
              <a:gd name="T6" fmla="*/ 0 w 1623"/>
              <a:gd name="T7" fmla="*/ 18 h 93"/>
              <a:gd name="T8" fmla="*/ 0 w 1623"/>
              <a:gd name="T9" fmla="*/ 74 h 93"/>
              <a:gd name="T10" fmla="*/ 18 w 1623"/>
              <a:gd name="T11" fmla="*/ 93 h 93"/>
              <a:gd name="T12" fmla="*/ 1605 w 1623"/>
              <a:gd name="T13" fmla="*/ 93 h 93"/>
              <a:gd name="T14" fmla="*/ 1623 w 1623"/>
              <a:gd name="T15" fmla="*/ 74 h 93"/>
              <a:gd name="T16" fmla="*/ 1623 w 1623"/>
              <a:gd name="T17" fmla="*/ 1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3" h="93">
                <a:moveTo>
                  <a:pt x="1623" y="18"/>
                </a:moveTo>
                <a:cubicBezTo>
                  <a:pt x="1623" y="8"/>
                  <a:pt x="1615" y="0"/>
                  <a:pt x="16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8" y="93"/>
                  <a:pt x="18" y="93"/>
                </a:cubicBezTo>
                <a:cubicBezTo>
                  <a:pt x="1605" y="93"/>
                  <a:pt x="1605" y="93"/>
                  <a:pt x="1605" y="93"/>
                </a:cubicBezTo>
                <a:cubicBezTo>
                  <a:pt x="1615" y="93"/>
                  <a:pt x="1623" y="85"/>
                  <a:pt x="1623" y="74"/>
                </a:cubicBezTo>
                <a:lnTo>
                  <a:pt x="1623" y="18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178501" y="1354530"/>
            <a:ext cx="1910765" cy="33918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一站式物联设备</a:t>
            </a:r>
          </a:p>
        </p:txBody>
      </p:sp>
      <p:sp>
        <p:nvSpPr>
          <p:cNvPr id="31" name="矩形 30"/>
          <p:cNvSpPr/>
          <p:nvPr/>
        </p:nvSpPr>
        <p:spPr>
          <a:xfrm>
            <a:off x="5140470" y="3511838"/>
            <a:ext cx="829056" cy="22544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/>
            <a:r>
              <a:rPr lang="zh-TW" sz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en-US" sz="1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</a:p>
        </p:txBody>
      </p:sp>
      <p:sp>
        <p:nvSpPr>
          <p:cNvPr id="32" name="矩形 31"/>
          <p:cNvSpPr/>
          <p:nvPr/>
        </p:nvSpPr>
        <p:spPr>
          <a:xfrm>
            <a:off x="5148887" y="2313136"/>
            <a:ext cx="618744" cy="18288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工业链</a:t>
            </a:r>
            <a:r>
              <a:rPr lang="zh-CN" sz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endParaRPr lang="zh-CN" altLang="zh-TW" sz="1200">
              <a:solidFill>
                <a:srgbClr val="3E3A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98488" y="1364366"/>
            <a:ext cx="1348779" cy="961870"/>
            <a:chOff x="554038" y="1364366"/>
            <a:chExt cx="1348779" cy="961870"/>
          </a:xfrm>
        </p:grpSpPr>
        <p:grpSp>
          <p:nvGrpSpPr>
            <p:cNvPr id="66" name="组合 65"/>
            <p:cNvGrpSpPr/>
            <p:nvPr/>
          </p:nvGrpSpPr>
          <p:grpSpPr>
            <a:xfrm>
              <a:off x="554038" y="1364366"/>
              <a:ext cx="1348779" cy="961870"/>
              <a:chOff x="554038" y="1364366"/>
              <a:chExt cx="1348779" cy="96187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554039" y="1364366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57" name="矩形 56"/>
              <p:cNvSpPr/>
              <p:nvPr/>
            </p:nvSpPr>
            <p:spPr bwMode="ltGray">
              <a:xfrm>
                <a:off x="554038" y="2122292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013625" y="2149981"/>
              <a:ext cx="494418" cy="149824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媒体直播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2514280" y="2149981"/>
            <a:ext cx="494418" cy="14982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智能操控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3521214" y="1364366"/>
            <a:ext cx="1348779" cy="961870"/>
            <a:chOff x="3476764" y="1364366"/>
            <a:chExt cx="1348779" cy="961870"/>
          </a:xfrm>
        </p:grpSpPr>
        <p:grpSp>
          <p:nvGrpSpPr>
            <p:cNvPr id="68" name="组合 67"/>
            <p:cNvGrpSpPr/>
            <p:nvPr/>
          </p:nvGrpSpPr>
          <p:grpSpPr>
            <a:xfrm>
              <a:off x="3476764" y="1364366"/>
              <a:ext cx="1348779" cy="961870"/>
              <a:chOff x="3476764" y="1364366"/>
              <a:chExt cx="1348779" cy="96187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>
              <a:xfrm>
                <a:off x="3476764" y="1364366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 bwMode="ltGray">
              <a:xfrm>
                <a:off x="3476764" y="2119319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3922641" y="2151479"/>
              <a:ext cx="491422" cy="14682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智慧工业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01846" y="2641183"/>
            <a:ext cx="1350244" cy="972627"/>
            <a:chOff x="557396" y="2641183"/>
            <a:chExt cx="1350244" cy="972627"/>
          </a:xfrm>
        </p:grpSpPr>
        <p:grpSp>
          <p:nvGrpSpPr>
            <p:cNvPr id="69" name="组合 68"/>
            <p:cNvGrpSpPr/>
            <p:nvPr/>
          </p:nvGrpSpPr>
          <p:grpSpPr>
            <a:xfrm>
              <a:off x="557396" y="2641183"/>
              <a:ext cx="1350244" cy="972627"/>
              <a:chOff x="557396" y="2641183"/>
              <a:chExt cx="1350244" cy="97262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>
              <a:xfrm>
                <a:off x="557396" y="2641183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60" name="矩形 59"/>
              <p:cNvSpPr/>
              <p:nvPr/>
            </p:nvSpPr>
            <p:spPr bwMode="ltGray">
              <a:xfrm>
                <a:off x="558861" y="3409866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013625" y="3438962"/>
              <a:ext cx="488425" cy="149824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 algn="just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智慧医疗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070800" y="2641183"/>
            <a:ext cx="1353602" cy="969654"/>
            <a:chOff x="2026350" y="2641183"/>
            <a:chExt cx="1353602" cy="969654"/>
          </a:xfrm>
        </p:grpSpPr>
        <p:grpSp>
          <p:nvGrpSpPr>
            <p:cNvPr id="70" name="组合 69"/>
            <p:cNvGrpSpPr/>
            <p:nvPr/>
          </p:nvGrpSpPr>
          <p:grpSpPr>
            <a:xfrm>
              <a:off x="2026350" y="2641183"/>
              <a:ext cx="1353602" cy="969654"/>
              <a:chOff x="2026350" y="2641183"/>
              <a:chExt cx="1353602" cy="969654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screen"/>
              <a:srcRect/>
              <a:stretch>
                <a:fillRect/>
              </a:stretch>
            </p:blipFill>
            <p:spPr>
              <a:xfrm>
                <a:off x="2026350" y="2641183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61" name="矩形 60"/>
              <p:cNvSpPr/>
              <p:nvPr/>
            </p:nvSpPr>
            <p:spPr bwMode="ltGray">
              <a:xfrm>
                <a:off x="2031173" y="3406893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2472827" y="3438962"/>
              <a:ext cx="491422" cy="149824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城市安防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521214" y="2641183"/>
            <a:ext cx="1353602" cy="969654"/>
            <a:chOff x="3476764" y="2641183"/>
            <a:chExt cx="1353602" cy="969654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6764" y="2641183"/>
              <a:ext cx="1353602" cy="969654"/>
              <a:chOff x="3476764" y="2641183"/>
              <a:chExt cx="1353602" cy="969654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9" cstate="screen"/>
              <a:srcRect/>
              <a:stretch>
                <a:fillRect/>
              </a:stretch>
            </p:blipFill>
            <p:spPr>
              <a:xfrm>
                <a:off x="3476764" y="2641183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62" name="矩形 61"/>
              <p:cNvSpPr/>
              <p:nvPr/>
            </p:nvSpPr>
            <p:spPr bwMode="ltGray">
              <a:xfrm>
                <a:off x="3481587" y="3406893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908057" y="3440460"/>
              <a:ext cx="485429" cy="14682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 algn="ctr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067442" y="3925469"/>
            <a:ext cx="1348779" cy="962450"/>
            <a:chOff x="2022992" y="3925469"/>
            <a:chExt cx="1348779" cy="962450"/>
          </a:xfrm>
        </p:grpSpPr>
        <p:grpSp>
          <p:nvGrpSpPr>
            <p:cNvPr id="73" name="组合 72"/>
            <p:cNvGrpSpPr/>
            <p:nvPr/>
          </p:nvGrpSpPr>
          <p:grpSpPr>
            <a:xfrm>
              <a:off x="2022992" y="3925469"/>
              <a:ext cx="1348779" cy="962450"/>
              <a:chOff x="2022992" y="3925469"/>
              <a:chExt cx="1348779" cy="96245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0" cstate="screen"/>
              <a:srcRect/>
              <a:stretch>
                <a:fillRect/>
              </a:stretch>
            </p:blipFill>
            <p:spPr>
              <a:xfrm>
                <a:off x="2026350" y="3925469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64" name="矩形 63"/>
              <p:cNvSpPr/>
              <p:nvPr/>
            </p:nvSpPr>
            <p:spPr bwMode="ltGray">
              <a:xfrm>
                <a:off x="2022992" y="4683975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472827" y="4716006"/>
              <a:ext cx="491422" cy="14682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智能农业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95130" y="3925469"/>
            <a:ext cx="1348779" cy="965423"/>
            <a:chOff x="550680" y="3925469"/>
            <a:chExt cx="1348779" cy="965423"/>
          </a:xfrm>
        </p:grpSpPr>
        <p:grpSp>
          <p:nvGrpSpPr>
            <p:cNvPr id="72" name="组合 71"/>
            <p:cNvGrpSpPr/>
            <p:nvPr/>
          </p:nvGrpSpPr>
          <p:grpSpPr>
            <a:xfrm>
              <a:off x="550680" y="3925469"/>
              <a:ext cx="1348779" cy="965423"/>
              <a:chOff x="550680" y="3925469"/>
              <a:chExt cx="1348779" cy="965423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1" cstate="screen"/>
              <a:srcRect/>
              <a:stretch>
                <a:fillRect/>
              </a:stretch>
            </p:blipFill>
            <p:spPr>
              <a:xfrm>
                <a:off x="554039" y="3925469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63" name="矩形 62"/>
              <p:cNvSpPr/>
              <p:nvPr/>
            </p:nvSpPr>
            <p:spPr bwMode="ltGray">
              <a:xfrm>
                <a:off x="550680" y="4686948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13625" y="4716006"/>
              <a:ext cx="482432" cy="14682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 algn="just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智能电网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517856" y="3925469"/>
            <a:ext cx="1348779" cy="962450"/>
            <a:chOff x="3473406" y="3925469"/>
            <a:chExt cx="1348779" cy="962450"/>
          </a:xfrm>
        </p:grpSpPr>
        <p:grpSp>
          <p:nvGrpSpPr>
            <p:cNvPr id="74" name="组合 73"/>
            <p:cNvGrpSpPr/>
            <p:nvPr/>
          </p:nvGrpSpPr>
          <p:grpSpPr>
            <a:xfrm>
              <a:off x="3473406" y="3925469"/>
              <a:ext cx="1348779" cy="962450"/>
              <a:chOff x="3473406" y="3925469"/>
              <a:chExt cx="1348779" cy="96245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2" cstate="screen"/>
              <a:srcRect/>
              <a:stretch>
                <a:fillRect/>
              </a:stretch>
            </p:blipFill>
            <p:spPr>
              <a:xfrm>
                <a:off x="3476764" y="3925469"/>
                <a:ext cx="1345420" cy="961870"/>
              </a:xfrm>
              <a:prstGeom prst="rect">
                <a:avLst/>
              </a:prstGeom>
            </p:spPr>
          </p:pic>
          <p:sp>
            <p:nvSpPr>
              <p:cNvPr id="65" name="矩形 64"/>
              <p:cNvSpPr/>
              <p:nvPr/>
            </p:nvSpPr>
            <p:spPr bwMode="ltGray">
              <a:xfrm>
                <a:off x="3473406" y="4683975"/>
                <a:ext cx="1348779" cy="203944"/>
              </a:xfrm>
              <a:prstGeom prst="rect">
                <a:avLst/>
              </a:prstGeom>
              <a:gradFill>
                <a:gsLst>
                  <a:gs pos="52000">
                    <a:srgbClr val="E60012"/>
                  </a:gs>
                  <a:gs pos="0">
                    <a:srgbClr val="E60012"/>
                  </a:gs>
                  <a:gs pos="100000">
                    <a:srgbClr val="E60012">
                      <a:alpha val="40000"/>
                    </a:srgbClr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3925637" y="4716006"/>
              <a:ext cx="488425" cy="14682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indent="0"/>
              <a:r>
                <a:rPr lang="zh-TW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智能驾驶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5145839" y="4112770"/>
            <a:ext cx="630936" cy="18592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</a:t>
            </a:r>
          </a:p>
        </p:txBody>
      </p:sp>
      <p:sp>
        <p:nvSpPr>
          <p:cNvPr id="37" name="矩形 36"/>
          <p:cNvSpPr/>
          <p:nvPr/>
        </p:nvSpPr>
        <p:spPr>
          <a:xfrm>
            <a:off x="8599576" y="4112770"/>
            <a:ext cx="579120" cy="17678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11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</a:p>
        </p:txBody>
      </p:sp>
      <p:sp>
        <p:nvSpPr>
          <p:cNvPr id="38" name="矩形 37"/>
          <p:cNvSpPr/>
          <p:nvPr/>
        </p:nvSpPr>
        <p:spPr>
          <a:xfrm>
            <a:off x="1965406" y="5455504"/>
            <a:ext cx="8284210" cy="665385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>
              <a:lnSpc>
                <a:spcPct val="150000"/>
              </a:lnSpc>
            </a:pPr>
            <a:r>
              <a:rPr lang="zh-TW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干行百业，围绕模组</a:t>
            </a:r>
            <a:r>
              <a:rPr lang="zh-TW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TW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TW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行业生态</a:t>
            </a:r>
            <a:endParaRPr lang="en-US" altLang="zh-TW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</a:pPr>
            <a:r>
              <a:rPr lang="zh-TW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TW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合作伙伴快速推出行业终端产品，帮助客户找到合适产品</a:t>
            </a:r>
            <a:endParaRPr lang="zh-CN" altLang="zh-TW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48887" y="2903273"/>
            <a:ext cx="829056" cy="271233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>
              <a:spcAft>
                <a:spcPts val="2730"/>
              </a:spcAft>
            </a:pPr>
            <a:r>
              <a:rPr lang="zh-TW" sz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视频回传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5807662" y="2022227"/>
            <a:ext cx="5605283" cy="2502413"/>
          </a:xfrm>
          <a:prstGeom prst="rect">
            <a:avLst/>
          </a:prstGeom>
        </p:spPr>
      </p:pic>
      <p:sp>
        <p:nvSpPr>
          <p:cNvPr id="44" name="文本占位符 3"/>
          <p:cNvSpPr txBox="1"/>
          <p:nvPr/>
        </p:nvSpPr>
        <p:spPr>
          <a:xfrm>
            <a:off x="612342" y="447993"/>
            <a:ext cx="59858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Tx/>
              <a:buFontTx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6098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•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-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◦"/>
              <a:defRPr sz="1255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104267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Font typeface="Georgia" panose="02040502050405020303" pitchFamily="18" charset="0"/>
              <a:buChar char="›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60985" marR="0" indent="-260985" algn="l" defTabSz="1162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6pPr>
            <a:lvl7pPr marL="521335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alpha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7pPr>
            <a:lvl8pPr marL="78232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SzPct val="100000"/>
              <a:buFont typeface="+mj-lt"/>
              <a:buAutoNum type="romanLcPeriod"/>
              <a:defRPr sz="1255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8pPr>
            <a:lvl9pPr marL="0" indent="-260985" algn="l" defTabSz="11620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85"/>
              </a:spcAft>
              <a:buFont typeface="Arial" panose="020B0604020202020204" pitchFamily="34" charset="0"/>
              <a:buNone/>
              <a:defRPr sz="1255" b="1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9pPr>
          </a:lstStyle>
          <a:p>
            <a:pPr indent="0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共建生态、合作共赢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 descr="物联网产品高层主打胶片 PPT - 3-5章-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039" y="6165359"/>
            <a:ext cx="10996612" cy="240665"/>
          </a:xfrm>
          <a:prstGeom prst="rect">
            <a:avLst/>
          </a:prstGeom>
        </p:spPr>
      </p:pic>
      <p:cxnSp>
        <p:nvCxnSpPr>
          <p:cNvPr id="53" name="直接连接符 52"/>
          <p:cNvCxnSpPr/>
          <p:nvPr/>
        </p:nvCxnSpPr>
        <p:spPr>
          <a:xfrm flipH="1">
            <a:off x="5188531" y="2703938"/>
            <a:ext cx="6022707" cy="0"/>
          </a:xfrm>
          <a:prstGeom prst="line">
            <a:avLst/>
          </a:prstGeom>
          <a:ln>
            <a:solidFill>
              <a:srgbClr val="E10012"/>
            </a:solidFill>
            <a:prstDash val="sys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5188531" y="3313870"/>
            <a:ext cx="6022707" cy="0"/>
          </a:xfrm>
          <a:prstGeom prst="line">
            <a:avLst/>
          </a:prstGeom>
          <a:ln>
            <a:solidFill>
              <a:srgbClr val="E10012"/>
            </a:solidFill>
            <a:prstDash val="sys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5188531" y="3923803"/>
            <a:ext cx="6022707" cy="0"/>
          </a:xfrm>
          <a:prstGeom prst="line">
            <a:avLst/>
          </a:prstGeom>
          <a:ln>
            <a:solidFill>
              <a:srgbClr val="E10012"/>
            </a:solidFill>
            <a:prstDash val="sys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14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24</a:t>
            </a:fld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96003" y="2736825"/>
            <a:ext cx="4675217" cy="2769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dirty="0"/>
              <a:t>©2022 鼎桥通信技术有限公司</a:t>
            </a:r>
            <a:r>
              <a:rPr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dirty="0"/>
              <a:t>版权所有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96002" y="3051537"/>
            <a:ext cx="4534322" cy="161582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The information in this document may contain predictive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statements including, without limitation, statements regarding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the future ﬁnancial and operating results, future product portfolio,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new technology, etc. There are a number of factors that could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cause actual results and developments to differ materially from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those expressed or implied in the predictive statements. Therefore,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such information is provided for reference purpose only and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constitutes neither an offer nor an acceptance. T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lang="en-US" dirty="0"/>
              <a:t> may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change the information at any time without notice. </a:t>
            </a:r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dirty="0"/>
          </a:p>
          <a:p>
            <a:pPr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dirty="0"/>
              <a:t> Conﬁdential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71063" y="1816741"/>
            <a:ext cx="3739886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/>
              <a:t>以联接见世界深广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662940" y="1583985"/>
            <a:ext cx="4675218" cy="70815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4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Thank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P3-二十年耕耘 助力千行百业-陈琦-0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957465" y="1654564"/>
            <a:ext cx="3289879" cy="2838215"/>
          </a:xfrm>
          <a:prstGeom prst="rect">
            <a:avLst/>
          </a:prstGeom>
        </p:spPr>
      </p:pic>
      <p:pic>
        <p:nvPicPr>
          <p:cNvPr id="46" name="图片 45" descr="P3-二十年耕耘 助力千行百业-陈琦-0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434491" y="2175714"/>
            <a:ext cx="3289879" cy="2507837"/>
          </a:xfrm>
          <a:prstGeom prst="rect">
            <a:avLst/>
          </a:prstGeom>
        </p:spPr>
      </p:pic>
      <p:pic>
        <p:nvPicPr>
          <p:cNvPr id="47" name="图片 46" descr="P3-二十年耕耘 助力千行百业-陈琦-07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17834" y="2732870"/>
            <a:ext cx="3293037" cy="2510364"/>
          </a:xfrm>
          <a:prstGeom prst="rect">
            <a:avLst/>
          </a:prstGeom>
        </p:spPr>
      </p:pic>
      <p:pic>
        <p:nvPicPr>
          <p:cNvPr id="59" name="图片 58" descr="C:\Users\admina\Desktop\鼎桥通信技术有限公司主打胶片-部门 (灰色边框) 最终-02.png鼎桥通信技术有限公司主打胶片-部门 (灰色边框) 最终-0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9559" y="3239491"/>
            <a:ext cx="10691473" cy="2423190"/>
          </a:xfrm>
          <a:prstGeom prst="rect">
            <a:avLst/>
          </a:prstGeom>
        </p:spPr>
      </p:pic>
      <p:sp>
        <p:nvSpPr>
          <p:cNvPr id="62" name="object 2"/>
          <p:cNvSpPr txBox="1">
            <a:spLocks noGrp="1"/>
          </p:cNvSpPr>
          <p:nvPr/>
        </p:nvSpPr>
        <p:spPr>
          <a:xfrm>
            <a:off x="617930" y="434400"/>
            <a:ext cx="4495788" cy="441336"/>
          </a:xfrm>
          <a:prstGeom prst="rect">
            <a:avLst/>
          </a:prstGeom>
        </p:spPr>
        <p:txBody>
          <a:bodyPr vert="horz" wrap="square" lIns="0" tIns="12634" rIns="0" bIns="0" rtlCol="0">
            <a:spAutoFit/>
          </a:bodyPr>
          <a:lstStyle>
            <a:lvl1pPr>
              <a:defRPr sz="2800" b="1" i="1">
                <a:solidFill>
                  <a:srgbClr val="181714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marL="12700">
              <a:spcBef>
                <a:spcPts val="100"/>
              </a:spcBef>
            </a:pPr>
            <a:r>
              <a:rPr sz="2785" i="0" spc="-244" dirty="0">
                <a:solidFill>
                  <a:schemeClr val="tx1"/>
                </a:solidFill>
                <a:ea typeface="微软雅黑" panose="020B0503020204020204" pitchFamily="34" charset="-122"/>
              </a:rPr>
              <a:t>二</a:t>
            </a:r>
            <a:r>
              <a:rPr sz="2785" i="0" spc="-40" dirty="0">
                <a:solidFill>
                  <a:schemeClr val="tx1"/>
                </a:solidFill>
                <a:ea typeface="微软雅黑" panose="020B0503020204020204" pitchFamily="34" charset="-122"/>
              </a:rPr>
              <a:t>十</a:t>
            </a:r>
            <a:r>
              <a:rPr sz="2785" i="0" spc="-25" dirty="0">
                <a:solidFill>
                  <a:schemeClr val="tx1"/>
                </a:solidFill>
                <a:ea typeface="微软雅黑" panose="020B0503020204020204" pitchFamily="34" charset="-122"/>
              </a:rPr>
              <a:t>年</a:t>
            </a:r>
            <a:r>
              <a:rPr sz="2785" i="0" spc="-15" dirty="0">
                <a:solidFill>
                  <a:schemeClr val="tx1"/>
                </a:solidFill>
                <a:ea typeface="微软雅黑" panose="020B0503020204020204" pitchFamily="34" charset="-122"/>
              </a:rPr>
              <a:t>耕</a:t>
            </a:r>
            <a:r>
              <a:rPr sz="2785" i="0" dirty="0">
                <a:solidFill>
                  <a:schemeClr val="tx1"/>
                </a:solidFill>
                <a:ea typeface="微软雅黑" panose="020B0503020204020204" pitchFamily="34" charset="-122"/>
              </a:rPr>
              <a:t>耘</a:t>
            </a:r>
            <a:r>
              <a:rPr sz="2785" i="0" spc="-228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sz="2785" i="0" spc="-90" dirty="0">
                <a:solidFill>
                  <a:schemeClr val="tx1"/>
                </a:solidFill>
                <a:ea typeface="微软雅黑" panose="020B0503020204020204" pitchFamily="34" charset="-122"/>
              </a:rPr>
              <a:t>助力</a:t>
            </a:r>
            <a:r>
              <a:rPr sz="2785" i="0" spc="-10" dirty="0">
                <a:solidFill>
                  <a:schemeClr val="tx1"/>
                </a:solidFill>
                <a:ea typeface="微软雅黑" panose="020B0503020204020204" pitchFamily="34" charset="-122"/>
              </a:rPr>
              <a:t>千</a:t>
            </a:r>
            <a:r>
              <a:rPr sz="2785" i="0" spc="-85" dirty="0">
                <a:solidFill>
                  <a:schemeClr val="tx1"/>
                </a:solidFill>
                <a:ea typeface="微软雅黑" panose="020B0503020204020204" pitchFamily="34" charset="-122"/>
              </a:rPr>
              <a:t>行</a:t>
            </a:r>
            <a:r>
              <a:rPr sz="2785" i="0" spc="-90" dirty="0">
                <a:solidFill>
                  <a:schemeClr val="tx1"/>
                </a:solidFill>
                <a:ea typeface="微软雅黑" panose="020B0503020204020204" pitchFamily="34" charset="-122"/>
              </a:rPr>
              <a:t>百</a:t>
            </a:r>
            <a:r>
              <a:rPr sz="2785" i="0" spc="-224" dirty="0">
                <a:solidFill>
                  <a:schemeClr val="tx1"/>
                </a:solidFill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63" name="object 3"/>
          <p:cNvSpPr txBox="1"/>
          <p:nvPr/>
        </p:nvSpPr>
        <p:spPr>
          <a:xfrm>
            <a:off x="8139394" y="2172555"/>
            <a:ext cx="2423190" cy="198885"/>
          </a:xfrm>
          <a:prstGeom prst="rect">
            <a:avLst/>
          </a:prstGeom>
        </p:spPr>
        <p:txBody>
          <a:bodyPr vert="horz" wrap="square" lIns="0" tIns="15161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195" b="1" spc="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为千行百业提供数智时代的基石</a:t>
            </a:r>
          </a:p>
        </p:txBody>
      </p:sp>
      <p:sp>
        <p:nvSpPr>
          <p:cNvPr id="64" name="object 4"/>
          <p:cNvSpPr/>
          <p:nvPr/>
        </p:nvSpPr>
        <p:spPr>
          <a:xfrm>
            <a:off x="8190064" y="2571681"/>
            <a:ext cx="34744" cy="34744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22" y="0"/>
                </a:moveTo>
                <a:lnTo>
                  <a:pt x="7721" y="0"/>
                </a:lnTo>
                <a:lnTo>
                  <a:pt x="0" y="7759"/>
                </a:lnTo>
                <a:lnTo>
                  <a:pt x="0" y="26873"/>
                </a:lnTo>
                <a:lnTo>
                  <a:pt x="7721" y="34594"/>
                </a:lnTo>
                <a:lnTo>
                  <a:pt x="26822" y="34594"/>
                </a:lnTo>
                <a:lnTo>
                  <a:pt x="34531" y="26873"/>
                </a:lnTo>
                <a:lnTo>
                  <a:pt x="34531" y="7759"/>
                </a:lnTo>
                <a:lnTo>
                  <a:pt x="268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5"/>
          <p:cNvSpPr/>
          <p:nvPr/>
        </p:nvSpPr>
        <p:spPr>
          <a:xfrm>
            <a:off x="8190064" y="2849437"/>
            <a:ext cx="34744" cy="34744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22" y="0"/>
                </a:moveTo>
                <a:lnTo>
                  <a:pt x="7721" y="0"/>
                </a:lnTo>
                <a:lnTo>
                  <a:pt x="0" y="7747"/>
                </a:lnTo>
                <a:lnTo>
                  <a:pt x="0" y="26860"/>
                </a:lnTo>
                <a:lnTo>
                  <a:pt x="7721" y="34582"/>
                </a:lnTo>
                <a:lnTo>
                  <a:pt x="26822" y="34582"/>
                </a:lnTo>
                <a:lnTo>
                  <a:pt x="34531" y="26860"/>
                </a:lnTo>
                <a:lnTo>
                  <a:pt x="34531" y="7747"/>
                </a:lnTo>
                <a:lnTo>
                  <a:pt x="268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"/>
          <p:cNvSpPr/>
          <p:nvPr/>
        </p:nvSpPr>
        <p:spPr>
          <a:xfrm>
            <a:off x="8190064" y="3162553"/>
            <a:ext cx="34744" cy="34744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22" y="0"/>
                </a:moveTo>
                <a:lnTo>
                  <a:pt x="7721" y="0"/>
                </a:lnTo>
                <a:lnTo>
                  <a:pt x="0" y="7746"/>
                </a:lnTo>
                <a:lnTo>
                  <a:pt x="0" y="26860"/>
                </a:lnTo>
                <a:lnTo>
                  <a:pt x="7721" y="34582"/>
                </a:lnTo>
                <a:lnTo>
                  <a:pt x="26822" y="34582"/>
                </a:lnTo>
                <a:lnTo>
                  <a:pt x="34531" y="26860"/>
                </a:lnTo>
                <a:lnTo>
                  <a:pt x="34531" y="7746"/>
                </a:lnTo>
                <a:lnTo>
                  <a:pt x="268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7"/>
          <p:cNvSpPr txBox="1"/>
          <p:nvPr/>
        </p:nvSpPr>
        <p:spPr>
          <a:xfrm>
            <a:off x="8139146" y="1661692"/>
            <a:ext cx="1914674" cy="234678"/>
          </a:xfrm>
          <a:prstGeom prst="rect">
            <a:avLst/>
          </a:prstGeom>
        </p:spPr>
        <p:txBody>
          <a:bodyPr vert="horz" wrap="square" lIns="0" tIns="12634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40" b="1" spc="-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</a:t>
            </a:r>
            <a:r>
              <a:rPr sz="1440" b="1" spc="-5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</a:t>
            </a:r>
            <a:r>
              <a:rPr sz="1440" b="1" spc="-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</a:t>
            </a:r>
            <a:r>
              <a:rPr sz="1440" b="1" spc="-4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</a:t>
            </a:r>
            <a:r>
              <a:rPr sz="1440" b="1" spc="-13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sz="1440" b="1" spc="-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</a:t>
            </a:r>
            <a:r>
              <a:rPr sz="1440" b="1" spc="-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后一</a:t>
            </a:r>
            <a:r>
              <a:rPr sz="1440" b="1" spc="-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</a:t>
            </a:r>
            <a:r>
              <a:rPr sz="1440" b="1" spc="-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</a:t>
            </a:r>
            <a:r>
              <a:rPr sz="14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</a:p>
        </p:txBody>
      </p:sp>
      <p:sp>
        <p:nvSpPr>
          <p:cNvPr id="68" name="object 8"/>
          <p:cNvSpPr txBox="1"/>
          <p:nvPr/>
        </p:nvSpPr>
        <p:spPr>
          <a:xfrm>
            <a:off x="8272788" y="2374203"/>
            <a:ext cx="2471726" cy="936603"/>
          </a:xfrm>
          <a:prstGeom prst="rect">
            <a:avLst/>
          </a:prstGeom>
        </p:spPr>
        <p:txBody>
          <a:bodyPr vert="horz" wrap="square" lIns="0" tIns="12002" rIns="0" bIns="0" rtlCol="0">
            <a:spAutoFit/>
          </a:bodyPr>
          <a:lstStyle/>
          <a:p>
            <a:pPr marL="12700" marR="206375">
              <a:lnSpc>
                <a:spcPct val="161000"/>
              </a:lnSpc>
              <a:spcBef>
                <a:spcPts val="95"/>
              </a:spcBef>
            </a:pPr>
            <a:r>
              <a:rPr sz="1195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底</a:t>
            </a:r>
            <a:r>
              <a:rPr sz="1195" spc="-64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</a:t>
            </a:r>
            <a:r>
              <a:rPr sz="1195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</a:t>
            </a:r>
            <a:r>
              <a:rPr sz="1195" spc="-154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</a:t>
            </a:r>
            <a:r>
              <a:rPr sz="1195" spc="-442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195" spc="-5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</a:t>
            </a:r>
            <a:r>
              <a:rPr sz="1195" spc="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</a:t>
            </a:r>
            <a:r>
              <a:rPr sz="1195" spc="-2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度</a:t>
            </a:r>
            <a:r>
              <a:rPr sz="1195" spc="-7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</a:t>
            </a:r>
            <a:r>
              <a:rPr sz="1195" spc="-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</a:t>
            </a:r>
            <a:r>
              <a:rPr sz="119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投</a:t>
            </a:r>
            <a:r>
              <a:rPr sz="1195" spc="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  </a:t>
            </a:r>
            <a:endParaRPr lang="en-US" sz="1195" spc="10" dirty="0">
              <a:solidFill>
                <a:srgbClr val="2217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206375">
              <a:lnSpc>
                <a:spcPct val="161000"/>
              </a:lnSpc>
              <a:spcBef>
                <a:spcPts val="95"/>
              </a:spcBef>
            </a:pPr>
            <a:r>
              <a:rPr lang="zh-CN" altLang="en-US" sz="1195" spc="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携手信通院成立</a:t>
            </a:r>
            <a:r>
              <a:rPr sz="1195" spc="-7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en-US" sz="1195" spc="-7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</a:t>
            </a:r>
            <a:r>
              <a:rPr sz="1195" spc="-4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sz="1195" spc="-5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心</a:t>
            </a:r>
            <a:endParaRPr sz="11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ts val="2485"/>
              </a:lnSpc>
            </a:pPr>
            <a:r>
              <a:rPr sz="1195" spc="-1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r>
              <a:rPr sz="1195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制终端</a:t>
            </a:r>
            <a:r>
              <a:rPr sz="1195" spc="-1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</a:t>
            </a:r>
            <a:r>
              <a:rPr sz="1195" spc="-2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</a:t>
            </a:r>
            <a:r>
              <a:rPr sz="1195" spc="-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突</a:t>
            </a:r>
            <a:r>
              <a:rPr sz="1195" spc="-9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破</a:t>
            </a:r>
            <a:r>
              <a:rPr sz="3135" b="1" spc="-149" baseline="-4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sz="1195" spc="-9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万台</a:t>
            </a:r>
            <a:endParaRPr sz="11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object 9"/>
          <p:cNvSpPr txBox="1"/>
          <p:nvPr/>
        </p:nvSpPr>
        <p:spPr>
          <a:xfrm>
            <a:off x="4622843" y="2716201"/>
            <a:ext cx="1496491" cy="198885"/>
          </a:xfrm>
          <a:prstGeom prst="rect">
            <a:avLst/>
          </a:prstGeom>
        </p:spPr>
        <p:txBody>
          <a:bodyPr vert="horz" wrap="square" lIns="0" tIns="15161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195" b="1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sz="1195" b="1" spc="-5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</a:t>
            </a:r>
            <a:r>
              <a:rPr sz="1195" b="1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</a:t>
            </a:r>
            <a:r>
              <a:rPr sz="1195" b="1" spc="-5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</a:t>
            </a:r>
            <a:r>
              <a:rPr sz="1195" b="1" spc="-3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</a:t>
            </a:r>
            <a:r>
              <a:rPr sz="1195" b="1" spc="-5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足</a:t>
            </a:r>
            <a:r>
              <a:rPr sz="1195" b="1" spc="-7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</a:t>
            </a:r>
            <a:r>
              <a:rPr sz="1195" b="1" spc="-5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户</a:t>
            </a:r>
            <a:r>
              <a:rPr sz="1195" b="1" spc="-4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sz="1195" b="1" spc="1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</a:t>
            </a:r>
            <a:endParaRPr sz="11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10"/>
          <p:cNvSpPr/>
          <p:nvPr/>
        </p:nvSpPr>
        <p:spPr>
          <a:xfrm>
            <a:off x="4673695" y="3106627"/>
            <a:ext cx="34744" cy="34744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35" y="0"/>
                </a:moveTo>
                <a:lnTo>
                  <a:pt x="7721" y="0"/>
                </a:lnTo>
                <a:lnTo>
                  <a:pt x="0" y="7759"/>
                </a:lnTo>
                <a:lnTo>
                  <a:pt x="0" y="26860"/>
                </a:lnTo>
                <a:lnTo>
                  <a:pt x="7721" y="34594"/>
                </a:lnTo>
                <a:lnTo>
                  <a:pt x="26835" y="34594"/>
                </a:lnTo>
                <a:lnTo>
                  <a:pt x="34544" y="26860"/>
                </a:lnTo>
                <a:lnTo>
                  <a:pt x="34544" y="7759"/>
                </a:lnTo>
                <a:lnTo>
                  <a:pt x="268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11"/>
          <p:cNvSpPr/>
          <p:nvPr/>
        </p:nvSpPr>
        <p:spPr>
          <a:xfrm>
            <a:off x="4673695" y="3393213"/>
            <a:ext cx="34744" cy="34744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35" y="0"/>
                </a:moveTo>
                <a:lnTo>
                  <a:pt x="7721" y="0"/>
                </a:lnTo>
                <a:lnTo>
                  <a:pt x="0" y="7759"/>
                </a:lnTo>
                <a:lnTo>
                  <a:pt x="0" y="26873"/>
                </a:lnTo>
                <a:lnTo>
                  <a:pt x="7721" y="34569"/>
                </a:lnTo>
                <a:lnTo>
                  <a:pt x="26835" y="34569"/>
                </a:lnTo>
                <a:lnTo>
                  <a:pt x="34544" y="26873"/>
                </a:lnTo>
                <a:lnTo>
                  <a:pt x="34544" y="7759"/>
                </a:lnTo>
                <a:lnTo>
                  <a:pt x="268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12"/>
          <p:cNvSpPr txBox="1"/>
          <p:nvPr/>
        </p:nvSpPr>
        <p:spPr>
          <a:xfrm>
            <a:off x="4622795" y="2186525"/>
            <a:ext cx="1548289" cy="234678"/>
          </a:xfrm>
          <a:prstGeom prst="rect">
            <a:avLst/>
          </a:prstGeom>
        </p:spPr>
        <p:txBody>
          <a:bodyPr vert="horz" wrap="square" lIns="0" tIns="12634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40" b="1" spc="-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</a:t>
            </a:r>
            <a:r>
              <a:rPr sz="1440" b="1" spc="-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型行</a:t>
            </a:r>
            <a:r>
              <a:rPr sz="1440" b="1" spc="-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</a:t>
            </a:r>
            <a:r>
              <a:rPr sz="1440" b="1" spc="-5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440" b="1" spc="-5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</a:t>
            </a:r>
            <a:r>
              <a:rPr sz="1440" b="1" spc="-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球</a:t>
            </a:r>
            <a:r>
              <a:rPr sz="1440" b="1" spc="-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</a:t>
            </a:r>
            <a:r>
              <a:rPr sz="14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</a:t>
            </a:r>
          </a:p>
        </p:txBody>
      </p:sp>
      <p:sp>
        <p:nvSpPr>
          <p:cNvPr id="73" name="object 13"/>
          <p:cNvSpPr txBox="1"/>
          <p:nvPr/>
        </p:nvSpPr>
        <p:spPr>
          <a:xfrm>
            <a:off x="4756419" y="2917981"/>
            <a:ext cx="2640494" cy="565669"/>
          </a:xfrm>
          <a:prstGeom prst="rect">
            <a:avLst/>
          </a:prstGeom>
        </p:spPr>
        <p:txBody>
          <a:bodyPr vert="horz" wrap="square" lIns="0" tIns="12002" rIns="0" bIns="0" rtlCol="0">
            <a:spAutoFit/>
          </a:bodyPr>
          <a:lstStyle/>
          <a:p>
            <a:pPr marL="12700" marR="5080" indent="-635">
              <a:lnSpc>
                <a:spcPct val="161000"/>
              </a:lnSpc>
              <a:spcBef>
                <a:spcPts val="95"/>
              </a:spcBef>
            </a:pPr>
            <a:r>
              <a:rPr sz="1195" spc="-4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鼎</a:t>
            </a:r>
            <a:r>
              <a:rPr sz="119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桥</a:t>
            </a:r>
            <a:r>
              <a:rPr sz="1195" b="1" spc="-45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</a:t>
            </a:r>
            <a:r>
              <a:rPr sz="1195" b="1" spc="-15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业无</a:t>
            </a:r>
            <a:r>
              <a:rPr sz="1195" b="1" spc="-25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</a:t>
            </a:r>
            <a:r>
              <a:rPr sz="1195" b="1" spc="-19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</a:t>
            </a:r>
            <a:r>
              <a:rPr sz="1195" b="1" spc="-15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键</a:t>
            </a:r>
            <a:r>
              <a:rPr sz="1195" b="1" spc="-45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</a:t>
            </a:r>
            <a:r>
              <a:rPr sz="1195" b="1" spc="-4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</a:t>
            </a:r>
            <a:r>
              <a:rPr sz="1195" b="1" spc="-1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sz="119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</a:t>
            </a:r>
            <a:r>
              <a:rPr sz="1195" spc="-5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</a:t>
            </a:r>
            <a:r>
              <a:rPr sz="1195" spc="-7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195" spc="-5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195" spc="-4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195" spc="-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</a:t>
            </a:r>
            <a:r>
              <a:rPr sz="1195" spc="1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 </a:t>
            </a:r>
            <a:r>
              <a:rPr sz="1195" spc="-7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</a:t>
            </a:r>
            <a:r>
              <a:rPr sz="1195" spc="-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</a:t>
            </a:r>
            <a:r>
              <a:rPr sz="1195" spc="-3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</a:t>
            </a:r>
            <a:r>
              <a:rPr sz="1195" spc="-5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</a:t>
            </a:r>
            <a:r>
              <a:rPr sz="1195" spc="-2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</a:t>
            </a:r>
            <a:r>
              <a:rPr sz="1195" spc="-1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</a:t>
            </a:r>
            <a:r>
              <a:rPr sz="1195" spc="-5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TDOS</a:t>
            </a:r>
            <a:r>
              <a:rPr sz="1195" spc="-64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</a:t>
            </a:r>
            <a:r>
              <a:rPr sz="1195" spc="1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endParaRPr sz="11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object 14"/>
          <p:cNvSpPr txBox="1"/>
          <p:nvPr/>
        </p:nvSpPr>
        <p:spPr>
          <a:xfrm>
            <a:off x="1106508" y="3259988"/>
            <a:ext cx="1811076" cy="198885"/>
          </a:xfrm>
          <a:prstGeom prst="rect">
            <a:avLst/>
          </a:prstGeom>
        </p:spPr>
        <p:txBody>
          <a:bodyPr vert="horz" wrap="square" lIns="0" tIns="15161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195" b="1" spc="-7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</a:t>
            </a:r>
            <a:r>
              <a:rPr sz="1195" b="1" spc="-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</a:t>
            </a:r>
            <a:r>
              <a:rPr sz="1195" b="1" spc="-4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</a:t>
            </a:r>
            <a:r>
              <a:rPr sz="1195" b="1" spc="-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识</a:t>
            </a:r>
            <a:r>
              <a:rPr sz="1195" b="1" spc="-2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</a:t>
            </a:r>
            <a:r>
              <a:rPr sz="1195" b="1" spc="-4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</a:t>
            </a:r>
            <a:r>
              <a:rPr sz="1195" b="1" spc="-1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</a:t>
            </a:r>
            <a:r>
              <a:rPr sz="1195" b="1" spc="-1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</a:t>
            </a:r>
            <a:r>
              <a:rPr sz="1195" b="1" spc="-4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195" b="1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</a:t>
            </a:r>
            <a:r>
              <a:rPr sz="1195" b="1" spc="-5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</a:t>
            </a:r>
            <a:r>
              <a:rPr sz="1195" b="1" spc="1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</a:t>
            </a:r>
            <a:endParaRPr sz="11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object 15"/>
          <p:cNvSpPr/>
          <p:nvPr/>
        </p:nvSpPr>
        <p:spPr>
          <a:xfrm>
            <a:off x="1157314" y="3668156"/>
            <a:ext cx="34744" cy="34744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60" y="0"/>
                </a:moveTo>
                <a:lnTo>
                  <a:pt x="7759" y="0"/>
                </a:lnTo>
                <a:lnTo>
                  <a:pt x="0" y="7708"/>
                </a:lnTo>
                <a:lnTo>
                  <a:pt x="0" y="26822"/>
                </a:lnTo>
                <a:lnTo>
                  <a:pt x="7759" y="34569"/>
                </a:lnTo>
                <a:lnTo>
                  <a:pt x="26860" y="34569"/>
                </a:lnTo>
                <a:lnTo>
                  <a:pt x="34556" y="26822"/>
                </a:lnTo>
                <a:lnTo>
                  <a:pt x="34556" y="7708"/>
                </a:lnTo>
                <a:lnTo>
                  <a:pt x="268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16"/>
          <p:cNvSpPr txBox="1"/>
          <p:nvPr/>
        </p:nvSpPr>
        <p:spPr>
          <a:xfrm>
            <a:off x="1106408" y="2749283"/>
            <a:ext cx="742244" cy="234678"/>
          </a:xfrm>
          <a:prstGeom prst="rect">
            <a:avLst/>
          </a:prstGeom>
        </p:spPr>
        <p:txBody>
          <a:bodyPr vert="horz" wrap="square" lIns="0" tIns="12634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40" b="1" spc="-5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</a:t>
            </a:r>
            <a:r>
              <a:rPr sz="1440" b="1" spc="-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业攻</a:t>
            </a:r>
            <a:r>
              <a:rPr sz="14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</a:t>
            </a:r>
          </a:p>
        </p:txBody>
      </p:sp>
      <p:sp>
        <p:nvSpPr>
          <p:cNvPr id="78" name="object 18"/>
          <p:cNvSpPr txBox="1"/>
          <p:nvPr/>
        </p:nvSpPr>
        <p:spPr>
          <a:xfrm>
            <a:off x="1240044" y="3458883"/>
            <a:ext cx="1737798" cy="334320"/>
          </a:xfrm>
          <a:prstGeom prst="rect">
            <a:avLst/>
          </a:prstGeom>
        </p:spPr>
        <p:txBody>
          <a:bodyPr vert="horz" wrap="square" lIns="0" tIns="12634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95" spc="-5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sz="1195" spc="-3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</a:t>
            </a:r>
            <a:r>
              <a:rPr sz="1195" spc="-4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</a:t>
            </a:r>
            <a:r>
              <a:rPr sz="1195" spc="-59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</a:t>
            </a:r>
            <a:r>
              <a:rPr sz="3135" b="1" spc="-171" baseline="-4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60%</a:t>
            </a:r>
            <a:r>
              <a:rPr sz="1195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</a:t>
            </a:r>
            <a:r>
              <a:rPr sz="1195" spc="-25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</a:t>
            </a:r>
            <a:r>
              <a:rPr sz="1195" spc="-30" dirty="0">
                <a:solidFill>
                  <a:srgbClr val="2217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份额</a:t>
            </a:r>
            <a:endParaRPr sz="11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42010" y="2123440"/>
            <a:ext cx="10444480" cy="574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6591300" algn="l">
              <a:spcBef>
                <a:spcPts val="520"/>
              </a:spcBef>
            </a:pPr>
            <a:r>
              <a:rPr sz="3135" b="1" spc="-13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2005-2011</a:t>
            </a:r>
            <a:endParaRPr lang="zh-CN" altLang="en-US" sz="3135" b="1" spc="-130" dirty="0">
              <a:solidFill>
                <a:srgbClr val="E600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995367" y="1058242"/>
            <a:ext cx="235559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160" b="1" spc="-109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sz="1955" b="1" spc="-522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2785" b="1" spc="-142" baseline="4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至今</a:t>
            </a:r>
            <a:endParaRPr lang="zh-CN" altLang="en-US" sz="2785" b="1" spc="-142" baseline="4000" dirty="0">
              <a:solidFill>
                <a:srgbClr val="E600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384833" y="1532581"/>
            <a:ext cx="8852744" cy="57464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6591300" algn="l">
              <a:spcBef>
                <a:spcPts val="520"/>
              </a:spcBef>
            </a:pPr>
            <a:r>
              <a:rPr sz="3135" b="1" spc="-13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2011-2020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95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-1" y="17836"/>
            <a:ext cx="12196763" cy="684016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705380" y="4505333"/>
            <a:ext cx="3805352" cy="107338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993985" y="1936693"/>
            <a:ext cx="3841736" cy="107338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80704" y="3074874"/>
            <a:ext cx="2383272" cy="11977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46662" y="1654632"/>
            <a:ext cx="3687097" cy="119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6659" y="1083291"/>
            <a:ext cx="7307028" cy="24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90" b="1" spc="-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布局</a:t>
            </a:r>
            <a:r>
              <a:rPr sz="1590" b="1" spc="-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全球</a:t>
            </a:r>
            <a:r>
              <a:rPr lang="en-US" sz="2390" b="1" spc="-59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104</a:t>
            </a:r>
            <a:r>
              <a:rPr lang="zh-CN" altLang="en-US" sz="2390" b="1" spc="-59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个</a:t>
            </a:r>
            <a:r>
              <a:rPr lang="zh-CN" altLang="en-US" sz="1590" b="1" spc="-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国家</a:t>
            </a:r>
            <a:r>
              <a:rPr sz="1590" b="1" spc="-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，</a:t>
            </a:r>
            <a:r>
              <a:rPr lang="zh-CN" altLang="en-US" sz="1590" b="1" spc="-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服务</a:t>
            </a:r>
            <a:r>
              <a:rPr lang="en-US" altLang="zh-CN" sz="2390" b="1" spc="-59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500</a:t>
            </a:r>
            <a:r>
              <a:rPr lang="zh-CN" altLang="en-US" sz="2390" b="1" spc="-59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万</a:t>
            </a:r>
            <a:r>
              <a:rPr lang="zh-CN" altLang="en-US" sz="1590" b="1" spc="-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行业用户</a:t>
            </a:r>
            <a:endParaRPr sz="1590" b="1" spc="-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LPFJF+MicrosoftYaHei-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731" y="1676245"/>
            <a:ext cx="676152" cy="22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欧</a:t>
            </a: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 </a:t>
            </a:r>
            <a:r>
              <a:rPr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34843" y="1943778"/>
            <a:ext cx="1005763" cy="22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spc="-7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中国</a:t>
            </a:r>
            <a:endParaRPr sz="1440" b="1" spc="-7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LPFJF+MicrosoftYaHei-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731" y="2012121"/>
            <a:ext cx="1173629" cy="2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sz="1920" b="1" spc="-74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WNMRN+MicrosoftYaHei-Bold"/>
              </a:rPr>
              <a:t>25</a:t>
            </a:r>
            <a:r>
              <a:rPr sz="1680" b="1" spc="-34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个</a:t>
            </a:r>
            <a:r>
              <a:rPr sz="2015" spc="-45" baseline="9000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国家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94119" y="2418651"/>
            <a:ext cx="2704120" cy="602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9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移动警务终端服务</a:t>
            </a:r>
            <a:r>
              <a:rPr sz="2785" b="1" spc="-73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200万</a:t>
            </a:r>
            <a:r>
              <a:rPr lang="zh-CN" altLang="en-US" sz="1095" spc="-23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干</a:t>
            </a:r>
            <a:r>
              <a:rPr sz="1095" spc="-23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警</a:t>
            </a:r>
            <a:endParaRPr lang="zh-CN" altLang="en-US" sz="1095" dirty="0"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endParaRPr sz="1345" spc="-23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731" y="2363537"/>
            <a:ext cx="2210984" cy="38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9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瑞士迅达</a:t>
            </a:r>
            <a:r>
              <a:rPr lang="zh-CN" altLang="en-US" sz="109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电梯</a:t>
            </a:r>
            <a:r>
              <a:rPr lang="zh-CN" altLang="en-US" sz="1095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梯联网</a:t>
            </a:r>
            <a:r>
              <a:rPr lang="zh-CN" altLang="en-US" sz="109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全球战略合作</a:t>
            </a:r>
            <a:endParaRPr lang="en-US" altLang="zh-CN" sz="1095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  <a:p>
            <a:pPr>
              <a:lnSpc>
                <a:spcPct val="120000"/>
              </a:lnSpc>
            </a:pPr>
            <a:r>
              <a:rPr sz="1095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塞尔维亚国家警察网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74565" y="2837972"/>
            <a:ext cx="4081547" cy="2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90" spc="-75" baseline="-12000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融合通信服务于</a:t>
            </a:r>
            <a:r>
              <a:rPr lang="en-US" sz="2880" b="1" spc="-75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1</a:t>
            </a:r>
            <a:r>
              <a:rPr sz="2880" b="1" spc="-75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0</a:t>
            </a:r>
            <a:r>
              <a:rPr sz="2880" b="1" spc="-742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 </a:t>
            </a:r>
            <a:r>
              <a:rPr sz="2880" b="1" spc="-86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0</a:t>
            </a:r>
            <a:r>
              <a:rPr lang="zh-CN" altLang="en-US" sz="2880" b="1" spc="-86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个</a:t>
            </a:r>
            <a:r>
              <a:rPr sz="1095" spc="-41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智慧城市和城市应急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34329" y="3091451"/>
            <a:ext cx="676152" cy="22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美</a:t>
            </a:r>
            <a:r>
              <a:rPr sz="1440" b="1" spc="-7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 </a:t>
            </a:r>
            <a:r>
              <a:rPr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洲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34329" y="3427327"/>
            <a:ext cx="1067970" cy="2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sz="2880" b="1" spc="-85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WNMRN+MicrosoftYaHei-Bold"/>
              </a:rPr>
              <a:t>18</a:t>
            </a:r>
            <a:r>
              <a:rPr sz="2490" b="1" spc="-34" baseline="-12000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个</a:t>
            </a:r>
            <a:r>
              <a:rPr sz="1345" spc="-4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国家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114964" y="3284337"/>
            <a:ext cx="3829775" cy="2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20" b="1" spc="-47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200</a:t>
            </a:r>
            <a:r>
              <a:rPr lang="zh-CN" altLang="en-US" sz="1920" b="1" spc="-47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张</a:t>
            </a:r>
            <a:r>
              <a:rPr lang="en-US" altLang="zh-CN" sz="1920" b="1" spc="-4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 </a:t>
            </a:r>
            <a:r>
              <a:rPr lang="zh-CN" altLang="en-US" sz="1095" spc="-47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行业无线专网服务于政务，交通，能源行业</a:t>
            </a:r>
            <a:endParaRPr sz="1095" spc="-74" baseline="8000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4329" y="3781230"/>
            <a:ext cx="1803502" cy="589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1095" spc="-23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巴西BA州</a:t>
            </a:r>
            <a:r>
              <a:rPr lang="zh-CN" altLang="en-US" sz="1095" spc="-23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警察</a:t>
            </a:r>
            <a:r>
              <a:rPr sz="1095" spc="-23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网</a:t>
            </a:r>
            <a:endParaRPr lang="en-US" sz="1095" spc="-23" dirty="0"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  <a:p>
            <a:pPr>
              <a:lnSpc>
                <a:spcPct val="120000"/>
              </a:lnSpc>
            </a:pPr>
            <a:r>
              <a:rPr lang="zh-CN" altLang="en-US" sz="1095" spc="-23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哥伦比亚</a:t>
            </a:r>
            <a:r>
              <a:rPr lang="zh-CN" altLang="en-US" sz="109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警察</a:t>
            </a:r>
            <a:r>
              <a:rPr lang="zh-CN" altLang="en-US" sz="1095" spc="-23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网</a:t>
            </a:r>
            <a:endParaRPr lang="en-US" sz="1095" spc="-23" dirty="0"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  <a:p>
            <a:pPr>
              <a:lnSpc>
                <a:spcPct val="120000"/>
              </a:lnSpc>
            </a:pPr>
            <a:r>
              <a:rPr sz="1095" spc="-23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秘鲁矿业</a:t>
            </a:r>
            <a:r>
              <a:rPr lang="zh-CN" altLang="en-US" sz="1095" spc="-23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专网</a:t>
            </a:r>
            <a:endParaRPr lang="en-US" sz="1095" spc="-23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68976" y="4505333"/>
            <a:ext cx="822850" cy="22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40" b="1" spc="-5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亚</a:t>
            </a:r>
            <a:r>
              <a:rPr lang="en-US" sz="1440" b="1" spc="-5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 </a:t>
            </a:r>
            <a:r>
              <a:rPr sz="1440" b="1" spc="-5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太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868982" y="4857402"/>
            <a:ext cx="1164581" cy="2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sz="1920" b="1" spc="-87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WNMRN+MicrosoftYaHei-Bold"/>
              </a:rPr>
              <a:t>14</a:t>
            </a:r>
            <a:r>
              <a:rPr sz="1680" b="1" spc="-34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个</a:t>
            </a:r>
            <a:r>
              <a:rPr sz="2015" spc="-45" baseline="9000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国家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11460" y="4562264"/>
            <a:ext cx="4529900" cy="1310140"/>
            <a:chOff x="914" y="7104"/>
            <a:chExt cx="7171" cy="2074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914" y="7104"/>
              <a:ext cx="7171" cy="2074"/>
            </a:xfrm>
            <a:prstGeom prst="rect">
              <a:avLst/>
            </a:prstGeom>
          </p:spPr>
        </p:pic>
        <p:sp>
          <p:nvSpPr>
            <p:cNvPr id="19" name="object 19"/>
            <p:cNvSpPr txBox="1"/>
            <p:nvPr/>
          </p:nvSpPr>
          <p:spPr>
            <a:xfrm>
              <a:off x="1182" y="7124"/>
              <a:ext cx="1882" cy="3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9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1440" b="1" spc="-6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LPFJF+MicrosoftYaHei-Bold"/>
                </a:rPr>
                <a:t>中东</a:t>
              </a:r>
              <a:r>
                <a:rPr lang="en-US" altLang="zh-CN" sz="1440" b="1" spc="-6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LPFJF+MicrosoftYaHei-Bold"/>
                </a:rPr>
                <a:t>&amp;</a:t>
              </a:r>
              <a:r>
                <a:rPr sz="1440" b="1" spc="-6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LPFJF+MicrosoftYaHei-Bold"/>
                </a:rPr>
                <a:t>非洲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182" y="7661"/>
              <a:ext cx="2718" cy="4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53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1920" b="1" spc="-36" dirty="0">
                  <a:solidFill>
                    <a:srgbClr val="E600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WNMRN+MicrosoftYaHei-Bold"/>
                </a:rPr>
                <a:t>46</a:t>
              </a:r>
              <a:r>
                <a:rPr sz="1680" b="1" spc="-35" dirty="0">
                  <a:solidFill>
                    <a:srgbClr val="E600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LPFJF+MicrosoftYaHei-Bold"/>
                </a:rPr>
                <a:t>个</a:t>
              </a:r>
              <a:r>
                <a:rPr sz="2015" spc="-45" baseline="9000" dirty="0">
                  <a:solidFill>
                    <a:srgbClr val="1918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JLKRA+MicrosoftYaHei"/>
                </a:rPr>
                <a:t>国家</a:t>
              </a:r>
              <a:r>
                <a:rPr lang="zh-CN" altLang="en-US" sz="2015" spc="-45" baseline="9000" dirty="0">
                  <a:solidFill>
                    <a:srgbClr val="1918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JLKRA+MicrosoftYaHei"/>
                </a:rPr>
                <a:t>内政专网</a:t>
              </a:r>
              <a:endParaRPr sz="2015" spc="-45" baseline="9000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1182" y="8254"/>
              <a:ext cx="5994" cy="6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95" spc="-42" dirty="0">
                  <a:solidFill>
                    <a:srgbClr val="1918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JLKRA+MicrosoftYaHei"/>
                </a:rPr>
                <a:t>包括加纳，肯尼亚，科特迪瓦，毛里求斯，沙特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1095" spc="-42" dirty="0">
                  <a:solidFill>
                    <a:srgbClr val="1918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JLKRA+MicrosoftYaHei"/>
                </a:rPr>
                <a:t>突尼斯，</a:t>
              </a:r>
              <a:r>
                <a:rPr sz="1095" dirty="0">
                  <a:latin typeface="微软雅黑" panose="020B0503020204020204" pitchFamily="34" charset="-122"/>
                  <a:ea typeface="微软雅黑" panose="020B0503020204020204" pitchFamily="34" charset="-122"/>
                  <a:cs typeface="NJLKRA+MicrosoftYaHei"/>
                </a:rPr>
                <a:t>南非等国家</a:t>
              </a:r>
              <a:r>
                <a:rPr lang="zh-CN" altLang="en-US" sz="1095" dirty="0">
                  <a:latin typeface="微软雅黑" panose="020B0503020204020204" pitchFamily="34" charset="-122"/>
                  <a:ea typeface="微软雅黑" panose="020B0503020204020204" pitchFamily="34" charset="-122"/>
                  <a:cs typeface="NJLKRA+MicrosoftYaHei"/>
                </a:rPr>
                <a:t>警察网</a:t>
              </a:r>
              <a:endParaRPr sz="1095" dirty="0"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68982" y="5191209"/>
            <a:ext cx="1256414" cy="416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095" spc="-4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泰国</a:t>
            </a:r>
            <a:r>
              <a:rPr lang="zh-CN" altLang="en-US" sz="1095" spc="-4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皇家警察网</a:t>
            </a:r>
            <a:endParaRPr lang="en-US" altLang="zh-CN" sz="1095" spc="-47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95" spc="-47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印尼国家警察网</a:t>
            </a:r>
            <a:endParaRPr lang="en-US" altLang="zh-CN" sz="1095" spc="-47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147" y="1813422"/>
            <a:ext cx="4281209" cy="2761763"/>
          </a:xfrm>
          <a:prstGeom prst="rect">
            <a:avLst/>
          </a:prstGeom>
        </p:spPr>
      </p:pic>
      <p:sp>
        <p:nvSpPr>
          <p:cNvPr id="1025" name="矩形 1024"/>
          <p:cNvSpPr>
            <a:spLocks noChangeAspect="1"/>
          </p:cNvSpPr>
          <p:nvPr/>
        </p:nvSpPr>
        <p:spPr>
          <a:xfrm>
            <a:off x="3606337" y="6589067"/>
            <a:ext cx="5031467" cy="3245344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2" name="object 16"/>
          <p:cNvSpPr txBox="1"/>
          <p:nvPr/>
        </p:nvSpPr>
        <p:spPr>
          <a:xfrm>
            <a:off x="8133597" y="3691395"/>
            <a:ext cx="3811139" cy="2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95" spc="-47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物联网应用于</a:t>
            </a:r>
            <a:r>
              <a:rPr lang="en-US" sz="1920" b="1" spc="-47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200</a:t>
            </a:r>
            <a:r>
              <a:rPr lang="en-US" altLang="zh-CN" sz="1920" b="1" spc="-47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+</a:t>
            </a:r>
            <a:r>
              <a:rPr lang="zh-CN" altLang="en-US" sz="1095" spc="-47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客户群</a:t>
            </a:r>
            <a:r>
              <a:rPr lang="zh-CN" altLang="en-US" sz="1095" b="1" spc="-47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，</a:t>
            </a:r>
            <a:r>
              <a:rPr lang="zh-CN" altLang="en-US" sz="1095" spc="-47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打造</a:t>
            </a:r>
            <a:r>
              <a:rPr lang="en-US" altLang="zh-CN" sz="1920" b="1" spc="-47" dirty="0">
                <a:solidFill>
                  <a:srgbClr val="E600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100+</a:t>
            </a:r>
            <a:r>
              <a:rPr lang="zh-CN" altLang="en-US" sz="1095" spc="-47" dirty="0"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行业终端形态</a:t>
            </a:r>
            <a:endParaRPr sz="2015" spc="-74" baseline="8000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616659" y="435745"/>
            <a:ext cx="2379711" cy="42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8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联接遍布全球</a:t>
            </a:r>
            <a:endParaRPr sz="1725" b="1" spc="-25" dirty="0">
              <a:solidFill>
                <a:srgbClr val="191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JLKRA+MicrosoftYaHe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14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2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04" y="1706613"/>
            <a:ext cx="1538579" cy="15385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68" y="1706297"/>
            <a:ext cx="1538579" cy="1538579"/>
          </a:xfrm>
          <a:prstGeom prst="rect">
            <a:avLst/>
          </a:prstGeom>
        </p:spPr>
      </p:pic>
      <p:grpSp>
        <p:nvGrpSpPr>
          <p:cNvPr id="457" name="组合 456"/>
          <p:cNvGrpSpPr/>
          <p:nvPr/>
        </p:nvGrpSpPr>
        <p:grpSpPr>
          <a:xfrm>
            <a:off x="4685348" y="3537581"/>
            <a:ext cx="2825750" cy="304120"/>
            <a:chOff x="4683125" y="3085193"/>
            <a:chExt cx="2825750" cy="304120"/>
          </a:xfrm>
        </p:grpSpPr>
        <p:sp>
          <p:nvSpPr>
            <p:cNvPr id="456" name="Freeform 377"/>
            <p:cNvSpPr/>
            <p:nvPr/>
          </p:nvSpPr>
          <p:spPr bwMode="auto">
            <a:xfrm>
              <a:off x="4683125" y="3087688"/>
              <a:ext cx="2825750" cy="301625"/>
            </a:xfrm>
            <a:custGeom>
              <a:avLst/>
              <a:gdLst>
                <a:gd name="T0" fmla="*/ 1780 w 1780"/>
                <a:gd name="T1" fmla="*/ 0 h 190"/>
                <a:gd name="T2" fmla="*/ 890 w 1780"/>
                <a:gd name="T3" fmla="*/ 0 h 190"/>
                <a:gd name="T4" fmla="*/ 0 w 1780"/>
                <a:gd name="T5" fmla="*/ 0 h 190"/>
                <a:gd name="T6" fmla="*/ 90 w 1780"/>
                <a:gd name="T7" fmla="*/ 96 h 190"/>
                <a:gd name="T8" fmla="*/ 0 w 1780"/>
                <a:gd name="T9" fmla="*/ 190 h 190"/>
                <a:gd name="T10" fmla="*/ 890 w 1780"/>
                <a:gd name="T11" fmla="*/ 190 h 190"/>
                <a:gd name="T12" fmla="*/ 1780 w 1780"/>
                <a:gd name="T13" fmla="*/ 190 h 190"/>
                <a:gd name="T14" fmla="*/ 1690 w 1780"/>
                <a:gd name="T15" fmla="*/ 96 h 190"/>
                <a:gd name="T16" fmla="*/ 1780 w 1780"/>
                <a:gd name="T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0" h="190">
                  <a:moveTo>
                    <a:pt x="1780" y="0"/>
                  </a:moveTo>
                  <a:lnTo>
                    <a:pt x="890" y="0"/>
                  </a:lnTo>
                  <a:lnTo>
                    <a:pt x="0" y="0"/>
                  </a:lnTo>
                  <a:lnTo>
                    <a:pt x="90" y="96"/>
                  </a:lnTo>
                  <a:lnTo>
                    <a:pt x="0" y="190"/>
                  </a:lnTo>
                  <a:lnTo>
                    <a:pt x="890" y="190"/>
                  </a:lnTo>
                  <a:lnTo>
                    <a:pt x="1780" y="190"/>
                  </a:lnTo>
                  <a:lnTo>
                    <a:pt x="1690" y="96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4832604" y="3085193"/>
              <a:ext cx="155923" cy="302400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"/>
            <p:cNvSpPr/>
            <p:nvPr/>
          </p:nvSpPr>
          <p:spPr bwMode="auto">
            <a:xfrm flipH="1">
              <a:off x="7203475" y="3085193"/>
              <a:ext cx="155923" cy="302400"/>
            </a:xfrm>
            <a:custGeom>
              <a:avLst/>
              <a:gdLst>
                <a:gd name="T0" fmla="*/ 93 w 93"/>
                <a:gd name="T1" fmla="*/ 0 h 186"/>
                <a:gd name="T2" fmla="*/ 0 w 93"/>
                <a:gd name="T3" fmla="*/ 93 h 186"/>
                <a:gd name="T4" fmla="*/ 93 w 93"/>
                <a:gd name="T5" fmla="*/ 186 h 186"/>
                <a:gd name="T6" fmla="*/ 93 w 93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6">
                  <a:moveTo>
                    <a:pt x="93" y="0"/>
                  </a:moveTo>
                  <a:lnTo>
                    <a:pt x="0" y="93"/>
                  </a:lnTo>
                  <a:lnTo>
                    <a:pt x="93" y="186"/>
                  </a:lnTo>
                  <a:lnTo>
                    <a:pt x="9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6001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8041" y="3681758"/>
            <a:ext cx="8849422" cy="173061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93" y="1545226"/>
            <a:ext cx="1538579" cy="15385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45871" y="2527998"/>
            <a:ext cx="9080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715"/>
              </a:lnSpc>
              <a:spcBef>
                <a:spcPct val="0"/>
              </a:spcBef>
              <a:spcAft>
                <a:spcPct val="0"/>
              </a:spcAft>
            </a:pPr>
            <a:r>
              <a:rPr sz="1300" b="1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EWHRM+MicrosoftYaHei-Bold"/>
              </a:rPr>
              <a:t>政务客户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3885" y="2675782"/>
            <a:ext cx="1002664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885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2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EWHRM+MicrosoftYaHei-Bold"/>
              </a:rPr>
              <a:t>企业客户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7755" y="2675782"/>
            <a:ext cx="118427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885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2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EWHRM+MicrosoftYaHei-Bold"/>
              </a:rPr>
              <a:t>运营商客户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46529" y="3536192"/>
            <a:ext cx="2266950" cy="28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5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35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EWHRM+MicrosoftYaHei-Bold"/>
              </a:rPr>
              <a:t>全球销售与服务体系</a:t>
            </a:r>
            <a:endParaRPr sz="1700" b="1" spc="-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EWHRM+MicrosoftYaHei-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3051" y="4019135"/>
            <a:ext cx="1493079" cy="27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0"/>
              </a:lnSpc>
              <a:spcBef>
                <a:spcPct val="0"/>
              </a:spcBef>
              <a:spcAft>
                <a:spcPct val="0"/>
              </a:spcAft>
            </a:pPr>
            <a:r>
              <a:rPr sz="1600" b="1" spc="-22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QSGWS+MicrosoftYaHei"/>
              </a:rPr>
              <a:t>行业无线产品线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21484" y="4019141"/>
            <a:ext cx="1238390" cy="27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0"/>
              </a:lnSpc>
              <a:spcBef>
                <a:spcPct val="0"/>
              </a:spcBef>
              <a:spcAft>
                <a:spcPct val="0"/>
              </a:spcAft>
            </a:pPr>
            <a:r>
              <a:rPr sz="1600" b="1" spc="-42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QSGWS+MicrosoftYaHei"/>
              </a:rPr>
              <a:t>物联网产品线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89318" y="4019141"/>
            <a:ext cx="1099580" cy="27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0"/>
              </a:lnSpc>
              <a:spcBef>
                <a:spcPct val="0"/>
              </a:spcBef>
              <a:spcAft>
                <a:spcPct val="0"/>
              </a:spcAft>
            </a:pPr>
            <a:r>
              <a:rPr sz="1600" b="1" spc="-34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QSGWS+MicrosoftYaHei"/>
              </a:rPr>
              <a:t>终端产品线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18343" y="4019135"/>
            <a:ext cx="1493078" cy="27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0"/>
              </a:lnSpc>
              <a:spcBef>
                <a:spcPct val="0"/>
              </a:spcBef>
              <a:spcAft>
                <a:spcPct val="0"/>
              </a:spcAft>
            </a:pPr>
            <a:r>
              <a:rPr sz="1600" b="1" spc="-24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QSGWS+MicrosoftYaHei"/>
              </a:rPr>
              <a:t>新兴业务产品线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10203" y="5525384"/>
            <a:ext cx="1493078" cy="23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22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TSQDC+FZLTCHJW--GB1-0"/>
              </a:rPr>
              <a:t>北京研究中心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84914" y="5525384"/>
            <a:ext cx="1493078" cy="23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22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TSQDC+FZLTCHJW--GB1-0"/>
              </a:rPr>
              <a:t>成都研究中心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089771" y="5525384"/>
            <a:ext cx="1493078" cy="23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22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TSQDC+FZLTCHJW--GB1-0"/>
              </a:rPr>
              <a:t>上海研究中心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223" y="5405722"/>
            <a:ext cx="5360194" cy="0"/>
          </a:xfrm>
          <a:prstGeom prst="line">
            <a:avLst/>
          </a:prstGeom>
          <a:ln w="12700">
            <a:solidFill>
              <a:srgbClr val="666868"/>
            </a:solidFill>
            <a:prstDash val="solid"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834029" y="5412373"/>
            <a:ext cx="5360194" cy="0"/>
          </a:xfrm>
          <a:prstGeom prst="line">
            <a:avLst/>
          </a:prstGeom>
          <a:ln w="12700">
            <a:solidFill>
              <a:srgbClr val="666868"/>
            </a:solidFill>
            <a:prstDash val="solid"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508149" y="5412373"/>
            <a:ext cx="1169208" cy="0"/>
          </a:xfrm>
          <a:prstGeom prst="line">
            <a:avLst/>
          </a:prstGeom>
          <a:ln w="12700">
            <a:solidFill>
              <a:srgbClr val="666868"/>
            </a:solidFill>
            <a:prstDash val="solid"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4" y="4906387"/>
            <a:ext cx="7317966" cy="516670"/>
          </a:xfrm>
          <a:prstGeom prst="rect">
            <a:avLst/>
          </a:prstGeom>
        </p:spPr>
      </p:pic>
      <p:pic>
        <p:nvPicPr>
          <p:cNvPr id="290" name="图片 2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53" y="4681275"/>
            <a:ext cx="957897" cy="731568"/>
          </a:xfrm>
          <a:prstGeom prst="rect">
            <a:avLst/>
          </a:prstGeom>
        </p:spPr>
      </p:pic>
      <p:pic>
        <p:nvPicPr>
          <p:cNvPr id="292" name="图片 2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7" y="4694313"/>
            <a:ext cx="788722" cy="726996"/>
          </a:xfrm>
          <a:prstGeom prst="rect">
            <a:avLst/>
          </a:prstGeom>
        </p:spPr>
      </p:pic>
      <p:pic>
        <p:nvPicPr>
          <p:cNvPr id="294" name="图片 2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08" y="4429486"/>
            <a:ext cx="795580" cy="994475"/>
          </a:xfrm>
          <a:prstGeom prst="rect">
            <a:avLst/>
          </a:prstGeom>
        </p:spPr>
      </p:pic>
      <p:grpSp>
        <p:nvGrpSpPr>
          <p:cNvPr id="330" name="组合 329"/>
          <p:cNvGrpSpPr/>
          <p:nvPr/>
        </p:nvGrpSpPr>
        <p:grpSpPr>
          <a:xfrm>
            <a:off x="2671303" y="4043845"/>
            <a:ext cx="215822" cy="252738"/>
            <a:chOff x="3476625" y="7631113"/>
            <a:chExt cx="241301" cy="282575"/>
          </a:xfrm>
        </p:grpSpPr>
        <p:sp>
          <p:nvSpPr>
            <p:cNvPr id="299" name="Freeform 244"/>
            <p:cNvSpPr>
              <a:spLocks noEditPoints="1"/>
            </p:cNvSpPr>
            <p:nvPr/>
          </p:nvSpPr>
          <p:spPr bwMode="auto">
            <a:xfrm>
              <a:off x="3490913" y="7646988"/>
              <a:ext cx="211138" cy="250825"/>
            </a:xfrm>
            <a:custGeom>
              <a:avLst/>
              <a:gdLst>
                <a:gd name="T0" fmla="*/ 28 w 56"/>
                <a:gd name="T1" fmla="*/ 0 h 64"/>
                <a:gd name="T2" fmla="*/ 0 w 56"/>
                <a:gd name="T3" fmla="*/ 17 h 64"/>
                <a:gd name="T4" fmla="*/ 0 w 56"/>
                <a:gd name="T5" fmla="*/ 47 h 64"/>
                <a:gd name="T6" fmla="*/ 28 w 56"/>
                <a:gd name="T7" fmla="*/ 64 h 64"/>
                <a:gd name="T8" fmla="*/ 56 w 56"/>
                <a:gd name="T9" fmla="*/ 48 h 64"/>
                <a:gd name="T10" fmla="*/ 56 w 56"/>
                <a:gd name="T11" fmla="*/ 17 h 64"/>
                <a:gd name="T12" fmla="*/ 28 w 56"/>
                <a:gd name="T13" fmla="*/ 0 h 64"/>
                <a:gd name="T14" fmla="*/ 53 w 56"/>
                <a:gd name="T15" fmla="*/ 19 h 64"/>
                <a:gd name="T16" fmla="*/ 45 w 56"/>
                <a:gd name="T17" fmla="*/ 24 h 64"/>
                <a:gd name="T18" fmla="*/ 45 w 56"/>
                <a:gd name="T19" fmla="*/ 24 h 64"/>
                <a:gd name="T20" fmla="*/ 47 w 56"/>
                <a:gd name="T21" fmla="*/ 32 h 64"/>
                <a:gd name="T22" fmla="*/ 45 w 56"/>
                <a:gd name="T23" fmla="*/ 40 h 64"/>
                <a:gd name="T24" fmla="*/ 45 w 56"/>
                <a:gd name="T25" fmla="*/ 40 h 64"/>
                <a:gd name="T26" fmla="*/ 53 w 56"/>
                <a:gd name="T27" fmla="*/ 45 h 64"/>
                <a:gd name="T28" fmla="*/ 53 w 56"/>
                <a:gd name="T29" fmla="*/ 47 h 64"/>
                <a:gd name="T30" fmla="*/ 52 w 56"/>
                <a:gd name="T31" fmla="*/ 47 h 64"/>
                <a:gd name="T32" fmla="*/ 51 w 56"/>
                <a:gd name="T33" fmla="*/ 47 h 64"/>
                <a:gd name="T34" fmla="*/ 44 w 56"/>
                <a:gd name="T35" fmla="*/ 43 h 64"/>
                <a:gd name="T36" fmla="*/ 44 w 56"/>
                <a:gd name="T37" fmla="*/ 43 h 64"/>
                <a:gd name="T38" fmla="*/ 29 w 56"/>
                <a:gd name="T39" fmla="*/ 51 h 64"/>
                <a:gd name="T40" fmla="*/ 29 w 56"/>
                <a:gd name="T41" fmla="*/ 51 h 64"/>
                <a:gd name="T42" fmla="*/ 29 w 56"/>
                <a:gd name="T43" fmla="*/ 60 h 64"/>
                <a:gd name="T44" fmla="*/ 28 w 56"/>
                <a:gd name="T45" fmla="*/ 62 h 64"/>
                <a:gd name="T46" fmla="*/ 28 w 56"/>
                <a:gd name="T47" fmla="*/ 62 h 64"/>
                <a:gd name="T48" fmla="*/ 27 w 56"/>
                <a:gd name="T49" fmla="*/ 60 h 64"/>
                <a:gd name="T50" fmla="*/ 27 w 56"/>
                <a:gd name="T51" fmla="*/ 51 h 64"/>
                <a:gd name="T52" fmla="*/ 27 w 56"/>
                <a:gd name="T53" fmla="*/ 51 h 64"/>
                <a:gd name="T54" fmla="*/ 12 w 56"/>
                <a:gd name="T55" fmla="*/ 43 h 64"/>
                <a:gd name="T56" fmla="*/ 12 w 56"/>
                <a:gd name="T57" fmla="*/ 43 h 64"/>
                <a:gd name="T58" fmla="*/ 5 w 56"/>
                <a:gd name="T59" fmla="*/ 47 h 64"/>
                <a:gd name="T60" fmla="*/ 4 w 56"/>
                <a:gd name="T61" fmla="*/ 47 h 64"/>
                <a:gd name="T62" fmla="*/ 3 w 56"/>
                <a:gd name="T63" fmla="*/ 47 h 64"/>
                <a:gd name="T64" fmla="*/ 3 w 56"/>
                <a:gd name="T65" fmla="*/ 45 h 64"/>
                <a:gd name="T66" fmla="*/ 11 w 56"/>
                <a:gd name="T67" fmla="*/ 40 h 64"/>
                <a:gd name="T68" fmla="*/ 11 w 56"/>
                <a:gd name="T69" fmla="*/ 40 h 64"/>
                <a:gd name="T70" fmla="*/ 9 w 56"/>
                <a:gd name="T71" fmla="*/ 32 h 64"/>
                <a:gd name="T72" fmla="*/ 11 w 56"/>
                <a:gd name="T73" fmla="*/ 24 h 64"/>
                <a:gd name="T74" fmla="*/ 11 w 56"/>
                <a:gd name="T75" fmla="*/ 24 h 64"/>
                <a:gd name="T76" fmla="*/ 3 w 56"/>
                <a:gd name="T77" fmla="*/ 19 h 64"/>
                <a:gd name="T78" fmla="*/ 3 w 56"/>
                <a:gd name="T79" fmla="*/ 17 h 64"/>
                <a:gd name="T80" fmla="*/ 5 w 56"/>
                <a:gd name="T81" fmla="*/ 16 h 64"/>
                <a:gd name="T82" fmla="*/ 12 w 56"/>
                <a:gd name="T83" fmla="*/ 21 h 64"/>
                <a:gd name="T84" fmla="*/ 27 w 56"/>
                <a:gd name="T85" fmla="*/ 13 h 64"/>
                <a:gd name="T86" fmla="*/ 27 w 56"/>
                <a:gd name="T87" fmla="*/ 13 h 64"/>
                <a:gd name="T88" fmla="*/ 27 w 56"/>
                <a:gd name="T89" fmla="*/ 4 h 64"/>
                <a:gd name="T90" fmla="*/ 28 w 56"/>
                <a:gd name="T91" fmla="*/ 3 h 64"/>
                <a:gd name="T92" fmla="*/ 28 w 56"/>
                <a:gd name="T93" fmla="*/ 3 h 64"/>
                <a:gd name="T94" fmla="*/ 29 w 56"/>
                <a:gd name="T95" fmla="*/ 4 h 64"/>
                <a:gd name="T96" fmla="*/ 29 w 56"/>
                <a:gd name="T97" fmla="*/ 13 h 64"/>
                <a:gd name="T98" fmla="*/ 29 w 56"/>
                <a:gd name="T99" fmla="*/ 13 h 64"/>
                <a:gd name="T100" fmla="*/ 44 w 56"/>
                <a:gd name="T101" fmla="*/ 21 h 64"/>
                <a:gd name="T102" fmla="*/ 44 w 56"/>
                <a:gd name="T103" fmla="*/ 21 h 64"/>
                <a:gd name="T104" fmla="*/ 52 w 56"/>
                <a:gd name="T105" fmla="*/ 17 h 64"/>
                <a:gd name="T106" fmla="*/ 54 w 56"/>
                <a:gd name="T107" fmla="*/ 17 h 64"/>
                <a:gd name="T108" fmla="*/ 53 w 56"/>
                <a:gd name="T10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64">
                  <a:moveTo>
                    <a:pt x="28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17"/>
                    <a:pt x="56" y="17"/>
                    <a:pt x="56" y="17"/>
                  </a:cubicBezTo>
                  <a:lnTo>
                    <a:pt x="28" y="0"/>
                  </a:lnTo>
                  <a:close/>
                  <a:moveTo>
                    <a:pt x="53" y="19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7" y="26"/>
                    <a:pt x="47" y="29"/>
                    <a:pt x="47" y="32"/>
                  </a:cubicBezTo>
                  <a:cubicBezTo>
                    <a:pt x="47" y="35"/>
                    <a:pt x="47" y="38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5"/>
                    <a:pt x="54" y="46"/>
                    <a:pt x="53" y="47"/>
                  </a:cubicBezTo>
                  <a:cubicBezTo>
                    <a:pt x="53" y="47"/>
                    <a:pt x="53" y="47"/>
                    <a:pt x="52" y="47"/>
                  </a:cubicBezTo>
                  <a:cubicBezTo>
                    <a:pt x="52" y="47"/>
                    <a:pt x="52" y="47"/>
                    <a:pt x="51" y="47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1" y="48"/>
                    <a:pt x="35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29" y="62"/>
                    <a:pt x="28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2"/>
                    <a:pt x="27" y="61"/>
                    <a:pt x="27" y="6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1" y="51"/>
                    <a:pt x="15" y="48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" y="46"/>
                    <a:pt x="3" y="45"/>
                    <a:pt x="3" y="45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38"/>
                    <a:pt x="9" y="35"/>
                    <a:pt x="9" y="32"/>
                  </a:cubicBezTo>
                  <a:cubicBezTo>
                    <a:pt x="9" y="29"/>
                    <a:pt x="10" y="26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3" y="17"/>
                  </a:cubicBezTo>
                  <a:cubicBezTo>
                    <a:pt x="3" y="16"/>
                    <a:pt x="4" y="16"/>
                    <a:pt x="5" y="16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17"/>
                    <a:pt x="21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41" y="17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3" y="17"/>
                    <a:pt x="54" y="17"/>
                  </a:cubicBezTo>
                  <a:cubicBezTo>
                    <a:pt x="54" y="18"/>
                    <a:pt x="54" y="19"/>
                    <a:pt x="53" y="19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245"/>
            <p:cNvSpPr>
              <a:spLocks noChangeArrowheads="1"/>
            </p:cNvSpPr>
            <p:nvPr/>
          </p:nvSpPr>
          <p:spPr bwMode="auto">
            <a:xfrm>
              <a:off x="3687763" y="7694613"/>
              <a:ext cx="30163" cy="3016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246"/>
            <p:cNvSpPr>
              <a:spLocks noChangeArrowheads="1"/>
            </p:cNvSpPr>
            <p:nvPr/>
          </p:nvSpPr>
          <p:spPr bwMode="auto">
            <a:xfrm>
              <a:off x="3687763" y="7820026"/>
              <a:ext cx="30163" cy="3016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247"/>
            <p:cNvSpPr>
              <a:spLocks noChangeArrowheads="1"/>
            </p:cNvSpPr>
            <p:nvPr/>
          </p:nvSpPr>
          <p:spPr bwMode="auto">
            <a:xfrm>
              <a:off x="3581400" y="7631113"/>
              <a:ext cx="30163" cy="31750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248"/>
            <p:cNvSpPr>
              <a:spLocks noChangeArrowheads="1"/>
            </p:cNvSpPr>
            <p:nvPr/>
          </p:nvSpPr>
          <p:spPr bwMode="auto">
            <a:xfrm>
              <a:off x="3581400" y="7881938"/>
              <a:ext cx="30163" cy="31750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249"/>
            <p:cNvSpPr>
              <a:spLocks noChangeArrowheads="1"/>
            </p:cNvSpPr>
            <p:nvPr/>
          </p:nvSpPr>
          <p:spPr bwMode="auto">
            <a:xfrm>
              <a:off x="3476625" y="7694613"/>
              <a:ext cx="30163" cy="3016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Oval 250"/>
            <p:cNvSpPr>
              <a:spLocks noChangeArrowheads="1"/>
            </p:cNvSpPr>
            <p:nvPr/>
          </p:nvSpPr>
          <p:spPr bwMode="auto">
            <a:xfrm>
              <a:off x="3476625" y="7820026"/>
              <a:ext cx="30163" cy="3016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251"/>
            <p:cNvSpPr>
              <a:spLocks noEditPoints="1"/>
            </p:cNvSpPr>
            <p:nvPr/>
          </p:nvSpPr>
          <p:spPr bwMode="auto">
            <a:xfrm>
              <a:off x="3543300" y="7716838"/>
              <a:ext cx="109538" cy="114300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4 h 29"/>
                <a:gd name="T4" fmla="*/ 14 w 29"/>
                <a:gd name="T5" fmla="*/ 29 h 29"/>
                <a:gd name="T6" fmla="*/ 29 w 29"/>
                <a:gd name="T7" fmla="*/ 14 h 29"/>
                <a:gd name="T8" fmla="*/ 14 w 29"/>
                <a:gd name="T9" fmla="*/ 0 h 29"/>
                <a:gd name="T10" fmla="*/ 14 w 29"/>
                <a:gd name="T11" fmla="*/ 23 h 29"/>
                <a:gd name="T12" fmla="*/ 12 w 29"/>
                <a:gd name="T13" fmla="*/ 21 h 29"/>
                <a:gd name="T14" fmla="*/ 14 w 29"/>
                <a:gd name="T15" fmla="*/ 19 h 29"/>
                <a:gd name="T16" fmla="*/ 16 w 29"/>
                <a:gd name="T17" fmla="*/ 21 h 29"/>
                <a:gd name="T18" fmla="*/ 14 w 29"/>
                <a:gd name="T19" fmla="*/ 23 h 29"/>
                <a:gd name="T20" fmla="*/ 17 w 29"/>
                <a:gd name="T21" fmla="*/ 18 h 29"/>
                <a:gd name="T22" fmla="*/ 17 w 29"/>
                <a:gd name="T23" fmla="*/ 18 h 29"/>
                <a:gd name="T24" fmla="*/ 16 w 29"/>
                <a:gd name="T25" fmla="*/ 18 h 29"/>
                <a:gd name="T26" fmla="*/ 14 w 29"/>
                <a:gd name="T27" fmla="*/ 17 h 29"/>
                <a:gd name="T28" fmla="*/ 12 w 29"/>
                <a:gd name="T29" fmla="*/ 18 h 29"/>
                <a:gd name="T30" fmla="*/ 11 w 29"/>
                <a:gd name="T31" fmla="*/ 18 h 29"/>
                <a:gd name="T32" fmla="*/ 11 w 29"/>
                <a:gd name="T33" fmla="*/ 16 h 29"/>
                <a:gd name="T34" fmla="*/ 14 w 29"/>
                <a:gd name="T35" fmla="*/ 15 h 29"/>
                <a:gd name="T36" fmla="*/ 17 w 29"/>
                <a:gd name="T37" fmla="*/ 16 h 29"/>
                <a:gd name="T38" fmla="*/ 17 w 29"/>
                <a:gd name="T39" fmla="*/ 18 h 29"/>
                <a:gd name="T40" fmla="*/ 20 w 29"/>
                <a:gd name="T41" fmla="*/ 15 h 29"/>
                <a:gd name="T42" fmla="*/ 19 w 29"/>
                <a:gd name="T43" fmla="*/ 15 h 29"/>
                <a:gd name="T44" fmla="*/ 14 w 29"/>
                <a:gd name="T45" fmla="*/ 13 h 29"/>
                <a:gd name="T46" fmla="*/ 9 w 29"/>
                <a:gd name="T47" fmla="*/ 15 h 29"/>
                <a:gd name="T48" fmla="*/ 9 w 29"/>
                <a:gd name="T49" fmla="*/ 15 h 29"/>
                <a:gd name="T50" fmla="*/ 8 w 29"/>
                <a:gd name="T51" fmla="*/ 15 h 29"/>
                <a:gd name="T52" fmla="*/ 8 w 29"/>
                <a:gd name="T53" fmla="*/ 13 h 29"/>
                <a:gd name="T54" fmla="*/ 14 w 29"/>
                <a:gd name="T55" fmla="*/ 11 h 29"/>
                <a:gd name="T56" fmla="*/ 20 w 29"/>
                <a:gd name="T57" fmla="*/ 13 h 29"/>
                <a:gd name="T58" fmla="*/ 20 w 29"/>
                <a:gd name="T59" fmla="*/ 15 h 29"/>
                <a:gd name="T60" fmla="*/ 24 w 29"/>
                <a:gd name="T61" fmla="*/ 12 h 29"/>
                <a:gd name="T62" fmla="*/ 23 w 29"/>
                <a:gd name="T63" fmla="*/ 12 h 29"/>
                <a:gd name="T64" fmla="*/ 22 w 29"/>
                <a:gd name="T65" fmla="*/ 12 h 29"/>
                <a:gd name="T66" fmla="*/ 14 w 29"/>
                <a:gd name="T67" fmla="*/ 10 h 29"/>
                <a:gd name="T68" fmla="*/ 6 w 29"/>
                <a:gd name="T69" fmla="*/ 12 h 29"/>
                <a:gd name="T70" fmla="*/ 5 w 29"/>
                <a:gd name="T71" fmla="*/ 12 h 29"/>
                <a:gd name="T72" fmla="*/ 5 w 29"/>
                <a:gd name="T73" fmla="*/ 11 h 29"/>
                <a:gd name="T74" fmla="*/ 14 w 29"/>
                <a:gd name="T75" fmla="*/ 8 h 29"/>
                <a:gd name="T76" fmla="*/ 24 w 29"/>
                <a:gd name="T77" fmla="*/ 11 h 29"/>
                <a:gd name="T78" fmla="*/ 24 w 29"/>
                <a:gd name="T7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lose/>
                  <a:moveTo>
                    <a:pt x="14" y="23"/>
                  </a:moveTo>
                  <a:cubicBezTo>
                    <a:pt x="13" y="23"/>
                    <a:pt x="12" y="22"/>
                    <a:pt x="12" y="21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20"/>
                    <a:pt x="16" y="21"/>
                  </a:cubicBezTo>
                  <a:cubicBezTo>
                    <a:pt x="16" y="22"/>
                    <a:pt x="15" y="23"/>
                    <a:pt x="14" y="23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5" y="17"/>
                    <a:pt x="14" y="17"/>
                  </a:cubicBezTo>
                  <a:cubicBezTo>
                    <a:pt x="13" y="17"/>
                    <a:pt x="12" y="18"/>
                    <a:pt x="12" y="18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7" y="16"/>
                    <a:pt x="17" y="16"/>
                  </a:cubicBezTo>
                  <a:cubicBezTo>
                    <a:pt x="18" y="17"/>
                    <a:pt x="18" y="17"/>
                    <a:pt x="17" y="18"/>
                  </a:cubicBezTo>
                  <a:close/>
                  <a:moveTo>
                    <a:pt x="20" y="15"/>
                  </a:moveTo>
                  <a:cubicBezTo>
                    <a:pt x="20" y="15"/>
                    <a:pt x="19" y="15"/>
                    <a:pt x="19" y="15"/>
                  </a:cubicBezTo>
                  <a:cubicBezTo>
                    <a:pt x="18" y="14"/>
                    <a:pt x="16" y="13"/>
                    <a:pt x="14" y="13"/>
                  </a:cubicBezTo>
                  <a:cubicBezTo>
                    <a:pt x="12" y="13"/>
                    <a:pt x="10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4"/>
                    <a:pt x="7" y="14"/>
                    <a:pt x="8" y="13"/>
                  </a:cubicBezTo>
                  <a:cubicBezTo>
                    <a:pt x="9" y="12"/>
                    <a:pt x="11" y="11"/>
                    <a:pt x="14" y="11"/>
                  </a:cubicBezTo>
                  <a:cubicBezTo>
                    <a:pt x="17" y="11"/>
                    <a:pt x="19" y="12"/>
                    <a:pt x="20" y="13"/>
                  </a:cubicBezTo>
                  <a:cubicBezTo>
                    <a:pt x="21" y="14"/>
                    <a:pt x="21" y="14"/>
                    <a:pt x="20" y="15"/>
                  </a:cubicBezTo>
                  <a:close/>
                  <a:moveTo>
                    <a:pt x="24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1" y="11"/>
                    <a:pt x="17" y="10"/>
                    <a:pt x="14" y="10"/>
                  </a:cubicBezTo>
                  <a:cubicBezTo>
                    <a:pt x="11" y="10"/>
                    <a:pt x="8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4" y="11"/>
                    <a:pt x="5" y="11"/>
                  </a:cubicBezTo>
                  <a:cubicBezTo>
                    <a:pt x="7" y="9"/>
                    <a:pt x="10" y="8"/>
                    <a:pt x="14" y="8"/>
                  </a:cubicBezTo>
                  <a:cubicBezTo>
                    <a:pt x="18" y="8"/>
                    <a:pt x="22" y="9"/>
                    <a:pt x="24" y="11"/>
                  </a:cubicBezTo>
                  <a:cubicBezTo>
                    <a:pt x="24" y="11"/>
                    <a:pt x="24" y="12"/>
                    <a:pt x="24" y="12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>
            <a:off x="7894151" y="4075152"/>
            <a:ext cx="174645" cy="181744"/>
            <a:chOff x="9677400" y="7670801"/>
            <a:chExt cx="195263" cy="203200"/>
          </a:xfrm>
        </p:grpSpPr>
        <p:sp>
          <p:nvSpPr>
            <p:cNvPr id="307" name="Line 252"/>
            <p:cNvSpPr>
              <a:spLocks noChangeShapeType="1"/>
            </p:cNvSpPr>
            <p:nvPr/>
          </p:nvSpPr>
          <p:spPr bwMode="auto">
            <a:xfrm>
              <a:off x="9756775" y="78501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Line 253"/>
            <p:cNvSpPr>
              <a:spLocks noChangeShapeType="1"/>
            </p:cNvSpPr>
            <p:nvPr/>
          </p:nvSpPr>
          <p:spPr bwMode="auto">
            <a:xfrm>
              <a:off x="9756775" y="78501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Oval 254"/>
            <p:cNvSpPr>
              <a:spLocks noChangeArrowheads="1"/>
            </p:cNvSpPr>
            <p:nvPr/>
          </p:nvSpPr>
          <p:spPr bwMode="auto">
            <a:xfrm>
              <a:off x="9839325" y="7689851"/>
              <a:ext cx="15875" cy="1111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255"/>
            <p:cNvSpPr>
              <a:spLocks noEditPoints="1"/>
            </p:cNvSpPr>
            <p:nvPr/>
          </p:nvSpPr>
          <p:spPr bwMode="auto">
            <a:xfrm>
              <a:off x="9677400" y="7670801"/>
              <a:ext cx="195263" cy="50800"/>
            </a:xfrm>
            <a:custGeom>
              <a:avLst/>
              <a:gdLst>
                <a:gd name="T0" fmla="*/ 46 w 52"/>
                <a:gd name="T1" fmla="*/ 0 h 13"/>
                <a:gd name="T2" fmla="*/ 6 w 52"/>
                <a:gd name="T3" fmla="*/ 0 h 13"/>
                <a:gd name="T4" fmla="*/ 0 w 52"/>
                <a:gd name="T5" fmla="*/ 6 h 13"/>
                <a:gd name="T6" fmla="*/ 0 w 52"/>
                <a:gd name="T7" fmla="*/ 13 h 13"/>
                <a:gd name="T8" fmla="*/ 52 w 52"/>
                <a:gd name="T9" fmla="*/ 13 h 13"/>
                <a:gd name="T10" fmla="*/ 52 w 52"/>
                <a:gd name="T11" fmla="*/ 6 h 13"/>
                <a:gd name="T12" fmla="*/ 46 w 52"/>
                <a:gd name="T13" fmla="*/ 0 h 13"/>
                <a:gd name="T14" fmla="*/ 26 w 52"/>
                <a:gd name="T15" fmla="*/ 10 h 13"/>
                <a:gd name="T16" fmla="*/ 22 w 52"/>
                <a:gd name="T17" fmla="*/ 6 h 13"/>
                <a:gd name="T18" fmla="*/ 26 w 52"/>
                <a:gd name="T19" fmla="*/ 3 h 13"/>
                <a:gd name="T20" fmla="*/ 30 w 52"/>
                <a:gd name="T21" fmla="*/ 6 h 13"/>
                <a:gd name="T22" fmla="*/ 26 w 52"/>
                <a:gd name="T23" fmla="*/ 10 h 13"/>
                <a:gd name="T24" fmla="*/ 35 w 52"/>
                <a:gd name="T25" fmla="*/ 10 h 13"/>
                <a:gd name="T26" fmla="*/ 32 w 52"/>
                <a:gd name="T27" fmla="*/ 6 h 13"/>
                <a:gd name="T28" fmla="*/ 35 w 52"/>
                <a:gd name="T29" fmla="*/ 3 h 13"/>
                <a:gd name="T30" fmla="*/ 39 w 52"/>
                <a:gd name="T31" fmla="*/ 6 h 13"/>
                <a:gd name="T32" fmla="*/ 35 w 52"/>
                <a:gd name="T33" fmla="*/ 10 h 13"/>
                <a:gd name="T34" fmla="*/ 45 w 52"/>
                <a:gd name="T35" fmla="*/ 10 h 13"/>
                <a:gd name="T36" fmla="*/ 41 w 52"/>
                <a:gd name="T37" fmla="*/ 6 h 13"/>
                <a:gd name="T38" fmla="*/ 45 w 52"/>
                <a:gd name="T39" fmla="*/ 3 h 13"/>
                <a:gd name="T40" fmla="*/ 48 w 52"/>
                <a:gd name="T41" fmla="*/ 6 h 13"/>
                <a:gd name="T42" fmla="*/ 45 w 52"/>
                <a:gd name="T43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3">
                  <a:moveTo>
                    <a:pt x="4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3"/>
                    <a:pt x="49" y="0"/>
                    <a:pt x="46" y="0"/>
                  </a:cubicBezTo>
                  <a:close/>
                  <a:moveTo>
                    <a:pt x="26" y="10"/>
                  </a:moveTo>
                  <a:cubicBezTo>
                    <a:pt x="24" y="10"/>
                    <a:pt x="22" y="8"/>
                    <a:pt x="22" y="6"/>
                  </a:cubicBezTo>
                  <a:cubicBezTo>
                    <a:pt x="22" y="4"/>
                    <a:pt x="24" y="3"/>
                    <a:pt x="26" y="3"/>
                  </a:cubicBezTo>
                  <a:cubicBezTo>
                    <a:pt x="28" y="3"/>
                    <a:pt x="30" y="4"/>
                    <a:pt x="30" y="6"/>
                  </a:cubicBezTo>
                  <a:cubicBezTo>
                    <a:pt x="30" y="8"/>
                    <a:pt x="28" y="10"/>
                    <a:pt x="26" y="10"/>
                  </a:cubicBezTo>
                  <a:close/>
                  <a:moveTo>
                    <a:pt x="35" y="10"/>
                  </a:moveTo>
                  <a:cubicBezTo>
                    <a:pt x="34" y="10"/>
                    <a:pt x="32" y="8"/>
                    <a:pt x="32" y="6"/>
                  </a:cubicBezTo>
                  <a:cubicBezTo>
                    <a:pt x="32" y="4"/>
                    <a:pt x="34" y="3"/>
                    <a:pt x="35" y="3"/>
                  </a:cubicBezTo>
                  <a:cubicBezTo>
                    <a:pt x="37" y="3"/>
                    <a:pt x="39" y="4"/>
                    <a:pt x="39" y="6"/>
                  </a:cubicBezTo>
                  <a:cubicBezTo>
                    <a:pt x="39" y="8"/>
                    <a:pt x="37" y="10"/>
                    <a:pt x="35" y="10"/>
                  </a:cubicBezTo>
                  <a:close/>
                  <a:moveTo>
                    <a:pt x="45" y="10"/>
                  </a:moveTo>
                  <a:cubicBezTo>
                    <a:pt x="43" y="10"/>
                    <a:pt x="41" y="8"/>
                    <a:pt x="41" y="6"/>
                  </a:cubicBezTo>
                  <a:cubicBezTo>
                    <a:pt x="41" y="4"/>
                    <a:pt x="43" y="3"/>
                    <a:pt x="45" y="3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"/>
                    <a:pt x="47" y="10"/>
                    <a:pt x="45" y="1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Oval 256"/>
            <p:cNvSpPr>
              <a:spLocks noChangeArrowheads="1"/>
            </p:cNvSpPr>
            <p:nvPr/>
          </p:nvSpPr>
          <p:spPr bwMode="auto">
            <a:xfrm>
              <a:off x="9767888" y="7689851"/>
              <a:ext cx="14288" cy="1111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257"/>
            <p:cNvSpPr>
              <a:spLocks noChangeArrowheads="1"/>
            </p:cNvSpPr>
            <p:nvPr/>
          </p:nvSpPr>
          <p:spPr bwMode="auto">
            <a:xfrm>
              <a:off x="9805988" y="7689851"/>
              <a:ext cx="11113" cy="1111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258"/>
            <p:cNvSpPr>
              <a:spLocks noEditPoints="1"/>
            </p:cNvSpPr>
            <p:nvPr/>
          </p:nvSpPr>
          <p:spPr bwMode="auto">
            <a:xfrm>
              <a:off x="9677400" y="7732713"/>
              <a:ext cx="195263" cy="141288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30 h 36"/>
                <a:gd name="T4" fmla="*/ 6 w 52"/>
                <a:gd name="T5" fmla="*/ 36 h 36"/>
                <a:gd name="T6" fmla="*/ 46 w 52"/>
                <a:gd name="T7" fmla="*/ 36 h 36"/>
                <a:gd name="T8" fmla="*/ 52 w 52"/>
                <a:gd name="T9" fmla="*/ 30 h 36"/>
                <a:gd name="T10" fmla="*/ 52 w 52"/>
                <a:gd name="T11" fmla="*/ 0 h 36"/>
                <a:gd name="T12" fmla="*/ 0 w 52"/>
                <a:gd name="T13" fmla="*/ 0 h 36"/>
                <a:gd name="T14" fmla="*/ 11 w 52"/>
                <a:gd name="T15" fmla="*/ 18 h 36"/>
                <a:gd name="T16" fmla="*/ 15 w 52"/>
                <a:gd name="T17" fmla="*/ 22 h 36"/>
                <a:gd name="T18" fmla="*/ 15 w 52"/>
                <a:gd name="T19" fmla="*/ 23 h 36"/>
                <a:gd name="T20" fmla="*/ 15 w 52"/>
                <a:gd name="T21" fmla="*/ 24 h 36"/>
                <a:gd name="T22" fmla="*/ 14 w 52"/>
                <a:gd name="T23" fmla="*/ 23 h 36"/>
                <a:gd name="T24" fmla="*/ 10 w 52"/>
                <a:gd name="T25" fmla="*/ 19 h 36"/>
                <a:gd name="T26" fmla="*/ 9 w 52"/>
                <a:gd name="T27" fmla="*/ 19 h 36"/>
                <a:gd name="T28" fmla="*/ 9 w 52"/>
                <a:gd name="T29" fmla="*/ 17 h 36"/>
                <a:gd name="T30" fmla="*/ 10 w 52"/>
                <a:gd name="T31" fmla="*/ 15 h 36"/>
                <a:gd name="T32" fmla="*/ 14 w 52"/>
                <a:gd name="T33" fmla="*/ 10 h 36"/>
                <a:gd name="T34" fmla="*/ 15 w 52"/>
                <a:gd name="T35" fmla="*/ 10 h 36"/>
                <a:gd name="T36" fmla="*/ 15 w 52"/>
                <a:gd name="T37" fmla="*/ 11 h 36"/>
                <a:gd name="T38" fmla="*/ 11 w 52"/>
                <a:gd name="T39" fmla="*/ 16 h 36"/>
                <a:gd name="T40" fmla="*/ 11 w 52"/>
                <a:gd name="T41" fmla="*/ 17 h 36"/>
                <a:gd name="T42" fmla="*/ 11 w 52"/>
                <a:gd name="T43" fmla="*/ 18 h 36"/>
                <a:gd name="T44" fmla="*/ 30 w 52"/>
                <a:gd name="T45" fmla="*/ 10 h 36"/>
                <a:gd name="T46" fmla="*/ 25 w 52"/>
                <a:gd name="T47" fmla="*/ 25 h 36"/>
                <a:gd name="T48" fmla="*/ 24 w 52"/>
                <a:gd name="T49" fmla="*/ 26 h 36"/>
                <a:gd name="T50" fmla="*/ 24 w 52"/>
                <a:gd name="T51" fmla="*/ 25 h 36"/>
                <a:gd name="T52" fmla="*/ 24 w 52"/>
                <a:gd name="T53" fmla="*/ 24 h 36"/>
                <a:gd name="T54" fmla="*/ 28 w 52"/>
                <a:gd name="T55" fmla="*/ 9 h 36"/>
                <a:gd name="T56" fmla="*/ 29 w 52"/>
                <a:gd name="T57" fmla="*/ 9 h 36"/>
                <a:gd name="T58" fmla="*/ 30 w 52"/>
                <a:gd name="T59" fmla="*/ 10 h 36"/>
                <a:gd name="T60" fmla="*/ 43 w 52"/>
                <a:gd name="T61" fmla="*/ 18 h 36"/>
                <a:gd name="T62" fmla="*/ 38 w 52"/>
                <a:gd name="T63" fmla="*/ 23 h 36"/>
                <a:gd name="T64" fmla="*/ 37 w 52"/>
                <a:gd name="T65" fmla="*/ 23 h 36"/>
                <a:gd name="T66" fmla="*/ 37 w 52"/>
                <a:gd name="T67" fmla="*/ 23 h 36"/>
                <a:gd name="T68" fmla="*/ 37 w 52"/>
                <a:gd name="T69" fmla="*/ 22 h 36"/>
                <a:gd name="T70" fmla="*/ 41 w 52"/>
                <a:gd name="T71" fmla="*/ 17 h 36"/>
                <a:gd name="T72" fmla="*/ 42 w 52"/>
                <a:gd name="T73" fmla="*/ 16 h 36"/>
                <a:gd name="T74" fmla="*/ 41 w 52"/>
                <a:gd name="T75" fmla="*/ 15 h 36"/>
                <a:gd name="T76" fmla="*/ 37 w 52"/>
                <a:gd name="T77" fmla="*/ 11 h 36"/>
                <a:gd name="T78" fmla="*/ 37 w 52"/>
                <a:gd name="T79" fmla="*/ 9 h 36"/>
                <a:gd name="T80" fmla="*/ 38 w 52"/>
                <a:gd name="T81" fmla="*/ 9 h 36"/>
                <a:gd name="T82" fmla="*/ 43 w 52"/>
                <a:gd name="T83" fmla="*/ 14 h 36"/>
                <a:gd name="T84" fmla="*/ 43 w 52"/>
                <a:gd name="T85" fmla="*/ 14 h 36"/>
                <a:gd name="T86" fmla="*/ 43 w 52"/>
                <a:gd name="T87" fmla="*/ 16 h 36"/>
                <a:gd name="T88" fmla="*/ 43 w 52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" h="36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9" y="36"/>
                    <a:pt x="52" y="33"/>
                    <a:pt x="52" y="3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0" y="0"/>
                  </a:lnTo>
                  <a:close/>
                  <a:moveTo>
                    <a:pt x="11" y="18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9" y="16"/>
                    <a:pt x="9" y="16"/>
                    <a:pt x="10" y="1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6" y="10"/>
                    <a:pt x="16" y="11"/>
                    <a:pt x="15" y="11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close/>
                  <a:moveTo>
                    <a:pt x="30" y="1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4" y="26"/>
                  </a:cubicBezTo>
                  <a:cubicBezTo>
                    <a:pt x="24" y="26"/>
                    <a:pt x="24" y="26"/>
                    <a:pt x="24" y="25"/>
                  </a:cubicBezTo>
                  <a:cubicBezTo>
                    <a:pt x="24" y="25"/>
                    <a:pt x="23" y="25"/>
                    <a:pt x="24" y="2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9" y="9"/>
                    <a:pt x="29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43" y="1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6" y="22"/>
                    <a:pt x="37" y="22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6"/>
                  </a:cubicBezTo>
                  <a:cubicBezTo>
                    <a:pt x="42" y="16"/>
                    <a:pt x="41" y="16"/>
                    <a:pt x="41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10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6"/>
                    <a:pt x="43" y="16"/>
                  </a:cubicBezTo>
                  <a:cubicBezTo>
                    <a:pt x="43" y="17"/>
                    <a:pt x="43" y="18"/>
                    <a:pt x="43" y="18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>
            <a:off x="4634726" y="4062629"/>
            <a:ext cx="232860" cy="210142"/>
            <a:chOff x="5816600" y="7654926"/>
            <a:chExt cx="260350" cy="234950"/>
          </a:xfrm>
        </p:grpSpPr>
        <p:sp>
          <p:nvSpPr>
            <p:cNvPr id="314" name="Line 259"/>
            <p:cNvSpPr>
              <a:spLocks noChangeShapeType="1"/>
            </p:cNvSpPr>
            <p:nvPr/>
          </p:nvSpPr>
          <p:spPr bwMode="auto">
            <a:xfrm>
              <a:off x="5978525" y="767080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Line 260"/>
            <p:cNvSpPr>
              <a:spLocks noChangeShapeType="1"/>
            </p:cNvSpPr>
            <p:nvPr/>
          </p:nvSpPr>
          <p:spPr bwMode="auto">
            <a:xfrm>
              <a:off x="5978525" y="767080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Oval 261"/>
            <p:cNvSpPr>
              <a:spLocks noChangeArrowheads="1"/>
            </p:cNvSpPr>
            <p:nvPr/>
          </p:nvSpPr>
          <p:spPr bwMode="auto">
            <a:xfrm>
              <a:off x="5911850" y="7697788"/>
              <a:ext cx="25400" cy="26988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Oval 262"/>
            <p:cNvSpPr>
              <a:spLocks noChangeArrowheads="1"/>
            </p:cNvSpPr>
            <p:nvPr/>
          </p:nvSpPr>
          <p:spPr bwMode="auto">
            <a:xfrm>
              <a:off x="5930900" y="7812088"/>
              <a:ext cx="22225" cy="2381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263"/>
            <p:cNvSpPr/>
            <p:nvPr/>
          </p:nvSpPr>
          <p:spPr bwMode="auto">
            <a:xfrm>
              <a:off x="5865813" y="7729538"/>
              <a:ext cx="68263" cy="82550"/>
            </a:xfrm>
            <a:custGeom>
              <a:avLst/>
              <a:gdLst>
                <a:gd name="T0" fmla="*/ 15 w 18"/>
                <a:gd name="T1" fmla="*/ 21 h 21"/>
                <a:gd name="T2" fmla="*/ 18 w 18"/>
                <a:gd name="T3" fmla="*/ 19 h 21"/>
                <a:gd name="T4" fmla="*/ 15 w 18"/>
                <a:gd name="T5" fmla="*/ 1 h 21"/>
                <a:gd name="T6" fmla="*/ 12 w 18"/>
                <a:gd name="T7" fmla="*/ 0 h 21"/>
                <a:gd name="T8" fmla="*/ 0 w 18"/>
                <a:gd name="T9" fmla="*/ 12 h 21"/>
                <a:gd name="T10" fmla="*/ 2 w 18"/>
                <a:gd name="T11" fmla="*/ 16 h 21"/>
                <a:gd name="T12" fmla="*/ 2 w 18"/>
                <a:gd name="T13" fmla="*/ 17 h 21"/>
                <a:gd name="T14" fmla="*/ 15 w 18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1">
                  <a:moveTo>
                    <a:pt x="15" y="21"/>
                  </a:moveTo>
                  <a:cubicBezTo>
                    <a:pt x="16" y="20"/>
                    <a:pt x="17" y="19"/>
                    <a:pt x="18" y="19"/>
                  </a:cubicBezTo>
                  <a:cubicBezTo>
                    <a:pt x="16" y="13"/>
                    <a:pt x="15" y="7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8" y="3"/>
                    <a:pt x="4" y="7"/>
                    <a:pt x="0" y="12"/>
                  </a:cubicBezTo>
                  <a:cubicBezTo>
                    <a:pt x="1" y="13"/>
                    <a:pt x="2" y="15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6" y="19"/>
                    <a:pt x="11" y="20"/>
                    <a:pt x="15" y="21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264"/>
            <p:cNvSpPr/>
            <p:nvPr/>
          </p:nvSpPr>
          <p:spPr bwMode="auto">
            <a:xfrm>
              <a:off x="5930900" y="7673976"/>
              <a:ext cx="107950" cy="146050"/>
            </a:xfrm>
            <a:custGeom>
              <a:avLst/>
              <a:gdLst>
                <a:gd name="T0" fmla="*/ 19 w 29"/>
                <a:gd name="T1" fmla="*/ 2 h 37"/>
                <a:gd name="T2" fmla="*/ 16 w 29"/>
                <a:gd name="T3" fmla="*/ 0 h 37"/>
                <a:gd name="T4" fmla="*/ 16 w 29"/>
                <a:gd name="T5" fmla="*/ 0 h 37"/>
                <a:gd name="T6" fmla="*/ 3 w 29"/>
                <a:gd name="T7" fmla="*/ 7 h 37"/>
                <a:gd name="T8" fmla="*/ 4 w 29"/>
                <a:gd name="T9" fmla="*/ 9 h 37"/>
                <a:gd name="T10" fmla="*/ 0 w 29"/>
                <a:gd name="T11" fmla="*/ 14 h 37"/>
                <a:gd name="T12" fmla="*/ 3 w 29"/>
                <a:gd name="T13" fmla="*/ 33 h 37"/>
                <a:gd name="T14" fmla="*/ 3 w 29"/>
                <a:gd name="T15" fmla="*/ 33 h 37"/>
                <a:gd name="T16" fmla="*/ 8 w 29"/>
                <a:gd name="T17" fmla="*/ 37 h 37"/>
                <a:gd name="T18" fmla="*/ 27 w 29"/>
                <a:gd name="T19" fmla="*/ 37 h 37"/>
                <a:gd name="T20" fmla="*/ 29 w 29"/>
                <a:gd name="T21" fmla="*/ 34 h 37"/>
                <a:gd name="T22" fmla="*/ 25 w 29"/>
                <a:gd name="T23" fmla="*/ 34 h 37"/>
                <a:gd name="T24" fmla="*/ 9 w 29"/>
                <a:gd name="T25" fmla="*/ 18 h 37"/>
                <a:gd name="T26" fmla="*/ 19 w 29"/>
                <a:gd name="T27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19" y="2"/>
                  </a:moveTo>
                  <a:cubicBezTo>
                    <a:pt x="18" y="1"/>
                    <a:pt x="17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2"/>
                    <a:pt x="7" y="5"/>
                    <a:pt x="3" y="7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4" y="12"/>
                    <a:pt x="2" y="14"/>
                    <a:pt x="0" y="14"/>
                  </a:cubicBezTo>
                  <a:cubicBezTo>
                    <a:pt x="0" y="21"/>
                    <a:pt x="1" y="27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6" y="33"/>
                    <a:pt x="8" y="34"/>
                    <a:pt x="8" y="37"/>
                  </a:cubicBezTo>
                  <a:cubicBezTo>
                    <a:pt x="14" y="37"/>
                    <a:pt x="21" y="37"/>
                    <a:pt x="27" y="37"/>
                  </a:cubicBezTo>
                  <a:cubicBezTo>
                    <a:pt x="28" y="36"/>
                    <a:pt x="28" y="35"/>
                    <a:pt x="29" y="34"/>
                  </a:cubicBezTo>
                  <a:cubicBezTo>
                    <a:pt x="28" y="34"/>
                    <a:pt x="26" y="34"/>
                    <a:pt x="25" y="34"/>
                  </a:cubicBezTo>
                  <a:cubicBezTo>
                    <a:pt x="16" y="34"/>
                    <a:pt x="9" y="27"/>
                    <a:pt x="9" y="18"/>
                  </a:cubicBezTo>
                  <a:cubicBezTo>
                    <a:pt x="9" y="11"/>
                    <a:pt x="13" y="5"/>
                    <a:pt x="19" y="2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265"/>
            <p:cNvSpPr/>
            <p:nvPr/>
          </p:nvSpPr>
          <p:spPr bwMode="auto">
            <a:xfrm>
              <a:off x="5816600" y="7775576"/>
              <a:ext cx="215900" cy="114300"/>
            </a:xfrm>
            <a:custGeom>
              <a:avLst/>
              <a:gdLst>
                <a:gd name="T0" fmla="*/ 50 w 57"/>
                <a:gd name="T1" fmla="*/ 13 h 29"/>
                <a:gd name="T2" fmla="*/ 38 w 57"/>
                <a:gd name="T3" fmla="*/ 13 h 29"/>
                <a:gd name="T4" fmla="*/ 33 w 57"/>
                <a:gd name="T5" fmla="*/ 17 h 29"/>
                <a:gd name="T6" fmla="*/ 28 w 57"/>
                <a:gd name="T7" fmla="*/ 12 h 29"/>
                <a:gd name="T8" fmla="*/ 28 w 57"/>
                <a:gd name="T9" fmla="*/ 11 h 29"/>
                <a:gd name="T10" fmla="*/ 14 w 57"/>
                <a:gd name="T11" fmla="*/ 7 h 29"/>
                <a:gd name="T12" fmla="*/ 10 w 57"/>
                <a:gd name="T13" fmla="*/ 9 h 29"/>
                <a:gd name="T14" fmla="*/ 5 w 57"/>
                <a:gd name="T15" fmla="*/ 4 h 29"/>
                <a:gd name="T16" fmla="*/ 5 w 57"/>
                <a:gd name="T17" fmla="*/ 1 h 29"/>
                <a:gd name="T18" fmla="*/ 0 w 57"/>
                <a:gd name="T19" fmla="*/ 0 h 29"/>
                <a:gd name="T20" fmla="*/ 30 w 57"/>
                <a:gd name="T21" fmla="*/ 29 h 29"/>
                <a:gd name="T22" fmla="*/ 57 w 57"/>
                <a:gd name="T23" fmla="*/ 13 h 29"/>
                <a:gd name="T24" fmla="*/ 50 w 57"/>
                <a:gd name="T25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29">
                  <a:moveTo>
                    <a:pt x="50" y="13"/>
                  </a:moveTo>
                  <a:cubicBezTo>
                    <a:pt x="46" y="13"/>
                    <a:pt x="42" y="13"/>
                    <a:pt x="38" y="13"/>
                  </a:cubicBezTo>
                  <a:cubicBezTo>
                    <a:pt x="38" y="15"/>
                    <a:pt x="36" y="17"/>
                    <a:pt x="33" y="17"/>
                  </a:cubicBezTo>
                  <a:cubicBezTo>
                    <a:pt x="30" y="17"/>
                    <a:pt x="28" y="15"/>
                    <a:pt x="28" y="12"/>
                  </a:cubicBezTo>
                  <a:cubicBezTo>
                    <a:pt x="28" y="12"/>
                    <a:pt x="28" y="11"/>
                    <a:pt x="28" y="11"/>
                  </a:cubicBezTo>
                  <a:cubicBezTo>
                    <a:pt x="23" y="10"/>
                    <a:pt x="18" y="9"/>
                    <a:pt x="14" y="7"/>
                  </a:cubicBezTo>
                  <a:cubicBezTo>
                    <a:pt x="13" y="8"/>
                    <a:pt x="12" y="9"/>
                    <a:pt x="10" y="9"/>
                  </a:cubicBezTo>
                  <a:cubicBezTo>
                    <a:pt x="7" y="9"/>
                    <a:pt x="5" y="7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4" y="29"/>
                    <a:pt x="30" y="29"/>
                  </a:cubicBezTo>
                  <a:cubicBezTo>
                    <a:pt x="42" y="29"/>
                    <a:pt x="52" y="22"/>
                    <a:pt x="57" y="13"/>
                  </a:cubicBezTo>
                  <a:cubicBezTo>
                    <a:pt x="54" y="13"/>
                    <a:pt x="52" y="13"/>
                    <a:pt x="50" y="13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Oval 266"/>
            <p:cNvSpPr>
              <a:spLocks noChangeArrowheads="1"/>
            </p:cNvSpPr>
            <p:nvPr/>
          </p:nvSpPr>
          <p:spPr bwMode="auto">
            <a:xfrm>
              <a:off x="5840413" y="7780338"/>
              <a:ext cx="25400" cy="23813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267"/>
            <p:cNvSpPr/>
            <p:nvPr/>
          </p:nvSpPr>
          <p:spPr bwMode="auto">
            <a:xfrm>
              <a:off x="5816600" y="7654926"/>
              <a:ext cx="101600" cy="120650"/>
            </a:xfrm>
            <a:custGeom>
              <a:avLst/>
              <a:gdLst>
                <a:gd name="T0" fmla="*/ 0 w 27"/>
                <a:gd name="T1" fmla="*/ 29 h 31"/>
                <a:gd name="T2" fmla="*/ 7 w 27"/>
                <a:gd name="T3" fmla="*/ 31 h 31"/>
                <a:gd name="T4" fmla="*/ 10 w 27"/>
                <a:gd name="T5" fmla="*/ 30 h 31"/>
                <a:gd name="T6" fmla="*/ 12 w 27"/>
                <a:gd name="T7" fmla="*/ 30 h 31"/>
                <a:gd name="T8" fmla="*/ 24 w 27"/>
                <a:gd name="T9" fmla="*/ 17 h 31"/>
                <a:gd name="T10" fmla="*/ 23 w 27"/>
                <a:gd name="T11" fmla="*/ 14 h 31"/>
                <a:gd name="T12" fmla="*/ 27 w 27"/>
                <a:gd name="T13" fmla="*/ 9 h 31"/>
                <a:gd name="T14" fmla="*/ 27 w 27"/>
                <a:gd name="T15" fmla="*/ 0 h 31"/>
                <a:gd name="T16" fmla="*/ 0 w 27"/>
                <a:gd name="T17" fmla="*/ 29 h 31"/>
                <a:gd name="T18" fmla="*/ 0 w 27"/>
                <a:gd name="T1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1">
                  <a:moveTo>
                    <a:pt x="0" y="29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9" y="30"/>
                    <a:pt x="10" y="30"/>
                  </a:cubicBezTo>
                  <a:cubicBezTo>
                    <a:pt x="10" y="30"/>
                    <a:pt x="11" y="30"/>
                    <a:pt x="12" y="30"/>
                  </a:cubicBezTo>
                  <a:cubicBezTo>
                    <a:pt x="15" y="25"/>
                    <a:pt x="19" y="21"/>
                    <a:pt x="24" y="17"/>
                  </a:cubicBezTo>
                  <a:cubicBezTo>
                    <a:pt x="23" y="16"/>
                    <a:pt x="23" y="15"/>
                    <a:pt x="23" y="14"/>
                  </a:cubicBezTo>
                  <a:cubicBezTo>
                    <a:pt x="23" y="12"/>
                    <a:pt x="25" y="10"/>
                    <a:pt x="27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2"/>
                    <a:pt x="1" y="14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268"/>
            <p:cNvSpPr/>
            <p:nvPr/>
          </p:nvSpPr>
          <p:spPr bwMode="auto">
            <a:xfrm>
              <a:off x="5926138" y="7654926"/>
              <a:ext cx="57150" cy="42863"/>
            </a:xfrm>
            <a:custGeom>
              <a:avLst/>
              <a:gdLst>
                <a:gd name="T0" fmla="*/ 0 w 15"/>
                <a:gd name="T1" fmla="*/ 0 h 11"/>
                <a:gd name="T2" fmla="*/ 0 w 15"/>
                <a:gd name="T3" fmla="*/ 9 h 11"/>
                <a:gd name="T4" fmla="*/ 3 w 15"/>
                <a:gd name="T5" fmla="*/ 11 h 11"/>
                <a:gd name="T6" fmla="*/ 15 w 15"/>
                <a:gd name="T7" fmla="*/ 4 h 11"/>
                <a:gd name="T8" fmla="*/ 1 w 15"/>
                <a:gd name="T9" fmla="*/ 0 h 11"/>
                <a:gd name="T10" fmla="*/ 0 w 15"/>
                <a:gd name="T11" fmla="*/ 0 h 11"/>
                <a:gd name="T12" fmla="*/ 0 w 1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2" y="10"/>
                    <a:pt x="3" y="11"/>
                  </a:cubicBezTo>
                  <a:cubicBezTo>
                    <a:pt x="7" y="8"/>
                    <a:pt x="12" y="6"/>
                    <a:pt x="15" y="4"/>
                  </a:cubicBezTo>
                  <a:cubicBezTo>
                    <a:pt x="11" y="2"/>
                    <a:pt x="6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69"/>
            <p:cNvSpPr>
              <a:spLocks noEditPoints="1"/>
            </p:cNvSpPr>
            <p:nvPr/>
          </p:nvSpPr>
          <p:spPr bwMode="auto">
            <a:xfrm>
              <a:off x="5972175" y="7689851"/>
              <a:ext cx="104775" cy="10953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22 h 28"/>
                <a:gd name="T12" fmla="*/ 13 w 28"/>
                <a:gd name="T13" fmla="*/ 21 h 28"/>
                <a:gd name="T14" fmla="*/ 14 w 28"/>
                <a:gd name="T15" fmla="*/ 20 h 28"/>
                <a:gd name="T16" fmla="*/ 16 w 28"/>
                <a:gd name="T17" fmla="*/ 21 h 28"/>
                <a:gd name="T18" fmla="*/ 14 w 28"/>
                <a:gd name="T19" fmla="*/ 22 h 28"/>
                <a:gd name="T20" fmla="*/ 18 w 28"/>
                <a:gd name="T21" fmla="*/ 18 h 28"/>
                <a:gd name="T22" fmla="*/ 17 w 28"/>
                <a:gd name="T23" fmla="*/ 18 h 28"/>
                <a:gd name="T24" fmla="*/ 12 w 28"/>
                <a:gd name="T25" fmla="*/ 18 h 28"/>
                <a:gd name="T26" fmla="*/ 11 w 28"/>
                <a:gd name="T27" fmla="*/ 18 h 28"/>
                <a:gd name="T28" fmla="*/ 11 w 28"/>
                <a:gd name="T29" fmla="*/ 18 h 28"/>
                <a:gd name="T30" fmla="*/ 11 w 28"/>
                <a:gd name="T31" fmla="*/ 17 h 28"/>
                <a:gd name="T32" fmla="*/ 18 w 28"/>
                <a:gd name="T33" fmla="*/ 17 h 28"/>
                <a:gd name="T34" fmla="*/ 18 w 28"/>
                <a:gd name="T35" fmla="*/ 18 h 28"/>
                <a:gd name="T36" fmla="*/ 21 w 28"/>
                <a:gd name="T37" fmla="*/ 15 h 28"/>
                <a:gd name="T38" fmla="*/ 20 w 28"/>
                <a:gd name="T39" fmla="*/ 15 h 28"/>
                <a:gd name="T40" fmla="*/ 14 w 28"/>
                <a:gd name="T41" fmla="*/ 13 h 28"/>
                <a:gd name="T42" fmla="*/ 9 w 28"/>
                <a:gd name="T43" fmla="*/ 15 h 28"/>
                <a:gd name="T44" fmla="*/ 8 w 28"/>
                <a:gd name="T45" fmla="*/ 15 h 28"/>
                <a:gd name="T46" fmla="*/ 7 w 28"/>
                <a:gd name="T47" fmla="*/ 15 h 28"/>
                <a:gd name="T48" fmla="*/ 7 w 28"/>
                <a:gd name="T49" fmla="*/ 14 h 28"/>
                <a:gd name="T50" fmla="*/ 14 w 28"/>
                <a:gd name="T51" fmla="*/ 11 h 28"/>
                <a:gd name="T52" fmla="*/ 21 w 28"/>
                <a:gd name="T53" fmla="*/ 14 h 28"/>
                <a:gd name="T54" fmla="*/ 21 w 28"/>
                <a:gd name="T55" fmla="*/ 15 h 28"/>
                <a:gd name="T56" fmla="*/ 24 w 28"/>
                <a:gd name="T57" fmla="*/ 12 h 28"/>
                <a:gd name="T58" fmla="*/ 23 w 28"/>
                <a:gd name="T59" fmla="*/ 12 h 28"/>
                <a:gd name="T60" fmla="*/ 14 w 28"/>
                <a:gd name="T61" fmla="*/ 8 h 28"/>
                <a:gd name="T62" fmla="*/ 5 w 28"/>
                <a:gd name="T63" fmla="*/ 12 h 28"/>
                <a:gd name="T64" fmla="*/ 5 w 28"/>
                <a:gd name="T65" fmla="*/ 12 h 28"/>
                <a:gd name="T66" fmla="*/ 4 w 28"/>
                <a:gd name="T67" fmla="*/ 12 h 28"/>
                <a:gd name="T68" fmla="*/ 4 w 28"/>
                <a:gd name="T69" fmla="*/ 11 h 28"/>
                <a:gd name="T70" fmla="*/ 14 w 28"/>
                <a:gd name="T71" fmla="*/ 7 h 28"/>
                <a:gd name="T72" fmla="*/ 24 w 28"/>
                <a:gd name="T73" fmla="*/ 11 h 28"/>
                <a:gd name="T74" fmla="*/ 24 w 28"/>
                <a:gd name="T7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4" y="22"/>
                    <a:pt x="13" y="22"/>
                    <a:pt x="13" y="21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20"/>
                    <a:pt x="16" y="20"/>
                    <a:pt x="16" y="21"/>
                  </a:cubicBezTo>
                  <a:cubicBezTo>
                    <a:pt x="16" y="22"/>
                    <a:pt x="15" y="22"/>
                    <a:pt x="14" y="22"/>
                  </a:cubicBezTo>
                  <a:close/>
                  <a:moveTo>
                    <a:pt x="18" y="18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5" y="17"/>
                    <a:pt x="13" y="17"/>
                    <a:pt x="12" y="18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7"/>
                    <a:pt x="11" y="17"/>
                  </a:cubicBezTo>
                  <a:cubicBezTo>
                    <a:pt x="13" y="15"/>
                    <a:pt x="16" y="15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lose/>
                  <a:moveTo>
                    <a:pt x="21" y="15"/>
                  </a:moveTo>
                  <a:cubicBezTo>
                    <a:pt x="21" y="15"/>
                    <a:pt x="20" y="15"/>
                    <a:pt x="20" y="15"/>
                  </a:cubicBezTo>
                  <a:cubicBezTo>
                    <a:pt x="18" y="14"/>
                    <a:pt x="16" y="13"/>
                    <a:pt x="14" y="13"/>
                  </a:cubicBezTo>
                  <a:cubicBezTo>
                    <a:pt x="12" y="13"/>
                    <a:pt x="10" y="14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9" y="12"/>
                    <a:pt x="12" y="11"/>
                    <a:pt x="14" y="11"/>
                  </a:cubicBezTo>
                  <a:cubicBezTo>
                    <a:pt x="17" y="11"/>
                    <a:pt x="19" y="12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lose/>
                  <a:moveTo>
                    <a:pt x="24" y="12"/>
                  </a:moveTo>
                  <a:cubicBezTo>
                    <a:pt x="24" y="12"/>
                    <a:pt x="23" y="12"/>
                    <a:pt x="23" y="12"/>
                  </a:cubicBezTo>
                  <a:cubicBezTo>
                    <a:pt x="21" y="10"/>
                    <a:pt x="18" y="8"/>
                    <a:pt x="14" y="8"/>
                  </a:cubicBezTo>
                  <a:cubicBezTo>
                    <a:pt x="11" y="8"/>
                    <a:pt x="8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7" y="8"/>
                    <a:pt x="11" y="7"/>
                    <a:pt x="14" y="7"/>
                  </a:cubicBezTo>
                  <a:cubicBezTo>
                    <a:pt x="18" y="7"/>
                    <a:pt x="22" y="8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2" name="组合 331"/>
          <p:cNvGrpSpPr/>
          <p:nvPr/>
        </p:nvGrpSpPr>
        <p:grpSpPr>
          <a:xfrm>
            <a:off x="6412972" y="4052611"/>
            <a:ext cx="117850" cy="232860"/>
            <a:chOff x="7927975" y="7642226"/>
            <a:chExt cx="131763" cy="260350"/>
          </a:xfrm>
        </p:grpSpPr>
        <p:sp>
          <p:nvSpPr>
            <p:cNvPr id="325" name="Freeform 270"/>
            <p:cNvSpPr/>
            <p:nvPr/>
          </p:nvSpPr>
          <p:spPr bwMode="auto">
            <a:xfrm>
              <a:off x="8059738" y="7874001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71"/>
            <p:cNvSpPr/>
            <p:nvPr/>
          </p:nvSpPr>
          <p:spPr bwMode="auto">
            <a:xfrm>
              <a:off x="7927975" y="7881938"/>
              <a:ext cx="131763" cy="20638"/>
            </a:xfrm>
            <a:custGeom>
              <a:avLst/>
              <a:gdLst>
                <a:gd name="T0" fmla="*/ 31 w 35"/>
                <a:gd name="T1" fmla="*/ 3 h 5"/>
                <a:gd name="T2" fmla="*/ 31 w 35"/>
                <a:gd name="T3" fmla="*/ 3 h 5"/>
                <a:gd name="T4" fmla="*/ 3 w 35"/>
                <a:gd name="T5" fmla="*/ 3 h 5"/>
                <a:gd name="T6" fmla="*/ 3 w 35"/>
                <a:gd name="T7" fmla="*/ 3 h 5"/>
                <a:gd name="T8" fmla="*/ 0 w 35"/>
                <a:gd name="T9" fmla="*/ 0 h 5"/>
                <a:gd name="T10" fmla="*/ 5 w 35"/>
                <a:gd name="T11" fmla="*/ 5 h 5"/>
                <a:gd name="T12" fmla="*/ 29 w 35"/>
                <a:gd name="T13" fmla="*/ 5 h 5"/>
                <a:gd name="T14" fmla="*/ 35 w 35"/>
                <a:gd name="T15" fmla="*/ 0 h 5"/>
                <a:gd name="T16" fmla="*/ 31 w 35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">
                  <a:moveTo>
                    <a:pt x="31" y="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0" y="2"/>
                    <a:pt x="0" y="0"/>
                  </a:cubicBezTo>
                  <a:cubicBezTo>
                    <a:pt x="0" y="3"/>
                    <a:pt x="2" y="5"/>
                    <a:pt x="5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2" y="5"/>
                    <a:pt x="34" y="3"/>
                    <a:pt x="35" y="0"/>
                  </a:cubicBezTo>
                  <a:cubicBezTo>
                    <a:pt x="34" y="2"/>
                    <a:pt x="33" y="3"/>
                    <a:pt x="31" y="3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72"/>
            <p:cNvSpPr>
              <a:spLocks noEditPoints="1"/>
            </p:cNvSpPr>
            <p:nvPr/>
          </p:nvSpPr>
          <p:spPr bwMode="auto">
            <a:xfrm>
              <a:off x="7927975" y="7654926"/>
              <a:ext cx="131763" cy="234950"/>
            </a:xfrm>
            <a:custGeom>
              <a:avLst/>
              <a:gdLst>
                <a:gd name="T0" fmla="*/ 31 w 35"/>
                <a:gd name="T1" fmla="*/ 0 h 60"/>
                <a:gd name="T2" fmla="*/ 31 w 35"/>
                <a:gd name="T3" fmla="*/ 0 h 60"/>
                <a:gd name="T4" fmla="*/ 3 w 35"/>
                <a:gd name="T5" fmla="*/ 0 h 60"/>
                <a:gd name="T6" fmla="*/ 3 w 35"/>
                <a:gd name="T7" fmla="*/ 0 h 60"/>
                <a:gd name="T8" fmla="*/ 0 w 35"/>
                <a:gd name="T9" fmla="*/ 4 h 60"/>
                <a:gd name="T10" fmla="*/ 0 w 35"/>
                <a:gd name="T11" fmla="*/ 4 h 60"/>
                <a:gd name="T12" fmla="*/ 0 w 35"/>
                <a:gd name="T13" fmla="*/ 4 h 60"/>
                <a:gd name="T14" fmla="*/ 0 w 35"/>
                <a:gd name="T15" fmla="*/ 30 h 60"/>
                <a:gd name="T16" fmla="*/ 0 w 35"/>
                <a:gd name="T17" fmla="*/ 32 h 60"/>
                <a:gd name="T18" fmla="*/ 0 w 35"/>
                <a:gd name="T19" fmla="*/ 56 h 60"/>
                <a:gd name="T20" fmla="*/ 0 w 35"/>
                <a:gd name="T21" fmla="*/ 57 h 60"/>
                <a:gd name="T22" fmla="*/ 0 w 35"/>
                <a:gd name="T23" fmla="*/ 56 h 60"/>
                <a:gd name="T24" fmla="*/ 3 w 35"/>
                <a:gd name="T25" fmla="*/ 60 h 60"/>
                <a:gd name="T26" fmla="*/ 3 w 35"/>
                <a:gd name="T27" fmla="*/ 60 h 60"/>
                <a:gd name="T28" fmla="*/ 31 w 35"/>
                <a:gd name="T29" fmla="*/ 60 h 60"/>
                <a:gd name="T30" fmla="*/ 31 w 35"/>
                <a:gd name="T31" fmla="*/ 60 h 60"/>
                <a:gd name="T32" fmla="*/ 35 w 35"/>
                <a:gd name="T33" fmla="*/ 56 h 60"/>
                <a:gd name="T34" fmla="*/ 35 w 35"/>
                <a:gd name="T35" fmla="*/ 32 h 60"/>
                <a:gd name="T36" fmla="*/ 35 w 35"/>
                <a:gd name="T37" fmla="*/ 30 h 60"/>
                <a:gd name="T38" fmla="*/ 35 w 35"/>
                <a:gd name="T39" fmla="*/ 4 h 60"/>
                <a:gd name="T40" fmla="*/ 31 w 35"/>
                <a:gd name="T41" fmla="*/ 0 h 60"/>
                <a:gd name="T42" fmla="*/ 6 w 35"/>
                <a:gd name="T43" fmla="*/ 5 h 60"/>
                <a:gd name="T44" fmla="*/ 4 w 35"/>
                <a:gd name="T45" fmla="*/ 4 h 60"/>
                <a:gd name="T46" fmla="*/ 6 w 35"/>
                <a:gd name="T47" fmla="*/ 2 h 60"/>
                <a:gd name="T48" fmla="*/ 7 w 35"/>
                <a:gd name="T49" fmla="*/ 4 h 60"/>
                <a:gd name="T50" fmla="*/ 6 w 35"/>
                <a:gd name="T51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6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3" y="60"/>
                    <a:pt x="35" y="58"/>
                    <a:pt x="35" y="56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5"/>
                  </a:moveTo>
                  <a:cubicBezTo>
                    <a:pt x="5" y="5"/>
                    <a:pt x="4" y="4"/>
                    <a:pt x="4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73"/>
            <p:cNvSpPr/>
            <p:nvPr/>
          </p:nvSpPr>
          <p:spPr bwMode="auto">
            <a:xfrm>
              <a:off x="7927975" y="7642226"/>
              <a:ext cx="131763" cy="20638"/>
            </a:xfrm>
            <a:custGeom>
              <a:avLst/>
              <a:gdLst>
                <a:gd name="T0" fmla="*/ 3 w 35"/>
                <a:gd name="T1" fmla="*/ 2 h 5"/>
                <a:gd name="T2" fmla="*/ 3 w 35"/>
                <a:gd name="T3" fmla="*/ 2 h 5"/>
                <a:gd name="T4" fmla="*/ 31 w 35"/>
                <a:gd name="T5" fmla="*/ 2 h 5"/>
                <a:gd name="T6" fmla="*/ 31 w 35"/>
                <a:gd name="T7" fmla="*/ 2 h 5"/>
                <a:gd name="T8" fmla="*/ 35 w 35"/>
                <a:gd name="T9" fmla="*/ 5 h 5"/>
                <a:gd name="T10" fmla="*/ 29 w 35"/>
                <a:gd name="T11" fmla="*/ 0 h 5"/>
                <a:gd name="T12" fmla="*/ 5 w 35"/>
                <a:gd name="T13" fmla="*/ 0 h 5"/>
                <a:gd name="T14" fmla="*/ 0 w 35"/>
                <a:gd name="T15" fmla="*/ 5 h 5"/>
                <a:gd name="T16" fmla="*/ 3 w 35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3" y="2"/>
                    <a:pt x="34" y="3"/>
                    <a:pt x="35" y="5"/>
                  </a:cubicBezTo>
                  <a:cubicBezTo>
                    <a:pt x="34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"/>
                    <a:pt x="2" y="2"/>
                    <a:pt x="3" y="2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74"/>
            <p:cNvSpPr/>
            <p:nvPr/>
          </p:nvSpPr>
          <p:spPr bwMode="auto">
            <a:xfrm>
              <a:off x="8059738" y="76708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8" name="组合 337"/>
          <p:cNvGrpSpPr/>
          <p:nvPr/>
        </p:nvGrpSpPr>
        <p:grpSpPr>
          <a:xfrm>
            <a:off x="4493398" y="4077992"/>
            <a:ext cx="3247231" cy="164995"/>
            <a:chOff x="4491175" y="3625604"/>
            <a:chExt cx="3247231" cy="164995"/>
          </a:xfrm>
        </p:grpSpPr>
        <p:cxnSp>
          <p:nvCxnSpPr>
            <p:cNvPr id="335" name="直接连接符 334"/>
            <p:cNvCxnSpPr/>
            <p:nvPr/>
          </p:nvCxnSpPr>
          <p:spPr>
            <a:xfrm>
              <a:off x="4491175" y="3625604"/>
              <a:ext cx="0" cy="164995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/>
            <p:cNvCxnSpPr/>
            <p:nvPr/>
          </p:nvCxnSpPr>
          <p:spPr>
            <a:xfrm>
              <a:off x="6265206" y="3625604"/>
              <a:ext cx="0" cy="164995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/>
            <p:nvPr/>
          </p:nvCxnSpPr>
          <p:spPr>
            <a:xfrm>
              <a:off x="7738406" y="3625604"/>
              <a:ext cx="0" cy="164995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5" name="组合 444"/>
          <p:cNvGrpSpPr/>
          <p:nvPr/>
        </p:nvGrpSpPr>
        <p:grpSpPr>
          <a:xfrm>
            <a:off x="3325649" y="2066233"/>
            <a:ext cx="461174" cy="511388"/>
            <a:chOff x="2627313" y="7981950"/>
            <a:chExt cx="554038" cy="614363"/>
          </a:xfrm>
        </p:grpSpPr>
        <p:sp>
          <p:nvSpPr>
            <p:cNvPr id="401" name="Oval 331"/>
            <p:cNvSpPr>
              <a:spLocks noChangeArrowheads="1"/>
            </p:cNvSpPr>
            <p:nvPr/>
          </p:nvSpPr>
          <p:spPr bwMode="auto">
            <a:xfrm>
              <a:off x="2890838" y="8302625"/>
              <a:ext cx="287338" cy="293688"/>
            </a:xfrm>
            <a:prstGeom prst="ellips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332"/>
            <p:cNvSpPr/>
            <p:nvPr/>
          </p:nvSpPr>
          <p:spPr bwMode="auto">
            <a:xfrm>
              <a:off x="2951163" y="8496300"/>
              <a:ext cx="57150" cy="46038"/>
            </a:xfrm>
            <a:custGeom>
              <a:avLst/>
              <a:gdLst>
                <a:gd name="T0" fmla="*/ 0 w 15"/>
                <a:gd name="T1" fmla="*/ 12 h 12"/>
                <a:gd name="T2" fmla="*/ 15 w 15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2">
                  <a:moveTo>
                    <a:pt x="0" y="12"/>
                  </a:moveTo>
                  <a:cubicBezTo>
                    <a:pt x="2" y="5"/>
                    <a:pt x="8" y="0"/>
                    <a:pt x="15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333"/>
            <p:cNvSpPr/>
            <p:nvPr/>
          </p:nvSpPr>
          <p:spPr bwMode="auto">
            <a:xfrm>
              <a:off x="3052763" y="8496300"/>
              <a:ext cx="57150" cy="46038"/>
            </a:xfrm>
            <a:custGeom>
              <a:avLst/>
              <a:gdLst>
                <a:gd name="T0" fmla="*/ 0 w 15"/>
                <a:gd name="T1" fmla="*/ 0 h 12"/>
                <a:gd name="T2" fmla="*/ 15 w 15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2">
                  <a:moveTo>
                    <a:pt x="0" y="0"/>
                  </a:moveTo>
                  <a:cubicBezTo>
                    <a:pt x="8" y="0"/>
                    <a:pt x="14" y="5"/>
                    <a:pt x="15" y="12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334"/>
            <p:cNvSpPr/>
            <p:nvPr/>
          </p:nvSpPr>
          <p:spPr bwMode="auto">
            <a:xfrm>
              <a:off x="3008313" y="8485188"/>
              <a:ext cx="44450" cy="26988"/>
            </a:xfrm>
            <a:custGeom>
              <a:avLst/>
              <a:gdLst>
                <a:gd name="T0" fmla="*/ 12 w 12"/>
                <a:gd name="T1" fmla="*/ 0 h 7"/>
                <a:gd name="T2" fmla="*/ 12 w 12"/>
                <a:gd name="T3" fmla="*/ 3 h 7"/>
                <a:gd name="T4" fmla="*/ 6 w 12"/>
                <a:gd name="T5" fmla="*/ 7 h 7"/>
                <a:gd name="T6" fmla="*/ 0 w 12"/>
                <a:gd name="T7" fmla="*/ 3 h 7"/>
                <a:gd name="T8" fmla="*/ 0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5"/>
                    <a:pt x="9" y="7"/>
                    <a:pt x="6" y="7"/>
                  </a:cubicBezTo>
                  <a:cubicBezTo>
                    <a:pt x="3" y="7"/>
                    <a:pt x="0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335"/>
            <p:cNvSpPr/>
            <p:nvPr/>
          </p:nvSpPr>
          <p:spPr bwMode="auto">
            <a:xfrm>
              <a:off x="2978150" y="8439150"/>
              <a:ext cx="109538" cy="50800"/>
            </a:xfrm>
            <a:custGeom>
              <a:avLst/>
              <a:gdLst>
                <a:gd name="T0" fmla="*/ 0 w 29"/>
                <a:gd name="T1" fmla="*/ 0 h 13"/>
                <a:gd name="T2" fmla="*/ 14 w 29"/>
                <a:gd name="T3" fmla="*/ 13 h 13"/>
                <a:gd name="T4" fmla="*/ 14 w 29"/>
                <a:gd name="T5" fmla="*/ 13 h 13"/>
                <a:gd name="T6" fmla="*/ 29 w 29"/>
                <a:gd name="T7" fmla="*/ 0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0" y="0"/>
                  </a:moveTo>
                  <a:cubicBezTo>
                    <a:pt x="0" y="7"/>
                    <a:pt x="7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2" y="13"/>
                    <a:pt x="28" y="7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336"/>
            <p:cNvSpPr/>
            <p:nvPr/>
          </p:nvSpPr>
          <p:spPr bwMode="auto">
            <a:xfrm>
              <a:off x="2967038" y="8351838"/>
              <a:ext cx="127000" cy="84138"/>
            </a:xfrm>
            <a:custGeom>
              <a:avLst/>
              <a:gdLst>
                <a:gd name="T0" fmla="*/ 27 w 34"/>
                <a:gd name="T1" fmla="*/ 8 h 22"/>
                <a:gd name="T2" fmla="*/ 27 w 34"/>
                <a:gd name="T3" fmla="*/ 10 h 22"/>
                <a:gd name="T4" fmla="*/ 27 w 34"/>
                <a:gd name="T5" fmla="*/ 18 h 22"/>
                <a:gd name="T6" fmla="*/ 31 w 34"/>
                <a:gd name="T7" fmla="*/ 22 h 22"/>
                <a:gd name="T8" fmla="*/ 34 w 34"/>
                <a:gd name="T9" fmla="*/ 18 h 22"/>
                <a:gd name="T10" fmla="*/ 34 w 34"/>
                <a:gd name="T11" fmla="*/ 4 h 22"/>
                <a:gd name="T12" fmla="*/ 30 w 34"/>
                <a:gd name="T13" fmla="*/ 0 h 22"/>
                <a:gd name="T14" fmla="*/ 17 w 34"/>
                <a:gd name="T15" fmla="*/ 0 h 22"/>
                <a:gd name="T16" fmla="*/ 17 w 34"/>
                <a:gd name="T17" fmla="*/ 0 h 22"/>
                <a:gd name="T18" fmla="*/ 0 w 34"/>
                <a:gd name="T19" fmla="*/ 15 h 22"/>
                <a:gd name="T20" fmla="*/ 0 w 34"/>
                <a:gd name="T21" fmla="*/ 15 h 22"/>
                <a:gd name="T22" fmla="*/ 0 w 34"/>
                <a:gd name="T23" fmla="*/ 18 h 22"/>
                <a:gd name="T24" fmla="*/ 4 w 34"/>
                <a:gd name="T25" fmla="*/ 22 h 22"/>
                <a:gd name="T26" fmla="*/ 7 w 34"/>
                <a:gd name="T27" fmla="*/ 18 h 22"/>
                <a:gd name="T28" fmla="*/ 7 w 34"/>
                <a:gd name="T29" fmla="*/ 13 h 22"/>
                <a:gd name="T30" fmla="*/ 27 w 34"/>
                <a:gd name="T3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2">
                  <a:moveTo>
                    <a:pt x="27" y="8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0"/>
                    <a:pt x="29" y="22"/>
                    <a:pt x="31" y="22"/>
                  </a:cubicBezTo>
                  <a:cubicBezTo>
                    <a:pt x="33" y="21"/>
                    <a:pt x="34" y="20"/>
                    <a:pt x="34" y="18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" y="1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6" y="21"/>
                    <a:pt x="7" y="20"/>
                    <a:pt x="7" y="1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17" y="16"/>
                    <a:pt x="27" y="1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337"/>
            <p:cNvSpPr/>
            <p:nvPr/>
          </p:nvSpPr>
          <p:spPr bwMode="auto">
            <a:xfrm>
              <a:off x="2997200" y="8496300"/>
              <a:ext cx="25400" cy="31750"/>
            </a:xfrm>
            <a:custGeom>
              <a:avLst/>
              <a:gdLst>
                <a:gd name="T0" fmla="*/ 7 w 7"/>
                <a:gd name="T1" fmla="*/ 4 h 8"/>
                <a:gd name="T2" fmla="*/ 3 w 7"/>
                <a:gd name="T3" fmla="*/ 7 h 8"/>
                <a:gd name="T4" fmla="*/ 0 w 7"/>
                <a:gd name="T5" fmla="*/ 6 h 8"/>
                <a:gd name="T6" fmla="*/ 0 w 7"/>
                <a:gd name="T7" fmla="*/ 6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0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338"/>
            <p:cNvSpPr/>
            <p:nvPr/>
          </p:nvSpPr>
          <p:spPr bwMode="auto">
            <a:xfrm>
              <a:off x="3038475" y="8496300"/>
              <a:ext cx="25400" cy="31750"/>
            </a:xfrm>
            <a:custGeom>
              <a:avLst/>
              <a:gdLst>
                <a:gd name="T0" fmla="*/ 0 w 7"/>
                <a:gd name="T1" fmla="*/ 4 h 8"/>
                <a:gd name="T2" fmla="*/ 5 w 7"/>
                <a:gd name="T3" fmla="*/ 8 h 8"/>
                <a:gd name="T4" fmla="*/ 7 w 7"/>
                <a:gd name="T5" fmla="*/ 7 h 8"/>
                <a:gd name="T6" fmla="*/ 7 w 7"/>
                <a:gd name="T7" fmla="*/ 6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39"/>
            <p:cNvSpPr>
              <a:spLocks noEditPoints="1"/>
            </p:cNvSpPr>
            <p:nvPr/>
          </p:nvSpPr>
          <p:spPr bwMode="auto">
            <a:xfrm>
              <a:off x="2714625" y="8066088"/>
              <a:ext cx="127000" cy="301625"/>
            </a:xfrm>
            <a:custGeom>
              <a:avLst/>
              <a:gdLst>
                <a:gd name="T0" fmla="*/ 0 w 80"/>
                <a:gd name="T1" fmla="*/ 0 h 190"/>
                <a:gd name="T2" fmla="*/ 80 w 80"/>
                <a:gd name="T3" fmla="*/ 0 h 190"/>
                <a:gd name="T4" fmla="*/ 80 w 80"/>
                <a:gd name="T5" fmla="*/ 27 h 190"/>
                <a:gd name="T6" fmla="*/ 0 w 80"/>
                <a:gd name="T7" fmla="*/ 27 h 190"/>
                <a:gd name="T8" fmla="*/ 0 w 80"/>
                <a:gd name="T9" fmla="*/ 0 h 190"/>
                <a:gd name="T10" fmla="*/ 0 w 80"/>
                <a:gd name="T11" fmla="*/ 82 h 190"/>
                <a:gd name="T12" fmla="*/ 80 w 80"/>
                <a:gd name="T13" fmla="*/ 82 h 190"/>
                <a:gd name="T14" fmla="*/ 80 w 80"/>
                <a:gd name="T15" fmla="*/ 108 h 190"/>
                <a:gd name="T16" fmla="*/ 0 w 80"/>
                <a:gd name="T17" fmla="*/ 108 h 190"/>
                <a:gd name="T18" fmla="*/ 0 w 80"/>
                <a:gd name="T19" fmla="*/ 82 h 190"/>
                <a:gd name="T20" fmla="*/ 0 w 80"/>
                <a:gd name="T21" fmla="*/ 163 h 190"/>
                <a:gd name="T22" fmla="*/ 80 w 80"/>
                <a:gd name="T23" fmla="*/ 163 h 190"/>
                <a:gd name="T24" fmla="*/ 80 w 80"/>
                <a:gd name="T25" fmla="*/ 190 h 190"/>
                <a:gd name="T26" fmla="*/ 0 w 80"/>
                <a:gd name="T27" fmla="*/ 190 h 190"/>
                <a:gd name="T28" fmla="*/ 0 w 80"/>
                <a:gd name="T29" fmla="*/ 16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90">
                  <a:moveTo>
                    <a:pt x="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82"/>
                  </a:moveTo>
                  <a:lnTo>
                    <a:pt x="80" y="82"/>
                  </a:lnTo>
                  <a:lnTo>
                    <a:pt x="80" y="108"/>
                  </a:lnTo>
                  <a:lnTo>
                    <a:pt x="0" y="108"/>
                  </a:lnTo>
                  <a:lnTo>
                    <a:pt x="0" y="82"/>
                  </a:lnTo>
                  <a:close/>
                  <a:moveTo>
                    <a:pt x="0" y="163"/>
                  </a:moveTo>
                  <a:lnTo>
                    <a:pt x="80" y="163"/>
                  </a:lnTo>
                  <a:lnTo>
                    <a:pt x="80" y="190"/>
                  </a:lnTo>
                  <a:lnTo>
                    <a:pt x="0" y="190"/>
                  </a:lnTo>
                  <a:lnTo>
                    <a:pt x="0" y="163"/>
                  </a:lnTo>
                  <a:close/>
                </a:path>
              </a:pathLst>
            </a:custGeom>
            <a:noFill/>
            <a:ln w="14288" cap="rnd">
              <a:solidFill>
                <a:srgbClr val="E4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340"/>
            <p:cNvSpPr/>
            <p:nvPr/>
          </p:nvSpPr>
          <p:spPr bwMode="auto">
            <a:xfrm>
              <a:off x="2627313" y="7981950"/>
              <a:ext cx="554038" cy="601663"/>
            </a:xfrm>
            <a:custGeom>
              <a:avLst/>
              <a:gdLst>
                <a:gd name="T0" fmla="*/ 147 w 147"/>
                <a:gd name="T1" fmla="*/ 99 h 158"/>
                <a:gd name="T2" fmla="*/ 147 w 147"/>
                <a:gd name="T3" fmla="*/ 62 h 158"/>
                <a:gd name="T4" fmla="*/ 141 w 147"/>
                <a:gd name="T5" fmla="*/ 56 h 158"/>
                <a:gd name="T6" fmla="*/ 79 w 147"/>
                <a:gd name="T7" fmla="*/ 56 h 158"/>
                <a:gd name="T8" fmla="*/ 79 w 147"/>
                <a:gd name="T9" fmla="*/ 5 h 158"/>
                <a:gd name="T10" fmla="*/ 74 w 147"/>
                <a:gd name="T11" fmla="*/ 0 h 158"/>
                <a:gd name="T12" fmla="*/ 6 w 147"/>
                <a:gd name="T13" fmla="*/ 0 h 158"/>
                <a:gd name="T14" fmla="*/ 0 w 147"/>
                <a:gd name="T15" fmla="*/ 5 h 158"/>
                <a:gd name="T16" fmla="*/ 0 w 147"/>
                <a:gd name="T17" fmla="*/ 152 h 158"/>
                <a:gd name="T18" fmla="*/ 6 w 147"/>
                <a:gd name="T19" fmla="*/ 157 h 158"/>
                <a:gd name="T20" fmla="*/ 6 w 147"/>
                <a:gd name="T21" fmla="*/ 158 h 158"/>
                <a:gd name="T22" fmla="*/ 68 w 147"/>
                <a:gd name="T2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158">
                  <a:moveTo>
                    <a:pt x="147" y="99"/>
                  </a:moveTo>
                  <a:cubicBezTo>
                    <a:pt x="147" y="62"/>
                    <a:pt x="147" y="62"/>
                    <a:pt x="147" y="62"/>
                  </a:cubicBezTo>
                  <a:cubicBezTo>
                    <a:pt x="147" y="59"/>
                    <a:pt x="144" y="56"/>
                    <a:pt x="14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2"/>
                    <a:pt x="77" y="0"/>
                    <a:pt x="7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5"/>
                    <a:pt x="3" y="157"/>
                    <a:pt x="6" y="157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68" y="158"/>
                    <a:pt x="68" y="158"/>
                    <a:pt x="68" y="158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8352808" y="2048845"/>
            <a:ext cx="622935" cy="534670"/>
            <a:chOff x="8582025" y="7932738"/>
            <a:chExt cx="795338" cy="682625"/>
          </a:xfrm>
        </p:grpSpPr>
        <p:sp>
          <p:nvSpPr>
            <p:cNvPr id="411" name="Freeform 341"/>
            <p:cNvSpPr/>
            <p:nvPr/>
          </p:nvSpPr>
          <p:spPr bwMode="auto">
            <a:xfrm>
              <a:off x="8705850" y="8128000"/>
              <a:ext cx="196850" cy="277813"/>
            </a:xfrm>
            <a:custGeom>
              <a:avLst/>
              <a:gdLst>
                <a:gd name="T0" fmla="*/ 40 w 52"/>
                <a:gd name="T1" fmla="*/ 0 h 73"/>
                <a:gd name="T2" fmla="*/ 0 w 52"/>
                <a:gd name="T3" fmla="*/ 42 h 73"/>
                <a:gd name="T4" fmla="*/ 7 w 52"/>
                <a:gd name="T5" fmla="*/ 54 h 73"/>
                <a:gd name="T6" fmla="*/ 6 w 52"/>
                <a:gd name="T7" fmla="*/ 60 h 73"/>
                <a:gd name="T8" fmla="*/ 52 w 5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3">
                  <a:moveTo>
                    <a:pt x="40" y="0"/>
                  </a:moveTo>
                  <a:cubicBezTo>
                    <a:pt x="24" y="14"/>
                    <a:pt x="11" y="28"/>
                    <a:pt x="0" y="42"/>
                  </a:cubicBezTo>
                  <a:cubicBezTo>
                    <a:pt x="5" y="44"/>
                    <a:pt x="7" y="49"/>
                    <a:pt x="7" y="54"/>
                  </a:cubicBezTo>
                  <a:cubicBezTo>
                    <a:pt x="7" y="56"/>
                    <a:pt x="7" y="58"/>
                    <a:pt x="6" y="60"/>
                  </a:cubicBezTo>
                  <a:cubicBezTo>
                    <a:pt x="19" y="65"/>
                    <a:pt x="34" y="70"/>
                    <a:pt x="52" y="73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342"/>
            <p:cNvSpPr/>
            <p:nvPr/>
          </p:nvSpPr>
          <p:spPr bwMode="auto">
            <a:xfrm>
              <a:off x="8582025" y="8267700"/>
              <a:ext cx="33338" cy="157163"/>
            </a:xfrm>
            <a:custGeom>
              <a:avLst/>
              <a:gdLst>
                <a:gd name="T0" fmla="*/ 0 w 9"/>
                <a:gd name="T1" fmla="*/ 0 h 41"/>
                <a:gd name="T2" fmla="*/ 0 w 9"/>
                <a:gd name="T3" fmla="*/ 7 h 41"/>
                <a:gd name="T4" fmla="*/ 7 w 9"/>
                <a:gd name="T5" fmla="*/ 36 h 41"/>
                <a:gd name="T6" fmla="*/ 9 w 9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1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17"/>
                    <a:pt x="3" y="27"/>
                    <a:pt x="7" y="36"/>
                  </a:cubicBezTo>
                  <a:cubicBezTo>
                    <a:pt x="9" y="41"/>
                    <a:pt x="9" y="41"/>
                    <a:pt x="9" y="41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343"/>
            <p:cNvSpPr/>
            <p:nvPr/>
          </p:nvSpPr>
          <p:spPr bwMode="auto">
            <a:xfrm>
              <a:off x="8899525" y="7932738"/>
              <a:ext cx="184150" cy="42863"/>
            </a:xfrm>
            <a:custGeom>
              <a:avLst/>
              <a:gdLst>
                <a:gd name="T0" fmla="*/ 0 w 49"/>
                <a:gd name="T1" fmla="*/ 0 h 11"/>
                <a:gd name="T2" fmla="*/ 5 w 49"/>
                <a:gd name="T3" fmla="*/ 0 h 11"/>
                <a:gd name="T4" fmla="*/ 6 w 49"/>
                <a:gd name="T5" fmla="*/ 0 h 11"/>
                <a:gd name="T6" fmla="*/ 44 w 49"/>
                <a:gd name="T7" fmla="*/ 8 h 11"/>
                <a:gd name="T8" fmla="*/ 49 w 4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20" y="0"/>
                    <a:pt x="32" y="3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344"/>
            <p:cNvSpPr/>
            <p:nvPr/>
          </p:nvSpPr>
          <p:spPr bwMode="auto">
            <a:xfrm>
              <a:off x="8582025" y="7932738"/>
              <a:ext cx="317500" cy="361950"/>
            </a:xfrm>
            <a:custGeom>
              <a:avLst/>
              <a:gdLst>
                <a:gd name="T0" fmla="*/ 84 w 84"/>
                <a:gd name="T1" fmla="*/ 27 h 95"/>
                <a:gd name="T2" fmla="*/ 84 w 84"/>
                <a:gd name="T3" fmla="*/ 0 h 95"/>
                <a:gd name="T4" fmla="*/ 0 w 84"/>
                <a:gd name="T5" fmla="*/ 89 h 95"/>
                <a:gd name="T6" fmla="*/ 17 w 84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95">
                  <a:moveTo>
                    <a:pt x="84" y="27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3"/>
                    <a:pt x="0" y="42"/>
                    <a:pt x="0" y="89"/>
                  </a:cubicBezTo>
                  <a:cubicBezTo>
                    <a:pt x="17" y="95"/>
                    <a:pt x="17" y="95"/>
                    <a:pt x="17" y="95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345"/>
            <p:cNvSpPr/>
            <p:nvPr/>
          </p:nvSpPr>
          <p:spPr bwMode="auto">
            <a:xfrm>
              <a:off x="8615363" y="8378825"/>
              <a:ext cx="608013" cy="236538"/>
            </a:xfrm>
            <a:custGeom>
              <a:avLst/>
              <a:gdLst>
                <a:gd name="T0" fmla="*/ 12 w 161"/>
                <a:gd name="T1" fmla="*/ 0 h 62"/>
                <a:gd name="T2" fmla="*/ 0 w 161"/>
                <a:gd name="T3" fmla="*/ 12 h 62"/>
                <a:gd name="T4" fmla="*/ 81 w 161"/>
                <a:gd name="T5" fmla="*/ 62 h 62"/>
                <a:gd name="T6" fmla="*/ 112 w 161"/>
                <a:gd name="T7" fmla="*/ 57 h 62"/>
                <a:gd name="T8" fmla="*/ 117 w 161"/>
                <a:gd name="T9" fmla="*/ 55 h 62"/>
                <a:gd name="T10" fmla="*/ 159 w 161"/>
                <a:gd name="T11" fmla="*/ 17 h 62"/>
                <a:gd name="T12" fmla="*/ 161 w 161"/>
                <a:gd name="T13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2">
                  <a:moveTo>
                    <a:pt x="1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5" y="42"/>
                    <a:pt x="46" y="62"/>
                    <a:pt x="81" y="62"/>
                  </a:cubicBezTo>
                  <a:cubicBezTo>
                    <a:pt x="92" y="62"/>
                    <a:pt x="102" y="60"/>
                    <a:pt x="112" y="57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35" y="47"/>
                    <a:pt x="149" y="34"/>
                    <a:pt x="159" y="17"/>
                  </a:cubicBezTo>
                  <a:cubicBezTo>
                    <a:pt x="161" y="12"/>
                    <a:pt x="161" y="12"/>
                    <a:pt x="161" y="12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346"/>
            <p:cNvSpPr/>
            <p:nvPr/>
          </p:nvSpPr>
          <p:spPr bwMode="auto">
            <a:xfrm>
              <a:off x="8902700" y="7975600"/>
              <a:ext cx="339725" cy="452438"/>
            </a:xfrm>
            <a:custGeom>
              <a:avLst/>
              <a:gdLst>
                <a:gd name="T0" fmla="*/ 0 w 90"/>
                <a:gd name="T1" fmla="*/ 44 h 119"/>
                <a:gd name="T2" fmla="*/ 11 w 90"/>
                <a:gd name="T3" fmla="*/ 105 h 119"/>
                <a:gd name="T4" fmla="*/ 13 w 90"/>
                <a:gd name="T5" fmla="*/ 105 h 119"/>
                <a:gd name="T6" fmla="*/ 27 w 90"/>
                <a:gd name="T7" fmla="*/ 117 h 119"/>
                <a:gd name="T8" fmla="*/ 85 w 90"/>
                <a:gd name="T9" fmla="*/ 118 h 119"/>
                <a:gd name="T10" fmla="*/ 90 w 90"/>
                <a:gd name="T11" fmla="*/ 107 h 119"/>
                <a:gd name="T12" fmla="*/ 82 w 90"/>
                <a:gd name="T13" fmla="*/ 108 h 119"/>
                <a:gd name="T14" fmla="*/ 30 w 90"/>
                <a:gd name="T15" fmla="*/ 56 h 119"/>
                <a:gd name="T16" fmla="*/ 60 w 90"/>
                <a:gd name="T17" fmla="*/ 8 h 119"/>
                <a:gd name="T18" fmla="*/ 48 w 90"/>
                <a:gd name="T19" fmla="*/ 0 h 119"/>
                <a:gd name="T20" fmla="*/ 10 w 90"/>
                <a:gd name="T21" fmla="*/ 2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119">
                  <a:moveTo>
                    <a:pt x="0" y="44"/>
                  </a:moveTo>
                  <a:cubicBezTo>
                    <a:pt x="1" y="67"/>
                    <a:pt x="5" y="87"/>
                    <a:pt x="11" y="105"/>
                  </a:cubicBezTo>
                  <a:cubicBezTo>
                    <a:pt x="12" y="105"/>
                    <a:pt x="12" y="105"/>
                    <a:pt x="13" y="105"/>
                  </a:cubicBezTo>
                  <a:cubicBezTo>
                    <a:pt x="21" y="105"/>
                    <a:pt x="27" y="110"/>
                    <a:pt x="27" y="117"/>
                  </a:cubicBezTo>
                  <a:cubicBezTo>
                    <a:pt x="45" y="119"/>
                    <a:pt x="64" y="119"/>
                    <a:pt x="85" y="118"/>
                  </a:cubicBezTo>
                  <a:cubicBezTo>
                    <a:pt x="87" y="115"/>
                    <a:pt x="88" y="111"/>
                    <a:pt x="90" y="107"/>
                  </a:cubicBezTo>
                  <a:cubicBezTo>
                    <a:pt x="87" y="108"/>
                    <a:pt x="85" y="108"/>
                    <a:pt x="82" y="108"/>
                  </a:cubicBezTo>
                  <a:cubicBezTo>
                    <a:pt x="53" y="108"/>
                    <a:pt x="30" y="85"/>
                    <a:pt x="30" y="56"/>
                  </a:cubicBezTo>
                  <a:cubicBezTo>
                    <a:pt x="30" y="35"/>
                    <a:pt x="42" y="16"/>
                    <a:pt x="60" y="8"/>
                  </a:cubicBezTo>
                  <a:cubicBezTo>
                    <a:pt x="57" y="5"/>
                    <a:pt x="53" y="2"/>
                    <a:pt x="48" y="0"/>
                  </a:cubicBezTo>
                  <a:cubicBezTo>
                    <a:pt x="34" y="7"/>
                    <a:pt x="22" y="14"/>
                    <a:pt x="10" y="22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Oval 347"/>
            <p:cNvSpPr>
              <a:spLocks noChangeArrowheads="1"/>
            </p:cNvSpPr>
            <p:nvPr/>
          </p:nvSpPr>
          <p:spPr bwMode="auto">
            <a:xfrm>
              <a:off x="8845550" y="8035925"/>
              <a:ext cx="101600" cy="103188"/>
            </a:xfrm>
            <a:prstGeom prst="ellipse">
              <a:avLst/>
            </a:prstGeom>
            <a:noFill/>
            <a:ln w="14288" cap="rnd">
              <a:solidFill>
                <a:srgbClr val="E4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Oval 348"/>
            <p:cNvSpPr>
              <a:spLocks noChangeArrowheads="1"/>
            </p:cNvSpPr>
            <p:nvPr/>
          </p:nvSpPr>
          <p:spPr bwMode="auto">
            <a:xfrm>
              <a:off x="8631238" y="8280400"/>
              <a:ext cx="101600" cy="101600"/>
            </a:xfrm>
            <a:prstGeom prst="ellipse">
              <a:avLst/>
            </a:prstGeom>
            <a:noFill/>
            <a:ln w="14288" cap="rnd">
              <a:solidFill>
                <a:srgbClr val="E4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Oval 349"/>
            <p:cNvSpPr>
              <a:spLocks noChangeArrowheads="1"/>
            </p:cNvSpPr>
            <p:nvPr/>
          </p:nvSpPr>
          <p:spPr bwMode="auto">
            <a:xfrm>
              <a:off x="8902700" y="8375650"/>
              <a:ext cx="101600" cy="101600"/>
            </a:xfrm>
            <a:prstGeom prst="ellipse">
              <a:avLst/>
            </a:prstGeom>
            <a:noFill/>
            <a:ln w="14288" cap="rnd">
              <a:solidFill>
                <a:srgbClr val="E4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Oval 350"/>
            <p:cNvSpPr>
              <a:spLocks noChangeArrowheads="1"/>
            </p:cNvSpPr>
            <p:nvPr/>
          </p:nvSpPr>
          <p:spPr bwMode="auto">
            <a:xfrm>
              <a:off x="9048750" y="8020050"/>
              <a:ext cx="328613" cy="331788"/>
            </a:xfrm>
            <a:prstGeom prst="ellips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351"/>
            <p:cNvSpPr/>
            <p:nvPr/>
          </p:nvSpPr>
          <p:spPr bwMode="auto">
            <a:xfrm>
              <a:off x="9121775" y="8237538"/>
              <a:ext cx="60325" cy="5397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cubicBezTo>
                    <a:pt x="1" y="6"/>
                    <a:pt x="8" y="1"/>
                    <a:pt x="16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352"/>
            <p:cNvSpPr/>
            <p:nvPr/>
          </p:nvSpPr>
          <p:spPr bwMode="auto">
            <a:xfrm>
              <a:off x="9234488" y="8237538"/>
              <a:ext cx="63500" cy="53975"/>
            </a:xfrm>
            <a:custGeom>
              <a:avLst/>
              <a:gdLst>
                <a:gd name="T0" fmla="*/ 0 w 17"/>
                <a:gd name="T1" fmla="*/ 0 h 14"/>
                <a:gd name="T2" fmla="*/ 17 w 17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8" y="0"/>
                    <a:pt x="15" y="6"/>
                    <a:pt x="17" y="14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353"/>
            <p:cNvSpPr/>
            <p:nvPr/>
          </p:nvSpPr>
          <p:spPr bwMode="auto">
            <a:xfrm>
              <a:off x="9182100" y="8226425"/>
              <a:ext cx="52388" cy="30163"/>
            </a:xfrm>
            <a:custGeom>
              <a:avLst/>
              <a:gdLst>
                <a:gd name="T0" fmla="*/ 14 w 14"/>
                <a:gd name="T1" fmla="*/ 0 h 8"/>
                <a:gd name="T2" fmla="*/ 14 w 14"/>
                <a:gd name="T3" fmla="*/ 3 h 8"/>
                <a:gd name="T4" fmla="*/ 7 w 14"/>
                <a:gd name="T5" fmla="*/ 8 h 8"/>
                <a:gd name="T6" fmla="*/ 0 w 14"/>
                <a:gd name="T7" fmla="*/ 3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6"/>
                    <a:pt x="11" y="8"/>
                    <a:pt x="7" y="8"/>
                  </a:cubicBezTo>
                  <a:cubicBezTo>
                    <a:pt x="3" y="8"/>
                    <a:pt x="0" y="6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354"/>
            <p:cNvSpPr/>
            <p:nvPr/>
          </p:nvSpPr>
          <p:spPr bwMode="auto">
            <a:xfrm>
              <a:off x="9147175" y="8177213"/>
              <a:ext cx="125413" cy="52388"/>
            </a:xfrm>
            <a:custGeom>
              <a:avLst/>
              <a:gdLst>
                <a:gd name="T0" fmla="*/ 0 w 33"/>
                <a:gd name="T1" fmla="*/ 0 h 14"/>
                <a:gd name="T2" fmla="*/ 16 w 33"/>
                <a:gd name="T3" fmla="*/ 14 h 14"/>
                <a:gd name="T4" fmla="*/ 16 w 33"/>
                <a:gd name="T5" fmla="*/ 14 h 14"/>
                <a:gd name="T6" fmla="*/ 33 w 33"/>
                <a:gd name="T7" fmla="*/ 0 h 14"/>
                <a:gd name="T8" fmla="*/ 33 w 3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0" y="0"/>
                  </a:moveTo>
                  <a:cubicBezTo>
                    <a:pt x="1" y="8"/>
                    <a:pt x="8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5" y="14"/>
                    <a:pt x="32" y="8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355"/>
            <p:cNvSpPr/>
            <p:nvPr/>
          </p:nvSpPr>
          <p:spPr bwMode="auto">
            <a:xfrm>
              <a:off x="9136063" y="8074025"/>
              <a:ext cx="147638" cy="95250"/>
            </a:xfrm>
            <a:custGeom>
              <a:avLst/>
              <a:gdLst>
                <a:gd name="T0" fmla="*/ 31 w 39"/>
                <a:gd name="T1" fmla="*/ 10 h 25"/>
                <a:gd name="T2" fmla="*/ 31 w 39"/>
                <a:gd name="T3" fmla="*/ 12 h 25"/>
                <a:gd name="T4" fmla="*/ 31 w 39"/>
                <a:gd name="T5" fmla="*/ 21 h 25"/>
                <a:gd name="T6" fmla="*/ 35 w 39"/>
                <a:gd name="T7" fmla="*/ 25 h 25"/>
                <a:gd name="T8" fmla="*/ 39 w 39"/>
                <a:gd name="T9" fmla="*/ 21 h 25"/>
                <a:gd name="T10" fmla="*/ 39 w 39"/>
                <a:gd name="T11" fmla="*/ 5 h 25"/>
                <a:gd name="T12" fmla="*/ 34 w 39"/>
                <a:gd name="T13" fmla="*/ 0 h 25"/>
                <a:gd name="T14" fmla="*/ 19 w 39"/>
                <a:gd name="T15" fmla="*/ 0 h 25"/>
                <a:gd name="T16" fmla="*/ 19 w 39"/>
                <a:gd name="T17" fmla="*/ 0 h 25"/>
                <a:gd name="T18" fmla="*/ 0 w 39"/>
                <a:gd name="T19" fmla="*/ 17 h 25"/>
                <a:gd name="T20" fmla="*/ 0 w 39"/>
                <a:gd name="T21" fmla="*/ 17 h 25"/>
                <a:gd name="T22" fmla="*/ 0 w 39"/>
                <a:gd name="T23" fmla="*/ 21 h 25"/>
                <a:gd name="T24" fmla="*/ 4 w 39"/>
                <a:gd name="T25" fmla="*/ 25 h 25"/>
                <a:gd name="T26" fmla="*/ 8 w 39"/>
                <a:gd name="T27" fmla="*/ 21 h 25"/>
                <a:gd name="T28" fmla="*/ 8 w 39"/>
                <a:gd name="T29" fmla="*/ 15 h 25"/>
                <a:gd name="T30" fmla="*/ 31 w 39"/>
                <a:gd name="T3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25">
                  <a:moveTo>
                    <a:pt x="31" y="10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4"/>
                    <a:pt x="33" y="25"/>
                    <a:pt x="35" y="25"/>
                  </a:cubicBezTo>
                  <a:cubicBezTo>
                    <a:pt x="37" y="25"/>
                    <a:pt x="39" y="23"/>
                    <a:pt x="39" y="2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2"/>
                    <a:pt x="37" y="0"/>
                    <a:pt x="3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" y="1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6" y="25"/>
                    <a:pt x="8" y="23"/>
                    <a:pt x="8" y="2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0" y="19"/>
                    <a:pt x="31" y="12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356"/>
            <p:cNvSpPr/>
            <p:nvPr/>
          </p:nvSpPr>
          <p:spPr bwMode="auto">
            <a:xfrm>
              <a:off x="9169400" y="8242300"/>
              <a:ext cx="30163" cy="33338"/>
            </a:xfrm>
            <a:custGeom>
              <a:avLst/>
              <a:gdLst>
                <a:gd name="T0" fmla="*/ 8 w 8"/>
                <a:gd name="T1" fmla="*/ 4 h 9"/>
                <a:gd name="T2" fmla="*/ 3 w 8"/>
                <a:gd name="T3" fmla="*/ 8 h 9"/>
                <a:gd name="T4" fmla="*/ 0 w 8"/>
                <a:gd name="T5" fmla="*/ 7 h 9"/>
                <a:gd name="T6" fmla="*/ 0 w 8"/>
                <a:gd name="T7" fmla="*/ 7 h 9"/>
                <a:gd name="T8" fmla="*/ 0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357"/>
            <p:cNvSpPr/>
            <p:nvPr/>
          </p:nvSpPr>
          <p:spPr bwMode="auto">
            <a:xfrm>
              <a:off x="9218613" y="8237538"/>
              <a:ext cx="30163" cy="38100"/>
            </a:xfrm>
            <a:custGeom>
              <a:avLst/>
              <a:gdLst>
                <a:gd name="T0" fmla="*/ 0 w 8"/>
                <a:gd name="T1" fmla="*/ 5 h 10"/>
                <a:gd name="T2" fmla="*/ 5 w 8"/>
                <a:gd name="T3" fmla="*/ 9 h 10"/>
                <a:gd name="T4" fmla="*/ 8 w 8"/>
                <a:gd name="T5" fmla="*/ 8 h 10"/>
                <a:gd name="T6" fmla="*/ 8 w 8"/>
                <a:gd name="T7" fmla="*/ 8 h 10"/>
                <a:gd name="T8" fmla="*/ 8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5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5829052" y="1876433"/>
            <a:ext cx="531738" cy="549238"/>
            <a:chOff x="5592763" y="7700963"/>
            <a:chExt cx="627062" cy="647700"/>
          </a:xfrm>
        </p:grpSpPr>
        <p:sp>
          <p:nvSpPr>
            <p:cNvPr id="428" name="Oval 358"/>
            <p:cNvSpPr>
              <a:spLocks noChangeArrowheads="1"/>
            </p:cNvSpPr>
            <p:nvPr/>
          </p:nvSpPr>
          <p:spPr bwMode="auto">
            <a:xfrm>
              <a:off x="5937250" y="8035925"/>
              <a:ext cx="282575" cy="285750"/>
            </a:xfrm>
            <a:prstGeom prst="ellips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359"/>
            <p:cNvSpPr/>
            <p:nvPr/>
          </p:nvSpPr>
          <p:spPr bwMode="auto">
            <a:xfrm>
              <a:off x="5997575" y="8226425"/>
              <a:ext cx="55563" cy="46038"/>
            </a:xfrm>
            <a:custGeom>
              <a:avLst/>
              <a:gdLst>
                <a:gd name="T0" fmla="*/ 0 w 15"/>
                <a:gd name="T1" fmla="*/ 12 h 12"/>
                <a:gd name="T2" fmla="*/ 15 w 15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2">
                  <a:moveTo>
                    <a:pt x="0" y="12"/>
                  </a:moveTo>
                  <a:cubicBezTo>
                    <a:pt x="2" y="5"/>
                    <a:pt x="7" y="0"/>
                    <a:pt x="15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360"/>
            <p:cNvSpPr/>
            <p:nvPr/>
          </p:nvSpPr>
          <p:spPr bwMode="auto">
            <a:xfrm>
              <a:off x="6099175" y="8223250"/>
              <a:ext cx="52388" cy="49213"/>
            </a:xfrm>
            <a:custGeom>
              <a:avLst/>
              <a:gdLst>
                <a:gd name="T0" fmla="*/ 0 w 14"/>
                <a:gd name="T1" fmla="*/ 0 h 13"/>
                <a:gd name="T2" fmla="*/ 14 w 14"/>
                <a:gd name="T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cubicBezTo>
                    <a:pt x="7" y="1"/>
                    <a:pt x="13" y="6"/>
                    <a:pt x="14" y="13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361"/>
            <p:cNvSpPr/>
            <p:nvPr/>
          </p:nvSpPr>
          <p:spPr bwMode="auto">
            <a:xfrm>
              <a:off x="6053138" y="8215313"/>
              <a:ext cx="46038" cy="26988"/>
            </a:xfrm>
            <a:custGeom>
              <a:avLst/>
              <a:gdLst>
                <a:gd name="T0" fmla="*/ 12 w 12"/>
                <a:gd name="T1" fmla="*/ 0 h 7"/>
                <a:gd name="T2" fmla="*/ 12 w 12"/>
                <a:gd name="T3" fmla="*/ 3 h 7"/>
                <a:gd name="T4" fmla="*/ 6 w 12"/>
                <a:gd name="T5" fmla="*/ 7 h 7"/>
                <a:gd name="T6" fmla="*/ 0 w 12"/>
                <a:gd name="T7" fmla="*/ 3 h 7"/>
                <a:gd name="T8" fmla="*/ 0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5"/>
                    <a:pt x="9" y="7"/>
                    <a:pt x="6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362"/>
            <p:cNvSpPr/>
            <p:nvPr/>
          </p:nvSpPr>
          <p:spPr bwMode="auto">
            <a:xfrm>
              <a:off x="6019800" y="8169275"/>
              <a:ext cx="109538" cy="49213"/>
            </a:xfrm>
            <a:custGeom>
              <a:avLst/>
              <a:gdLst>
                <a:gd name="T0" fmla="*/ 0 w 29"/>
                <a:gd name="T1" fmla="*/ 0 h 13"/>
                <a:gd name="T2" fmla="*/ 15 w 29"/>
                <a:gd name="T3" fmla="*/ 13 h 13"/>
                <a:gd name="T4" fmla="*/ 15 w 29"/>
                <a:gd name="T5" fmla="*/ 13 h 13"/>
                <a:gd name="T6" fmla="*/ 29 w 29"/>
                <a:gd name="T7" fmla="*/ 0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0" y="0"/>
                  </a:moveTo>
                  <a:cubicBezTo>
                    <a:pt x="1" y="7"/>
                    <a:pt x="7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2" y="13"/>
                    <a:pt x="28" y="7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363"/>
            <p:cNvSpPr/>
            <p:nvPr/>
          </p:nvSpPr>
          <p:spPr bwMode="auto">
            <a:xfrm>
              <a:off x="6011863" y="8081963"/>
              <a:ext cx="123825" cy="84138"/>
            </a:xfrm>
            <a:custGeom>
              <a:avLst/>
              <a:gdLst>
                <a:gd name="T0" fmla="*/ 27 w 33"/>
                <a:gd name="T1" fmla="*/ 9 h 22"/>
                <a:gd name="T2" fmla="*/ 27 w 33"/>
                <a:gd name="T3" fmla="*/ 10 h 22"/>
                <a:gd name="T4" fmla="*/ 27 w 33"/>
                <a:gd name="T5" fmla="*/ 19 h 22"/>
                <a:gd name="T6" fmla="*/ 30 w 33"/>
                <a:gd name="T7" fmla="*/ 22 h 22"/>
                <a:gd name="T8" fmla="*/ 33 w 33"/>
                <a:gd name="T9" fmla="*/ 18 h 22"/>
                <a:gd name="T10" fmla="*/ 33 w 33"/>
                <a:gd name="T11" fmla="*/ 4 h 22"/>
                <a:gd name="T12" fmla="*/ 29 w 33"/>
                <a:gd name="T13" fmla="*/ 0 h 22"/>
                <a:gd name="T14" fmla="*/ 17 w 33"/>
                <a:gd name="T15" fmla="*/ 0 h 22"/>
                <a:gd name="T16" fmla="*/ 17 w 33"/>
                <a:gd name="T17" fmla="*/ 0 h 22"/>
                <a:gd name="T18" fmla="*/ 0 w 33"/>
                <a:gd name="T19" fmla="*/ 15 h 22"/>
                <a:gd name="T20" fmla="*/ 0 w 33"/>
                <a:gd name="T21" fmla="*/ 15 h 22"/>
                <a:gd name="T22" fmla="*/ 0 w 33"/>
                <a:gd name="T23" fmla="*/ 18 h 22"/>
                <a:gd name="T24" fmla="*/ 4 w 33"/>
                <a:gd name="T25" fmla="*/ 22 h 22"/>
                <a:gd name="T26" fmla="*/ 7 w 33"/>
                <a:gd name="T27" fmla="*/ 18 h 22"/>
                <a:gd name="T28" fmla="*/ 7 w 33"/>
                <a:gd name="T29" fmla="*/ 13 h 22"/>
                <a:gd name="T30" fmla="*/ 27 w 33"/>
                <a:gd name="T3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22">
                  <a:moveTo>
                    <a:pt x="27" y="9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1"/>
                    <a:pt x="28" y="22"/>
                    <a:pt x="30" y="22"/>
                  </a:cubicBezTo>
                  <a:cubicBezTo>
                    <a:pt x="32" y="22"/>
                    <a:pt x="33" y="20"/>
                    <a:pt x="33" y="18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2"/>
                    <a:pt x="32" y="0"/>
                    <a:pt x="2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" y="1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5" y="21"/>
                    <a:pt x="7" y="20"/>
                    <a:pt x="7" y="1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17" y="16"/>
                    <a:pt x="27" y="1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364"/>
            <p:cNvSpPr/>
            <p:nvPr/>
          </p:nvSpPr>
          <p:spPr bwMode="auto">
            <a:xfrm>
              <a:off x="6042025" y="8226425"/>
              <a:ext cx="22225" cy="30163"/>
            </a:xfrm>
            <a:custGeom>
              <a:avLst/>
              <a:gdLst>
                <a:gd name="T0" fmla="*/ 6 w 6"/>
                <a:gd name="T1" fmla="*/ 3 h 8"/>
                <a:gd name="T2" fmla="*/ 2 w 6"/>
                <a:gd name="T3" fmla="*/ 7 h 8"/>
                <a:gd name="T4" fmla="*/ 0 w 6"/>
                <a:gd name="T5" fmla="*/ 6 h 8"/>
                <a:gd name="T6" fmla="*/ 0 w 6"/>
                <a:gd name="T7" fmla="*/ 6 h 8"/>
                <a:gd name="T8" fmla="*/ 0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365"/>
            <p:cNvSpPr/>
            <p:nvPr/>
          </p:nvSpPr>
          <p:spPr bwMode="auto">
            <a:xfrm>
              <a:off x="6083300" y="8226425"/>
              <a:ext cx="26988" cy="30163"/>
            </a:xfrm>
            <a:custGeom>
              <a:avLst/>
              <a:gdLst>
                <a:gd name="T0" fmla="*/ 0 w 7"/>
                <a:gd name="T1" fmla="*/ 4 h 8"/>
                <a:gd name="T2" fmla="*/ 4 w 7"/>
                <a:gd name="T3" fmla="*/ 7 h 8"/>
                <a:gd name="T4" fmla="*/ 6 w 7"/>
                <a:gd name="T5" fmla="*/ 6 h 8"/>
                <a:gd name="T6" fmla="*/ 6 w 7"/>
                <a:gd name="T7" fmla="*/ 6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366"/>
            <p:cNvSpPr/>
            <p:nvPr/>
          </p:nvSpPr>
          <p:spPr bwMode="auto">
            <a:xfrm>
              <a:off x="5592763" y="7700963"/>
              <a:ext cx="592138" cy="179388"/>
            </a:xfrm>
            <a:custGeom>
              <a:avLst/>
              <a:gdLst>
                <a:gd name="T0" fmla="*/ 155 w 157"/>
                <a:gd name="T1" fmla="*/ 38 h 47"/>
                <a:gd name="T2" fmla="*/ 155 w 157"/>
                <a:gd name="T3" fmla="*/ 38 h 47"/>
                <a:gd name="T4" fmla="*/ 152 w 157"/>
                <a:gd name="T5" fmla="*/ 36 h 47"/>
                <a:gd name="T6" fmla="*/ 152 w 157"/>
                <a:gd name="T7" fmla="*/ 36 h 47"/>
                <a:gd name="T8" fmla="*/ 78 w 157"/>
                <a:gd name="T9" fmla="*/ 0 h 47"/>
                <a:gd name="T10" fmla="*/ 5 w 157"/>
                <a:gd name="T11" fmla="*/ 36 h 47"/>
                <a:gd name="T12" fmla="*/ 2 w 157"/>
                <a:gd name="T13" fmla="*/ 38 h 47"/>
                <a:gd name="T14" fmla="*/ 0 w 157"/>
                <a:gd name="T15" fmla="*/ 42 h 47"/>
                <a:gd name="T16" fmla="*/ 4 w 157"/>
                <a:gd name="T17" fmla="*/ 47 h 47"/>
                <a:gd name="T18" fmla="*/ 153 w 157"/>
                <a:gd name="T19" fmla="*/ 47 h 47"/>
                <a:gd name="T20" fmla="*/ 156 w 157"/>
                <a:gd name="T21" fmla="*/ 43 h 47"/>
                <a:gd name="T22" fmla="*/ 155 w 157"/>
                <a:gd name="T23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47">
                  <a:moveTo>
                    <a:pt x="155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0" y="44"/>
                    <a:pt x="2" y="46"/>
                    <a:pt x="4" y="47"/>
                  </a:cubicBezTo>
                  <a:cubicBezTo>
                    <a:pt x="153" y="47"/>
                    <a:pt x="153" y="47"/>
                    <a:pt x="153" y="47"/>
                  </a:cubicBezTo>
                  <a:cubicBezTo>
                    <a:pt x="155" y="46"/>
                    <a:pt x="156" y="44"/>
                    <a:pt x="156" y="43"/>
                  </a:cubicBezTo>
                  <a:cubicBezTo>
                    <a:pt x="157" y="41"/>
                    <a:pt x="156" y="39"/>
                    <a:pt x="155" y="38"/>
                  </a:cubicBezTo>
                  <a:close/>
                </a:path>
              </a:pathLst>
            </a:cu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Line 367"/>
            <p:cNvSpPr>
              <a:spLocks noChangeShapeType="1"/>
            </p:cNvSpPr>
            <p:nvPr/>
          </p:nvSpPr>
          <p:spPr bwMode="auto">
            <a:xfrm flipH="1">
              <a:off x="5729288" y="8264525"/>
              <a:ext cx="188913" cy="0"/>
            </a:xfrm>
            <a:prstGeom prst="lin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Line 368"/>
            <p:cNvSpPr>
              <a:spLocks noChangeShapeType="1"/>
            </p:cNvSpPr>
            <p:nvPr/>
          </p:nvSpPr>
          <p:spPr bwMode="auto">
            <a:xfrm>
              <a:off x="6116638" y="7918450"/>
              <a:ext cx="0" cy="90488"/>
            </a:xfrm>
            <a:prstGeom prst="lin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Line 369"/>
            <p:cNvSpPr>
              <a:spLocks noChangeShapeType="1"/>
            </p:cNvSpPr>
            <p:nvPr/>
          </p:nvSpPr>
          <p:spPr bwMode="auto">
            <a:xfrm flipV="1">
              <a:off x="5661025" y="7918450"/>
              <a:ext cx="0" cy="346075"/>
            </a:xfrm>
            <a:prstGeom prst="lin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Line 370"/>
            <p:cNvSpPr>
              <a:spLocks noChangeShapeType="1"/>
            </p:cNvSpPr>
            <p:nvPr/>
          </p:nvSpPr>
          <p:spPr bwMode="auto">
            <a:xfrm flipH="1">
              <a:off x="5592763" y="8348663"/>
              <a:ext cx="596900" cy="0"/>
            </a:xfrm>
            <a:prstGeom prst="lin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Line 371"/>
            <p:cNvSpPr>
              <a:spLocks noChangeShapeType="1"/>
            </p:cNvSpPr>
            <p:nvPr/>
          </p:nvSpPr>
          <p:spPr bwMode="auto">
            <a:xfrm flipV="1">
              <a:off x="5970588" y="7910513"/>
              <a:ext cx="0" cy="117475"/>
            </a:xfrm>
            <a:prstGeom prst="lin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Line 372"/>
            <p:cNvSpPr>
              <a:spLocks noChangeShapeType="1"/>
            </p:cNvSpPr>
            <p:nvPr/>
          </p:nvSpPr>
          <p:spPr bwMode="auto">
            <a:xfrm flipV="1">
              <a:off x="5808663" y="7910513"/>
              <a:ext cx="0" cy="280988"/>
            </a:xfrm>
            <a:prstGeom prst="line">
              <a:avLst/>
            </a:prstGeom>
            <a:noFill/>
            <a:ln w="14288" cap="rnd">
              <a:solidFill>
                <a:srgbClr val="72717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73"/>
            <p:cNvSpPr/>
            <p:nvPr/>
          </p:nvSpPr>
          <p:spPr bwMode="auto">
            <a:xfrm>
              <a:off x="5838825" y="7750175"/>
              <a:ext cx="101600" cy="98425"/>
            </a:xfrm>
            <a:custGeom>
              <a:avLst/>
              <a:gdLst>
                <a:gd name="T0" fmla="*/ 24 w 64"/>
                <a:gd name="T1" fmla="*/ 24 h 62"/>
                <a:gd name="T2" fmla="*/ 31 w 64"/>
                <a:gd name="T3" fmla="*/ 0 h 62"/>
                <a:gd name="T4" fmla="*/ 40 w 64"/>
                <a:gd name="T5" fmla="*/ 24 h 62"/>
                <a:gd name="T6" fmla="*/ 64 w 64"/>
                <a:gd name="T7" fmla="*/ 24 h 62"/>
                <a:gd name="T8" fmla="*/ 45 w 64"/>
                <a:gd name="T9" fmla="*/ 38 h 62"/>
                <a:gd name="T10" fmla="*/ 52 w 64"/>
                <a:gd name="T11" fmla="*/ 62 h 62"/>
                <a:gd name="T12" fmla="*/ 31 w 64"/>
                <a:gd name="T13" fmla="*/ 48 h 62"/>
                <a:gd name="T14" fmla="*/ 12 w 64"/>
                <a:gd name="T15" fmla="*/ 62 h 62"/>
                <a:gd name="T16" fmla="*/ 19 w 64"/>
                <a:gd name="T17" fmla="*/ 38 h 62"/>
                <a:gd name="T18" fmla="*/ 0 w 64"/>
                <a:gd name="T19" fmla="*/ 24 h 62"/>
                <a:gd name="T20" fmla="*/ 24 w 64"/>
                <a:gd name="T21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2">
                  <a:moveTo>
                    <a:pt x="24" y="24"/>
                  </a:moveTo>
                  <a:lnTo>
                    <a:pt x="31" y="0"/>
                  </a:lnTo>
                  <a:lnTo>
                    <a:pt x="40" y="24"/>
                  </a:lnTo>
                  <a:lnTo>
                    <a:pt x="64" y="24"/>
                  </a:lnTo>
                  <a:lnTo>
                    <a:pt x="45" y="38"/>
                  </a:lnTo>
                  <a:lnTo>
                    <a:pt x="52" y="62"/>
                  </a:lnTo>
                  <a:lnTo>
                    <a:pt x="31" y="48"/>
                  </a:lnTo>
                  <a:lnTo>
                    <a:pt x="12" y="62"/>
                  </a:lnTo>
                  <a:lnTo>
                    <a:pt x="19" y="38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noFill/>
            <a:ln w="14288" cap="rnd">
              <a:solidFill>
                <a:srgbClr val="E4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8" name="标题 447"/>
          <p:cNvSpPr>
            <a:spLocks noGrp="1"/>
          </p:cNvSpPr>
          <p:nvPr>
            <p:ph type="title"/>
          </p:nvPr>
        </p:nvSpPr>
        <p:spPr>
          <a:xfrm>
            <a:off x="613604" y="403225"/>
            <a:ext cx="10519434" cy="449580"/>
          </a:xfrm>
        </p:spPr>
        <p:txBody>
          <a:bodyPr/>
          <a:lstStyle/>
          <a:p>
            <a:pPr marL="0" marR="0">
              <a:lnSpc>
                <a:spcPts val="369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i="0" dirty="0">
                <a:solidFill>
                  <a:srgbClr val="191815"/>
                </a:solidFill>
                <a:uFillTx/>
                <a:ea typeface="微软雅黑" panose="020B0503020204020204" pitchFamily="34" charset="-122"/>
                <a:cs typeface="KEWHRM+MicrosoftYaHei-Bold"/>
              </a:rPr>
              <a:t>面向客户的高效运作组织</a:t>
            </a:r>
            <a:endParaRPr lang="zh-CN" altLang="en-US" sz="2800" b="0" i="0" dirty="0">
              <a:solidFill>
                <a:srgbClr val="191815"/>
              </a:solidFill>
              <a:uFillTx/>
              <a:ea typeface="微软雅黑" panose="020B0503020204020204" pitchFamily="34" charset="-122"/>
              <a:cs typeface="KEWHRM+MicrosoftYaHei-Bold"/>
            </a:endParaRPr>
          </a:p>
        </p:txBody>
      </p:sp>
      <p:sp>
        <p:nvSpPr>
          <p:cNvPr id="83" name="object 25"/>
          <p:cNvSpPr txBox="1"/>
          <p:nvPr/>
        </p:nvSpPr>
        <p:spPr>
          <a:xfrm>
            <a:off x="1334329" y="5950909"/>
            <a:ext cx="1895141" cy="335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0"/>
              </a:lnSpc>
              <a:spcBef>
                <a:spcPct val="0"/>
              </a:spcBef>
              <a:spcAft>
                <a:spcPct val="0"/>
              </a:spcAft>
            </a:pPr>
            <a:r>
              <a:rPr sz="2160" b="1" spc="-64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WNMRN+MicrosoftYaHei-Bold"/>
              </a:rPr>
              <a:t>2000+</a:t>
            </a:r>
          </a:p>
        </p:txBody>
      </p:sp>
      <p:sp>
        <p:nvSpPr>
          <p:cNvPr id="84" name="object 26"/>
          <p:cNvSpPr txBox="1"/>
          <p:nvPr/>
        </p:nvSpPr>
        <p:spPr>
          <a:xfrm>
            <a:off x="4227526" y="5938275"/>
            <a:ext cx="1727778" cy="558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sz="2160" b="1" spc="-6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50亿</a:t>
            </a:r>
          </a:p>
          <a:p>
            <a:pPr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sz="1055" spc="-22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2021年销售额</a:t>
            </a:r>
          </a:p>
        </p:txBody>
      </p:sp>
      <p:sp>
        <p:nvSpPr>
          <p:cNvPr id="85" name="object 27"/>
          <p:cNvSpPr txBox="1"/>
          <p:nvPr/>
        </p:nvSpPr>
        <p:spPr>
          <a:xfrm>
            <a:off x="6557825" y="5938275"/>
            <a:ext cx="1308772" cy="558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sz="2160" b="1" spc="-8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LPFJF+MicrosoftYaHei-Bold"/>
              </a:rPr>
              <a:t>20%</a:t>
            </a:r>
          </a:p>
          <a:p>
            <a:pPr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5" spc="-16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研发累计</a:t>
            </a:r>
            <a:r>
              <a:rPr sz="1055" spc="-16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100</a:t>
            </a:r>
            <a:r>
              <a:rPr sz="105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亿</a:t>
            </a:r>
          </a:p>
        </p:txBody>
      </p:sp>
      <p:sp>
        <p:nvSpPr>
          <p:cNvPr id="86" name="object 28"/>
          <p:cNvSpPr txBox="1"/>
          <p:nvPr/>
        </p:nvSpPr>
        <p:spPr>
          <a:xfrm>
            <a:off x="8918838" y="5938275"/>
            <a:ext cx="1725151" cy="558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sz="2160" b="1" spc="-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WNMRN+MicrosoftYaHei-Bold"/>
              </a:rPr>
              <a:t>180</a:t>
            </a:r>
            <a:r>
              <a:rPr sz="2160" b="1" spc="-58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sz="2160" b="1" spc="-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WNMRN+MicrosoftYaHei-Bold"/>
              </a:rPr>
              <a:t>0+</a:t>
            </a:r>
          </a:p>
          <a:p>
            <a:pPr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 </a:t>
            </a:r>
            <a:r>
              <a:rPr sz="105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90</a:t>
            </a:r>
            <a:r>
              <a:rPr sz="1055" spc="36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QBCPHG+MicrosoftYaHei"/>
              </a:rPr>
              <a:t>%</a:t>
            </a:r>
            <a:r>
              <a:rPr sz="105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发明专利</a:t>
            </a:r>
          </a:p>
        </p:txBody>
      </p:sp>
      <p:sp>
        <p:nvSpPr>
          <p:cNvPr id="87" name="object 29"/>
          <p:cNvSpPr txBox="1"/>
          <p:nvPr/>
        </p:nvSpPr>
        <p:spPr>
          <a:xfrm>
            <a:off x="1334329" y="6096559"/>
            <a:ext cx="1875386" cy="413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015">
              <a:lnSpc>
                <a:spcPct val="116000"/>
              </a:lnSpc>
              <a:spcBef>
                <a:spcPct val="0"/>
              </a:spcBef>
              <a:spcAft>
                <a:spcPct val="0"/>
              </a:spcAft>
            </a:pPr>
            <a:r>
              <a:rPr sz="1055" spc="1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员工</a:t>
            </a:r>
          </a:p>
          <a:p>
            <a:pPr>
              <a:lnSpc>
                <a:spcPct val="116000"/>
              </a:lnSpc>
              <a:spcBef>
                <a:spcPts val="370"/>
              </a:spcBef>
              <a:spcAft>
                <a:spcPct val="0"/>
              </a:spcAft>
            </a:pPr>
            <a:r>
              <a:rPr lang="en-US" sz="1055" spc="36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QBCPHG+MicrosoftYaHei"/>
              </a:rPr>
              <a:t>XX</a:t>
            </a:r>
            <a:r>
              <a:rPr sz="1055" spc="36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QBCPHG+MicrosoftYaHei"/>
              </a:rPr>
              <a:t>%</a:t>
            </a:r>
            <a:r>
              <a:rPr sz="1055" dirty="0">
                <a:solidFill>
                  <a:srgbClr val="191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JLKRA+MicrosoftYaHei"/>
              </a:rPr>
              <a:t>拥有硕博学历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3234495" y="6041695"/>
            <a:ext cx="0" cy="469528"/>
          </a:xfrm>
          <a:prstGeom prst="line">
            <a:avLst/>
          </a:prstGeom>
          <a:ln w="19050">
            <a:solidFill>
              <a:srgbClr val="1817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5804642" y="6041695"/>
            <a:ext cx="0" cy="469528"/>
          </a:xfrm>
          <a:prstGeom prst="line">
            <a:avLst/>
          </a:prstGeom>
          <a:ln w="19050">
            <a:solidFill>
              <a:srgbClr val="1817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8261154" y="6041695"/>
            <a:ext cx="0" cy="469528"/>
          </a:xfrm>
          <a:prstGeom prst="line">
            <a:avLst/>
          </a:prstGeom>
          <a:ln w="19050">
            <a:solidFill>
              <a:srgbClr val="1817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4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892666" y="3251529"/>
            <a:ext cx="6724105" cy="2509949"/>
          </a:xfrm>
          <a:prstGeom prst="rect">
            <a:avLst/>
          </a:prstGeom>
          <a:solidFill>
            <a:schemeClr val="bg1"/>
          </a:solidFill>
          <a:ln w="3175">
            <a:solidFill>
              <a:srgbClr val="E60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6"/>
          </a:p>
        </p:txBody>
      </p:sp>
      <p:sp>
        <p:nvSpPr>
          <p:cNvPr id="22" name="矩形 21"/>
          <p:cNvSpPr/>
          <p:nvPr/>
        </p:nvSpPr>
        <p:spPr>
          <a:xfrm>
            <a:off x="1585966" y="3253930"/>
            <a:ext cx="2306700" cy="2509949"/>
          </a:xfrm>
          <a:prstGeom prst="rect">
            <a:avLst/>
          </a:prstGeom>
          <a:solidFill>
            <a:schemeClr val="bg1"/>
          </a:solidFill>
          <a:ln w="3175">
            <a:solidFill>
              <a:srgbClr val="E60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6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6279" y="3012877"/>
            <a:ext cx="2497289" cy="30727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2305" y="4755038"/>
            <a:ext cx="887357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行业价值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5451" y="4755038"/>
            <a:ext cx="874680" cy="283954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55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特色功能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4457" y="4755039"/>
            <a:ext cx="873413" cy="273179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lang="zh-CN" altLang="en-US" sz="1697" spc="-80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公司介绍</a:t>
            </a:r>
            <a:endParaRPr sz="169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9825" y="2628865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1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4885" y="2998884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4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9" name="object 9"/>
          <p:cNvSpPr txBox="1"/>
          <p:nvPr/>
        </p:nvSpPr>
        <p:spPr>
          <a:xfrm>
            <a:off x="6871432" y="2628865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3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16490" y="2998884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1" name="object 11"/>
          <p:cNvSpPr txBox="1"/>
          <p:nvPr/>
        </p:nvSpPr>
        <p:spPr>
          <a:xfrm>
            <a:off x="9145682" y="2628865"/>
            <a:ext cx="702913" cy="329590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1996" b="1" spc="-3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1996" b="1" spc="-175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96" b="1" dirty="0">
                <a:solidFill>
                  <a:srgbClr val="3B3B3B">
                    <a:alpha val="50000"/>
                  </a:srgbClr>
                </a:solidFill>
                <a:latin typeface="Arial" panose="020B0604020202020204"/>
                <a:cs typeface="Arial" panose="020B0604020202020204"/>
              </a:rPr>
              <a:t>4</a:t>
            </a:r>
            <a:endParaRPr sz="1996" dirty="0">
              <a:solidFill>
                <a:schemeClr val="tx1">
                  <a:alpha val="5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90949" y="2998884"/>
            <a:ext cx="188246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036" y="0"/>
                </a:lnTo>
              </a:path>
            </a:pathLst>
          </a:custGeom>
          <a:ln w="19050">
            <a:solidFill>
              <a:srgbClr val="3B3B3B">
                <a:alpha val="50000"/>
              </a:srgbClr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3" name="object 13"/>
          <p:cNvSpPr/>
          <p:nvPr/>
        </p:nvSpPr>
        <p:spPr>
          <a:xfrm>
            <a:off x="8348100" y="3928375"/>
            <a:ext cx="0" cy="1110464"/>
          </a:xfrm>
          <a:custGeom>
            <a:avLst/>
            <a:gdLst/>
            <a:ahLst/>
            <a:cxnLst/>
            <a:rect l="l" t="t" r="r" b="b"/>
            <a:pathLst>
              <a:path h="1112520">
                <a:moveTo>
                  <a:pt x="0" y="1112418"/>
                </a:moveTo>
                <a:lnTo>
                  <a:pt x="0" y="0"/>
                </a:lnTo>
              </a:path>
            </a:pathLst>
          </a:custGeom>
          <a:ln w="6350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4" name="object 14"/>
          <p:cNvSpPr/>
          <p:nvPr/>
        </p:nvSpPr>
        <p:spPr>
          <a:xfrm>
            <a:off x="4807425" y="2809167"/>
            <a:ext cx="261136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581" y="0"/>
                </a:lnTo>
              </a:path>
            </a:pathLst>
          </a:custGeom>
          <a:ln w="19050">
            <a:solidFill>
              <a:srgbClr val="E60008"/>
            </a:solidFill>
          </a:ln>
        </p:spPr>
        <p:txBody>
          <a:bodyPr wrap="square" lIns="0" tIns="0" rIns="0" bIns="0" rtlCol="0"/>
          <a:lstStyle/>
          <a:p>
            <a:endParaRPr sz="1996" dirty="0"/>
          </a:p>
        </p:txBody>
      </p:sp>
      <p:sp>
        <p:nvSpPr>
          <p:cNvPr id="15" name="object 15"/>
          <p:cNvSpPr txBox="1"/>
          <p:nvPr/>
        </p:nvSpPr>
        <p:spPr>
          <a:xfrm>
            <a:off x="4548978" y="2347036"/>
            <a:ext cx="803692" cy="375225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>
              <a:spcBef>
                <a:spcPts val="100"/>
              </a:spcBef>
            </a:pPr>
            <a:r>
              <a:rPr sz="2296" b="1" spc="-40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sz="2296" b="1" spc="-190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96" b="1" dirty="0">
                <a:solidFill>
                  <a:srgbClr val="E60008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296" dirty="0">
              <a:solidFill>
                <a:srgbClr val="E60008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38081" y="4694894"/>
            <a:ext cx="1602313" cy="344801"/>
          </a:xfrm>
          <a:prstGeom prst="rect">
            <a:avLst/>
          </a:prstGeom>
        </p:spPr>
        <p:txBody>
          <a:bodyPr vert="horz" wrap="square" lIns="0" tIns="12677" rIns="0" bIns="0" rtlCol="0">
            <a:spAutoFit/>
          </a:bodyPr>
          <a:lstStyle/>
          <a:p>
            <a:pPr marL="12677" algn="ctr">
              <a:spcBef>
                <a:spcPts val="100"/>
              </a:spcBef>
            </a:pPr>
            <a:r>
              <a:rPr lang="zh-CN" altLang="en-US" sz="2096" b="1" spc="-6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模组产品</a:t>
            </a:r>
            <a:endParaRPr sz="2096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430344" y="3952431"/>
            <a:ext cx="503075" cy="506920"/>
            <a:chOff x="1300163" y="-1976438"/>
            <a:chExt cx="1246188" cy="1255713"/>
          </a:xfrm>
          <a:solidFill>
            <a:srgbClr val="E60008"/>
          </a:solidFill>
        </p:grpSpPr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close/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close/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close/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close/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close/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close/>
                  <a:moveTo>
                    <a:pt x="707" y="712"/>
                  </a:moveTo>
                  <a:lnTo>
                    <a:pt x="707" y="7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  <p:sp>
          <p:nvSpPr>
            <p:cNvPr id="50" name="Freeform 28"/>
            <p:cNvSpPr>
              <a:spLocks noEditPoints="1"/>
            </p:cNvSpPr>
            <p:nvPr/>
          </p:nvSpPr>
          <p:spPr bwMode="auto">
            <a:xfrm>
              <a:off x="1300163" y="-1976438"/>
              <a:ext cx="1246188" cy="1255713"/>
            </a:xfrm>
            <a:custGeom>
              <a:avLst/>
              <a:gdLst>
                <a:gd name="T0" fmla="*/ 0 w 785"/>
                <a:gd name="T1" fmla="*/ 79 h 791"/>
                <a:gd name="T2" fmla="*/ 0 w 785"/>
                <a:gd name="T3" fmla="*/ 791 h 791"/>
                <a:gd name="T4" fmla="*/ 510 w 785"/>
                <a:gd name="T5" fmla="*/ 791 h 791"/>
                <a:gd name="T6" fmla="*/ 510 w 785"/>
                <a:gd name="T7" fmla="*/ 79 h 791"/>
                <a:gd name="T8" fmla="*/ 394 w 785"/>
                <a:gd name="T9" fmla="*/ 0 h 791"/>
                <a:gd name="T10" fmla="*/ 0 w 785"/>
                <a:gd name="T11" fmla="*/ 79 h 791"/>
                <a:gd name="T12" fmla="*/ 294 w 785"/>
                <a:gd name="T13" fmla="*/ 705 h 791"/>
                <a:gd name="T14" fmla="*/ 59 w 785"/>
                <a:gd name="T15" fmla="*/ 705 h 791"/>
                <a:gd name="T16" fmla="*/ 59 w 785"/>
                <a:gd name="T17" fmla="*/ 634 h 791"/>
                <a:gd name="T18" fmla="*/ 294 w 785"/>
                <a:gd name="T19" fmla="*/ 629 h 791"/>
                <a:gd name="T20" fmla="*/ 294 w 785"/>
                <a:gd name="T21" fmla="*/ 705 h 791"/>
                <a:gd name="T22" fmla="*/ 294 w 785"/>
                <a:gd name="T23" fmla="*/ 545 h 791"/>
                <a:gd name="T24" fmla="*/ 59 w 785"/>
                <a:gd name="T25" fmla="*/ 550 h 791"/>
                <a:gd name="T26" fmla="*/ 59 w 785"/>
                <a:gd name="T27" fmla="*/ 478 h 791"/>
                <a:gd name="T28" fmla="*/ 294 w 785"/>
                <a:gd name="T29" fmla="*/ 464 h 791"/>
                <a:gd name="T30" fmla="*/ 294 w 785"/>
                <a:gd name="T31" fmla="*/ 545 h 791"/>
                <a:gd name="T32" fmla="*/ 294 w 785"/>
                <a:gd name="T33" fmla="*/ 375 h 791"/>
                <a:gd name="T34" fmla="*/ 59 w 785"/>
                <a:gd name="T35" fmla="*/ 392 h 791"/>
                <a:gd name="T36" fmla="*/ 59 w 785"/>
                <a:gd name="T37" fmla="*/ 321 h 791"/>
                <a:gd name="T38" fmla="*/ 294 w 785"/>
                <a:gd name="T39" fmla="*/ 292 h 791"/>
                <a:gd name="T40" fmla="*/ 294 w 785"/>
                <a:gd name="T41" fmla="*/ 375 h 791"/>
                <a:gd name="T42" fmla="*/ 294 w 785"/>
                <a:gd name="T43" fmla="*/ 201 h 791"/>
                <a:gd name="T44" fmla="*/ 59 w 785"/>
                <a:gd name="T45" fmla="*/ 232 h 791"/>
                <a:gd name="T46" fmla="*/ 59 w 785"/>
                <a:gd name="T47" fmla="*/ 158 h 791"/>
                <a:gd name="T48" fmla="*/ 294 w 785"/>
                <a:gd name="T49" fmla="*/ 110 h 791"/>
                <a:gd name="T50" fmla="*/ 294 w 785"/>
                <a:gd name="T51" fmla="*/ 201 h 791"/>
                <a:gd name="T52" fmla="*/ 707 w 785"/>
                <a:gd name="T53" fmla="*/ 712 h 791"/>
                <a:gd name="T54" fmla="*/ 707 w 785"/>
                <a:gd name="T55" fmla="*/ 79 h 791"/>
                <a:gd name="T56" fmla="*/ 588 w 785"/>
                <a:gd name="T57" fmla="*/ 0 h 791"/>
                <a:gd name="T58" fmla="*/ 531 w 785"/>
                <a:gd name="T59" fmla="*/ 0 h 791"/>
                <a:gd name="T60" fmla="*/ 588 w 785"/>
                <a:gd name="T61" fmla="*/ 39 h 791"/>
                <a:gd name="T62" fmla="*/ 588 w 785"/>
                <a:gd name="T63" fmla="*/ 791 h 791"/>
                <a:gd name="T64" fmla="*/ 785 w 785"/>
                <a:gd name="T65" fmla="*/ 791 h 791"/>
                <a:gd name="T66" fmla="*/ 785 w 785"/>
                <a:gd name="T67" fmla="*/ 712 h 791"/>
                <a:gd name="T68" fmla="*/ 707 w 785"/>
                <a:gd name="T69" fmla="*/ 712 h 791"/>
                <a:gd name="T70" fmla="*/ 707 w 785"/>
                <a:gd name="T71" fmla="*/ 712 h 791"/>
                <a:gd name="T72" fmla="*/ 707 w 785"/>
                <a:gd name="T73" fmla="*/ 71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5" h="791">
                  <a:moveTo>
                    <a:pt x="0" y="79"/>
                  </a:moveTo>
                  <a:lnTo>
                    <a:pt x="0" y="791"/>
                  </a:lnTo>
                  <a:lnTo>
                    <a:pt x="510" y="791"/>
                  </a:lnTo>
                  <a:lnTo>
                    <a:pt x="510" y="79"/>
                  </a:lnTo>
                  <a:lnTo>
                    <a:pt x="394" y="0"/>
                  </a:lnTo>
                  <a:lnTo>
                    <a:pt x="0" y="79"/>
                  </a:lnTo>
                  <a:moveTo>
                    <a:pt x="294" y="705"/>
                  </a:moveTo>
                  <a:lnTo>
                    <a:pt x="59" y="705"/>
                  </a:lnTo>
                  <a:lnTo>
                    <a:pt x="59" y="634"/>
                  </a:lnTo>
                  <a:lnTo>
                    <a:pt x="294" y="629"/>
                  </a:lnTo>
                  <a:lnTo>
                    <a:pt x="294" y="705"/>
                  </a:lnTo>
                  <a:moveTo>
                    <a:pt x="294" y="545"/>
                  </a:moveTo>
                  <a:lnTo>
                    <a:pt x="59" y="550"/>
                  </a:lnTo>
                  <a:lnTo>
                    <a:pt x="59" y="478"/>
                  </a:lnTo>
                  <a:lnTo>
                    <a:pt x="294" y="464"/>
                  </a:lnTo>
                  <a:lnTo>
                    <a:pt x="294" y="545"/>
                  </a:lnTo>
                  <a:moveTo>
                    <a:pt x="294" y="375"/>
                  </a:moveTo>
                  <a:lnTo>
                    <a:pt x="59" y="392"/>
                  </a:lnTo>
                  <a:lnTo>
                    <a:pt x="59" y="321"/>
                  </a:lnTo>
                  <a:lnTo>
                    <a:pt x="294" y="292"/>
                  </a:lnTo>
                  <a:lnTo>
                    <a:pt x="294" y="375"/>
                  </a:lnTo>
                  <a:moveTo>
                    <a:pt x="294" y="201"/>
                  </a:moveTo>
                  <a:lnTo>
                    <a:pt x="59" y="232"/>
                  </a:lnTo>
                  <a:lnTo>
                    <a:pt x="59" y="158"/>
                  </a:lnTo>
                  <a:lnTo>
                    <a:pt x="294" y="110"/>
                  </a:lnTo>
                  <a:lnTo>
                    <a:pt x="294" y="201"/>
                  </a:lnTo>
                  <a:moveTo>
                    <a:pt x="707" y="712"/>
                  </a:moveTo>
                  <a:lnTo>
                    <a:pt x="707" y="79"/>
                  </a:lnTo>
                  <a:lnTo>
                    <a:pt x="588" y="0"/>
                  </a:lnTo>
                  <a:lnTo>
                    <a:pt x="531" y="0"/>
                  </a:lnTo>
                  <a:lnTo>
                    <a:pt x="588" y="39"/>
                  </a:lnTo>
                  <a:lnTo>
                    <a:pt x="588" y="791"/>
                  </a:lnTo>
                  <a:lnTo>
                    <a:pt x="785" y="791"/>
                  </a:lnTo>
                  <a:lnTo>
                    <a:pt x="785" y="712"/>
                  </a:lnTo>
                  <a:lnTo>
                    <a:pt x="707" y="712"/>
                  </a:lnTo>
                  <a:moveTo>
                    <a:pt x="707" y="712"/>
                  </a:moveTo>
                  <a:lnTo>
                    <a:pt x="707" y="7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271" tIns="45635" rIns="91271" bIns="45635" numCol="1" anchor="t" anchorCtr="0" compatLnSpc="1"/>
            <a:lstStyle/>
            <a:p>
              <a:endParaRPr lang="zh-CN" altLang="en-US" sz="1996"/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3BA35233-B331-1FC1-F042-51B8F860589A}"/>
              </a:ext>
            </a:extLst>
          </p:cNvPr>
          <p:cNvSpPr txBox="1"/>
          <p:nvPr/>
        </p:nvSpPr>
        <p:spPr>
          <a:xfrm>
            <a:off x="4168065" y="1015583"/>
            <a:ext cx="3898665" cy="924752"/>
          </a:xfrm>
          <a:prstGeom prst="rect">
            <a:avLst/>
          </a:prstGeom>
        </p:spPr>
        <p:txBody>
          <a:bodyPr vert="horz" wrap="square" lIns="0" tIns="13944" rIns="0" bIns="0" rtlCol="0">
            <a:spAutoFit/>
          </a:bodyPr>
          <a:lstStyle/>
          <a:p>
            <a:pPr marL="12677">
              <a:spcBef>
                <a:spcPts val="110"/>
              </a:spcBef>
            </a:pPr>
            <a:r>
              <a:rPr sz="5889" spc="-299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5889" spc="-1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50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-23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5889" spc="-15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5889" spc="-10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5889" spc="5" dirty="0">
                <a:solidFill>
                  <a:schemeClr val="bg2">
                    <a:lumMod val="9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endParaRPr sz="5889" dirty="0">
              <a:solidFill>
                <a:schemeClr val="bg2">
                  <a:lumMod val="9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3F465B3D-72D8-7C29-153F-10D5F870F9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841" y="860493"/>
            <a:ext cx="1327866" cy="698477"/>
          </a:xfrm>
          <a:prstGeom prst="rect">
            <a:avLst/>
          </a:prstGeom>
        </p:spPr>
        <p:txBody>
          <a:bodyPr vert="horz" wrap="square" lIns="0" tIns="15212" rIns="0" bIns="0" rtlCol="0" anchor="t" anchorCtr="0">
            <a:spAutoFit/>
          </a:bodyPr>
          <a:lstStyle/>
          <a:p>
            <a:pPr marL="12677">
              <a:spcBef>
                <a:spcPts val="120"/>
              </a:spcBef>
            </a:pP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目</a:t>
            </a:r>
            <a:r>
              <a:rPr sz="4442" spc="-90" dirty="0">
                <a:solidFill>
                  <a:srgbClr val="FF0000"/>
                </a:solidFill>
                <a:ea typeface="微软雅黑" panose="020B0503020204020204" charset="-122"/>
              </a:rPr>
              <a:t> </a:t>
            </a:r>
            <a:r>
              <a:rPr sz="4442" spc="20" dirty="0">
                <a:solidFill>
                  <a:srgbClr val="FF0000"/>
                </a:solidFill>
                <a:ea typeface="微软雅黑" panose="020B0503020204020204" charset="-122"/>
              </a:rPr>
              <a:t>录</a:t>
            </a:r>
            <a:endParaRPr sz="4442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B72376E-F697-30CD-972B-6149D2E806F8}"/>
              </a:ext>
            </a:extLst>
          </p:cNvPr>
          <p:cNvGrpSpPr/>
          <p:nvPr/>
        </p:nvGrpSpPr>
        <p:grpSpPr>
          <a:xfrm>
            <a:off x="4614542" y="3807587"/>
            <a:ext cx="623498" cy="613926"/>
            <a:chOff x="3830638" y="7356475"/>
            <a:chExt cx="723900" cy="71278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8F0A9041-9CD2-D2DC-3F36-B7A318913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33BBFAA0-7A30-F270-5838-F3E116447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FBA78AF6-9C16-885B-11C8-762DE61D96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638" y="7356475"/>
              <a:ext cx="723900" cy="712788"/>
            </a:xfrm>
            <a:custGeom>
              <a:avLst/>
              <a:gdLst>
                <a:gd name="T0" fmla="*/ 192 w 192"/>
                <a:gd name="T1" fmla="*/ 71 h 187"/>
                <a:gd name="T2" fmla="*/ 169 w 192"/>
                <a:gd name="T3" fmla="*/ 66 h 187"/>
                <a:gd name="T4" fmla="*/ 186 w 192"/>
                <a:gd name="T5" fmla="*/ 55 h 187"/>
                <a:gd name="T6" fmla="*/ 186 w 192"/>
                <a:gd name="T7" fmla="*/ 43 h 187"/>
                <a:gd name="T8" fmla="*/ 144 w 192"/>
                <a:gd name="T9" fmla="*/ 19 h 187"/>
                <a:gd name="T10" fmla="*/ 137 w 192"/>
                <a:gd name="T11" fmla="*/ 5 h 187"/>
                <a:gd name="T12" fmla="*/ 127 w 192"/>
                <a:gd name="T13" fmla="*/ 5 h 187"/>
                <a:gd name="T14" fmla="*/ 119 w 192"/>
                <a:gd name="T15" fmla="*/ 19 h 187"/>
                <a:gd name="T16" fmla="*/ 114 w 192"/>
                <a:gd name="T17" fmla="*/ 0 h 187"/>
                <a:gd name="T18" fmla="*/ 109 w 192"/>
                <a:gd name="T19" fmla="*/ 19 h 187"/>
                <a:gd name="T20" fmla="*/ 101 w 192"/>
                <a:gd name="T21" fmla="*/ 5 h 187"/>
                <a:gd name="T22" fmla="*/ 91 w 192"/>
                <a:gd name="T23" fmla="*/ 5 h 187"/>
                <a:gd name="T24" fmla="*/ 82 w 192"/>
                <a:gd name="T25" fmla="*/ 19 h 187"/>
                <a:gd name="T26" fmla="*/ 77 w 192"/>
                <a:gd name="T27" fmla="*/ 0 h 187"/>
                <a:gd name="T28" fmla="*/ 73 w 192"/>
                <a:gd name="T29" fmla="*/ 19 h 187"/>
                <a:gd name="T30" fmla="*/ 64 w 192"/>
                <a:gd name="T31" fmla="*/ 5 h 187"/>
                <a:gd name="T32" fmla="*/ 55 w 192"/>
                <a:gd name="T33" fmla="*/ 5 h 187"/>
                <a:gd name="T34" fmla="*/ 47 w 192"/>
                <a:gd name="T35" fmla="*/ 19 h 187"/>
                <a:gd name="T36" fmla="*/ 6 w 192"/>
                <a:gd name="T37" fmla="*/ 43 h 187"/>
                <a:gd name="T38" fmla="*/ 6 w 192"/>
                <a:gd name="T39" fmla="*/ 55 h 187"/>
                <a:gd name="T40" fmla="*/ 22 w 192"/>
                <a:gd name="T41" fmla="*/ 66 h 187"/>
                <a:gd name="T42" fmla="*/ 0 w 192"/>
                <a:gd name="T43" fmla="*/ 71 h 187"/>
                <a:gd name="T44" fmla="*/ 22 w 192"/>
                <a:gd name="T45" fmla="*/ 77 h 187"/>
                <a:gd name="T46" fmla="*/ 6 w 192"/>
                <a:gd name="T47" fmla="*/ 88 h 187"/>
                <a:gd name="T48" fmla="*/ 6 w 192"/>
                <a:gd name="T49" fmla="*/ 100 h 187"/>
                <a:gd name="T50" fmla="*/ 22 w 192"/>
                <a:gd name="T51" fmla="*/ 110 h 187"/>
                <a:gd name="T52" fmla="*/ 0 w 192"/>
                <a:gd name="T53" fmla="*/ 116 h 187"/>
                <a:gd name="T54" fmla="*/ 22 w 192"/>
                <a:gd name="T55" fmla="*/ 122 h 187"/>
                <a:gd name="T56" fmla="*/ 6 w 192"/>
                <a:gd name="T57" fmla="*/ 133 h 187"/>
                <a:gd name="T58" fmla="*/ 6 w 192"/>
                <a:gd name="T59" fmla="*/ 144 h 187"/>
                <a:gd name="T60" fmla="*/ 47 w 192"/>
                <a:gd name="T61" fmla="*/ 168 h 187"/>
                <a:gd name="T62" fmla="*/ 55 w 192"/>
                <a:gd name="T63" fmla="*/ 183 h 187"/>
                <a:gd name="T64" fmla="*/ 64 w 192"/>
                <a:gd name="T65" fmla="*/ 183 h 187"/>
                <a:gd name="T66" fmla="*/ 73 w 192"/>
                <a:gd name="T67" fmla="*/ 168 h 187"/>
                <a:gd name="T68" fmla="*/ 77 w 192"/>
                <a:gd name="T69" fmla="*/ 187 h 187"/>
                <a:gd name="T70" fmla="*/ 82 w 192"/>
                <a:gd name="T71" fmla="*/ 168 h 187"/>
                <a:gd name="T72" fmla="*/ 91 w 192"/>
                <a:gd name="T73" fmla="*/ 183 h 187"/>
                <a:gd name="T74" fmla="*/ 101 w 192"/>
                <a:gd name="T75" fmla="*/ 183 h 187"/>
                <a:gd name="T76" fmla="*/ 109 w 192"/>
                <a:gd name="T77" fmla="*/ 168 h 187"/>
                <a:gd name="T78" fmla="*/ 114 w 192"/>
                <a:gd name="T79" fmla="*/ 187 h 187"/>
                <a:gd name="T80" fmla="*/ 119 w 192"/>
                <a:gd name="T81" fmla="*/ 168 h 187"/>
                <a:gd name="T82" fmla="*/ 127 w 192"/>
                <a:gd name="T83" fmla="*/ 183 h 187"/>
                <a:gd name="T84" fmla="*/ 137 w 192"/>
                <a:gd name="T85" fmla="*/ 183 h 187"/>
                <a:gd name="T86" fmla="*/ 144 w 192"/>
                <a:gd name="T87" fmla="*/ 168 h 187"/>
                <a:gd name="T88" fmla="*/ 186 w 192"/>
                <a:gd name="T89" fmla="*/ 144 h 187"/>
                <a:gd name="T90" fmla="*/ 186 w 192"/>
                <a:gd name="T91" fmla="*/ 133 h 187"/>
                <a:gd name="T92" fmla="*/ 169 w 192"/>
                <a:gd name="T93" fmla="*/ 122 h 187"/>
                <a:gd name="T94" fmla="*/ 192 w 192"/>
                <a:gd name="T95" fmla="*/ 116 h 187"/>
                <a:gd name="T96" fmla="*/ 169 w 192"/>
                <a:gd name="T97" fmla="*/ 110 h 187"/>
                <a:gd name="T98" fmla="*/ 186 w 192"/>
                <a:gd name="T99" fmla="*/ 100 h 187"/>
                <a:gd name="T100" fmla="*/ 186 w 192"/>
                <a:gd name="T101" fmla="*/ 88 h 187"/>
                <a:gd name="T102" fmla="*/ 169 w 192"/>
                <a:gd name="T103" fmla="*/ 77 h 187"/>
                <a:gd name="T104" fmla="*/ 158 w 192"/>
                <a:gd name="T105" fmla="*/ 144 h 187"/>
                <a:gd name="T106" fmla="*/ 47 w 192"/>
                <a:gd name="T107" fmla="*/ 157 h 187"/>
                <a:gd name="T108" fmla="*/ 34 w 192"/>
                <a:gd name="T109" fmla="*/ 44 h 187"/>
                <a:gd name="T110" fmla="*/ 144 w 192"/>
                <a:gd name="T111" fmla="*/ 31 h 187"/>
                <a:gd name="T112" fmla="*/ 158 w 192"/>
                <a:gd name="T113" fmla="*/ 14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87">
                  <a:moveTo>
                    <a:pt x="186" y="77"/>
                  </a:moveTo>
                  <a:cubicBezTo>
                    <a:pt x="190" y="77"/>
                    <a:pt x="192" y="75"/>
                    <a:pt x="192" y="71"/>
                  </a:cubicBezTo>
                  <a:cubicBezTo>
                    <a:pt x="192" y="68"/>
                    <a:pt x="190" y="66"/>
                    <a:pt x="186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90" y="55"/>
                    <a:pt x="192" y="52"/>
                    <a:pt x="192" y="49"/>
                  </a:cubicBezTo>
                  <a:cubicBezTo>
                    <a:pt x="192" y="45"/>
                    <a:pt x="190" y="43"/>
                    <a:pt x="186" y="43"/>
                  </a:cubicBezTo>
                  <a:cubicBezTo>
                    <a:pt x="169" y="43"/>
                    <a:pt x="169" y="43"/>
                    <a:pt x="169" y="43"/>
                  </a:cubicBezTo>
                  <a:cubicBezTo>
                    <a:pt x="168" y="30"/>
                    <a:pt x="158" y="19"/>
                    <a:pt x="144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2"/>
                    <a:pt x="135" y="0"/>
                    <a:pt x="132" y="0"/>
                  </a:cubicBezTo>
                  <a:cubicBezTo>
                    <a:pt x="129" y="0"/>
                    <a:pt x="127" y="2"/>
                    <a:pt x="127" y="5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111" y="0"/>
                    <a:pt x="109" y="2"/>
                    <a:pt x="109" y="5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2"/>
                    <a:pt x="99" y="0"/>
                    <a:pt x="96" y="0"/>
                  </a:cubicBezTo>
                  <a:cubicBezTo>
                    <a:pt x="93" y="0"/>
                    <a:pt x="91" y="2"/>
                    <a:pt x="91" y="5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80" y="0"/>
                    <a:pt x="77" y="0"/>
                  </a:cubicBezTo>
                  <a:cubicBezTo>
                    <a:pt x="74" y="0"/>
                    <a:pt x="73" y="2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5" y="2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4" y="19"/>
                    <a:pt x="23" y="30"/>
                    <a:pt x="2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5"/>
                    <a:pt x="0" y="49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8"/>
                    <a:pt x="0" y="71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90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2" y="110"/>
                    <a:pt x="0" y="112"/>
                    <a:pt x="0" y="116"/>
                  </a:cubicBezTo>
                  <a:cubicBezTo>
                    <a:pt x="0" y="119"/>
                    <a:pt x="3" y="122"/>
                    <a:pt x="6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2" y="133"/>
                    <a:pt x="0" y="135"/>
                    <a:pt x="0" y="138"/>
                  </a:cubicBezTo>
                  <a:cubicBezTo>
                    <a:pt x="0" y="142"/>
                    <a:pt x="3" y="144"/>
                    <a:pt x="6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57"/>
                    <a:pt x="34" y="168"/>
                    <a:pt x="47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5"/>
                    <a:pt x="57" y="187"/>
                    <a:pt x="60" y="187"/>
                  </a:cubicBezTo>
                  <a:cubicBezTo>
                    <a:pt x="62" y="187"/>
                    <a:pt x="64" y="185"/>
                    <a:pt x="64" y="18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5"/>
                    <a:pt x="74" y="187"/>
                    <a:pt x="77" y="187"/>
                  </a:cubicBezTo>
                  <a:cubicBezTo>
                    <a:pt x="80" y="187"/>
                    <a:pt x="82" y="185"/>
                    <a:pt x="82" y="183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83"/>
                    <a:pt x="91" y="183"/>
                    <a:pt x="91" y="183"/>
                  </a:cubicBezTo>
                  <a:cubicBezTo>
                    <a:pt x="91" y="185"/>
                    <a:pt x="93" y="187"/>
                    <a:pt x="96" y="187"/>
                  </a:cubicBezTo>
                  <a:cubicBezTo>
                    <a:pt x="99" y="187"/>
                    <a:pt x="101" y="185"/>
                    <a:pt x="101" y="18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5"/>
                    <a:pt x="112" y="187"/>
                    <a:pt x="114" y="187"/>
                  </a:cubicBezTo>
                  <a:cubicBezTo>
                    <a:pt x="117" y="187"/>
                    <a:pt x="119" y="185"/>
                    <a:pt x="119" y="183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30" y="187"/>
                    <a:pt x="132" y="187"/>
                  </a:cubicBezTo>
                  <a:cubicBezTo>
                    <a:pt x="135" y="187"/>
                    <a:pt x="137" y="185"/>
                    <a:pt x="137" y="18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8" y="168"/>
                    <a:pt x="169" y="157"/>
                    <a:pt x="169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0" y="144"/>
                    <a:pt x="192" y="142"/>
                    <a:pt x="192" y="138"/>
                  </a:cubicBezTo>
                  <a:cubicBezTo>
                    <a:pt x="192" y="135"/>
                    <a:pt x="190" y="133"/>
                    <a:pt x="186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90" y="122"/>
                    <a:pt x="192" y="119"/>
                    <a:pt x="192" y="116"/>
                  </a:cubicBezTo>
                  <a:cubicBezTo>
                    <a:pt x="192" y="112"/>
                    <a:pt x="190" y="110"/>
                    <a:pt x="186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90" y="100"/>
                    <a:pt x="192" y="97"/>
                    <a:pt x="192" y="94"/>
                  </a:cubicBezTo>
                  <a:cubicBezTo>
                    <a:pt x="192" y="90"/>
                    <a:pt x="190" y="88"/>
                    <a:pt x="18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69" y="77"/>
                    <a:pt x="169" y="77"/>
                    <a:pt x="169" y="77"/>
                  </a:cubicBezTo>
                  <a:lnTo>
                    <a:pt x="186" y="77"/>
                  </a:lnTo>
                  <a:close/>
                  <a:moveTo>
                    <a:pt x="158" y="144"/>
                  </a:moveTo>
                  <a:cubicBezTo>
                    <a:pt x="158" y="151"/>
                    <a:pt x="152" y="157"/>
                    <a:pt x="144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0" y="157"/>
                    <a:pt x="34" y="151"/>
                    <a:pt x="34" y="1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37"/>
                    <a:pt x="40" y="31"/>
                    <a:pt x="47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51" y="31"/>
                    <a:pt x="158" y="37"/>
                    <a:pt x="158" y="44"/>
                  </a:cubicBezTo>
                  <a:lnTo>
                    <a:pt x="158" y="144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D11F3559-B9E4-9882-33C5-49CDD9C3C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438" y="7527925"/>
              <a:ext cx="365125" cy="373063"/>
            </a:xfrm>
            <a:custGeom>
              <a:avLst/>
              <a:gdLst>
                <a:gd name="T0" fmla="*/ 87 w 97"/>
                <a:gd name="T1" fmla="*/ 0 h 98"/>
                <a:gd name="T2" fmla="*/ 11 w 97"/>
                <a:gd name="T3" fmla="*/ 0 h 98"/>
                <a:gd name="T4" fmla="*/ 0 w 97"/>
                <a:gd name="T5" fmla="*/ 10 h 98"/>
                <a:gd name="T6" fmla="*/ 0 w 97"/>
                <a:gd name="T7" fmla="*/ 88 h 98"/>
                <a:gd name="T8" fmla="*/ 11 w 97"/>
                <a:gd name="T9" fmla="*/ 98 h 98"/>
                <a:gd name="T10" fmla="*/ 87 w 97"/>
                <a:gd name="T11" fmla="*/ 98 h 98"/>
                <a:gd name="T12" fmla="*/ 97 w 97"/>
                <a:gd name="T13" fmla="*/ 88 h 98"/>
                <a:gd name="T14" fmla="*/ 97 w 97"/>
                <a:gd name="T15" fmla="*/ 10 h 98"/>
                <a:gd name="T16" fmla="*/ 87 w 97"/>
                <a:gd name="T17" fmla="*/ 0 h 98"/>
                <a:gd name="T18" fmla="*/ 13 w 97"/>
                <a:gd name="T19" fmla="*/ 18 h 98"/>
                <a:gd name="T20" fmla="*/ 8 w 97"/>
                <a:gd name="T21" fmla="*/ 13 h 98"/>
                <a:gd name="T22" fmla="*/ 13 w 97"/>
                <a:gd name="T23" fmla="*/ 7 h 98"/>
                <a:gd name="T24" fmla="*/ 18 w 97"/>
                <a:gd name="T25" fmla="*/ 13 h 98"/>
                <a:gd name="T26" fmla="*/ 13 w 97"/>
                <a:gd name="T2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8">
                  <a:moveTo>
                    <a:pt x="8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5" y="98"/>
                    <a:pt x="11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3" y="98"/>
                    <a:pt x="97" y="93"/>
                    <a:pt x="97" y="8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13" y="18"/>
                  </a:moveTo>
                  <a:cubicBezTo>
                    <a:pt x="10" y="18"/>
                    <a:pt x="8" y="15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8" y="10"/>
                    <a:pt x="18" y="13"/>
                  </a:cubicBezTo>
                  <a:cubicBezTo>
                    <a:pt x="18" y="15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F157C07-457A-498B-A9F9-D1C085A7B6F5}"/>
              </a:ext>
            </a:extLst>
          </p:cNvPr>
          <p:cNvGrpSpPr/>
          <p:nvPr/>
        </p:nvGrpSpPr>
        <p:grpSpPr>
          <a:xfrm>
            <a:off x="9136371" y="3930296"/>
            <a:ext cx="569212" cy="562423"/>
            <a:chOff x="10144126" y="7315200"/>
            <a:chExt cx="798512" cy="788988"/>
          </a:xfrm>
        </p:grpSpPr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CAF58A80-651A-A5CA-C4EC-D11E25A4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394575"/>
              <a:ext cx="211138" cy="492125"/>
            </a:xfrm>
            <a:custGeom>
              <a:avLst/>
              <a:gdLst>
                <a:gd name="T0" fmla="*/ 9 w 56"/>
                <a:gd name="T1" fmla="*/ 129 h 129"/>
                <a:gd name="T2" fmla="*/ 0 w 56"/>
                <a:gd name="T3" fmla="*/ 87 h 129"/>
                <a:gd name="T4" fmla="*/ 52 w 56"/>
                <a:gd name="T5" fmla="*/ 0 h 129"/>
                <a:gd name="T6" fmla="*/ 56 w 56"/>
                <a:gd name="T7" fmla="*/ 8 h 129"/>
                <a:gd name="T8" fmla="*/ 8 w 56"/>
                <a:gd name="T9" fmla="*/ 87 h 129"/>
                <a:gd name="T10" fmla="*/ 17 w 56"/>
                <a:gd name="T11" fmla="*/ 125 h 129"/>
                <a:gd name="T12" fmla="*/ 9 w 56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29">
                  <a:moveTo>
                    <a:pt x="9" y="129"/>
                  </a:moveTo>
                  <a:cubicBezTo>
                    <a:pt x="3" y="116"/>
                    <a:pt x="0" y="102"/>
                    <a:pt x="0" y="87"/>
                  </a:cubicBezTo>
                  <a:cubicBezTo>
                    <a:pt x="0" y="51"/>
                    <a:pt x="20" y="17"/>
                    <a:pt x="52" y="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27" y="23"/>
                    <a:pt x="8" y="54"/>
                    <a:pt x="8" y="87"/>
                  </a:cubicBezTo>
                  <a:cubicBezTo>
                    <a:pt x="8" y="101"/>
                    <a:pt x="11" y="113"/>
                    <a:pt x="17" y="125"/>
                  </a:cubicBezTo>
                  <a:lnTo>
                    <a:pt x="9" y="12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17A90FE6-F8A3-85A0-7C9B-C7B50E5A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101" y="7920038"/>
              <a:ext cx="501650" cy="184150"/>
            </a:xfrm>
            <a:custGeom>
              <a:avLst/>
              <a:gdLst>
                <a:gd name="T0" fmla="*/ 51 w 133"/>
                <a:gd name="T1" fmla="*/ 48 h 48"/>
                <a:gd name="T2" fmla="*/ 0 w 133"/>
                <a:gd name="T3" fmla="*/ 34 h 48"/>
                <a:gd name="T4" fmla="*/ 4 w 133"/>
                <a:gd name="T5" fmla="*/ 27 h 48"/>
                <a:gd name="T6" fmla="*/ 51 w 133"/>
                <a:gd name="T7" fmla="*/ 40 h 48"/>
                <a:gd name="T8" fmla="*/ 126 w 133"/>
                <a:gd name="T9" fmla="*/ 0 h 48"/>
                <a:gd name="T10" fmla="*/ 133 w 133"/>
                <a:gd name="T11" fmla="*/ 4 h 48"/>
                <a:gd name="T12" fmla="*/ 51 w 133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8">
                  <a:moveTo>
                    <a:pt x="51" y="48"/>
                  </a:moveTo>
                  <a:cubicBezTo>
                    <a:pt x="33" y="48"/>
                    <a:pt x="15" y="43"/>
                    <a:pt x="0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8" y="35"/>
                    <a:pt x="34" y="40"/>
                    <a:pt x="51" y="40"/>
                  </a:cubicBezTo>
                  <a:cubicBezTo>
                    <a:pt x="81" y="40"/>
                    <a:pt x="109" y="25"/>
                    <a:pt x="126" y="0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14" y="32"/>
                    <a:pt x="84" y="48"/>
                    <a:pt x="51" y="4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C2E47897-4D19-E4F3-710F-A4DC27ED2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7351" y="7353300"/>
              <a:ext cx="338138" cy="373063"/>
            </a:xfrm>
            <a:custGeom>
              <a:avLst/>
              <a:gdLst>
                <a:gd name="T0" fmla="*/ 90 w 90"/>
                <a:gd name="T1" fmla="*/ 98 h 98"/>
                <a:gd name="T2" fmla="*/ 82 w 90"/>
                <a:gd name="T3" fmla="*/ 98 h 98"/>
                <a:gd name="T4" fmla="*/ 0 w 90"/>
                <a:gd name="T5" fmla="*/ 9 h 98"/>
                <a:gd name="T6" fmla="*/ 1 w 90"/>
                <a:gd name="T7" fmla="*/ 0 h 98"/>
                <a:gd name="T8" fmla="*/ 90 w 9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8">
                  <a:moveTo>
                    <a:pt x="90" y="98"/>
                  </a:moveTo>
                  <a:cubicBezTo>
                    <a:pt x="82" y="98"/>
                    <a:pt x="82" y="98"/>
                    <a:pt x="82" y="98"/>
                  </a:cubicBezTo>
                  <a:cubicBezTo>
                    <a:pt x="82" y="52"/>
                    <a:pt x="47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2" y="5"/>
                    <a:pt x="90" y="47"/>
                    <a:pt x="90" y="9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FDD3504B-98B7-FF8E-6E25-A126DA1B4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25101" y="7315200"/>
              <a:ext cx="146050" cy="144463"/>
            </a:xfrm>
            <a:custGeom>
              <a:avLst/>
              <a:gdLst>
                <a:gd name="T0" fmla="*/ 19 w 39"/>
                <a:gd name="T1" fmla="*/ 38 h 38"/>
                <a:gd name="T2" fmla="*/ 0 w 39"/>
                <a:gd name="T3" fmla="*/ 19 h 38"/>
                <a:gd name="T4" fmla="*/ 19 w 39"/>
                <a:gd name="T5" fmla="*/ 0 h 38"/>
                <a:gd name="T6" fmla="*/ 39 w 39"/>
                <a:gd name="T7" fmla="*/ 19 h 38"/>
                <a:gd name="T8" fmla="*/ 19 w 39"/>
                <a:gd name="T9" fmla="*/ 38 h 38"/>
                <a:gd name="T10" fmla="*/ 19 w 39"/>
                <a:gd name="T11" fmla="*/ 8 h 38"/>
                <a:gd name="T12" fmla="*/ 9 w 39"/>
                <a:gd name="T13" fmla="*/ 19 h 38"/>
                <a:gd name="T14" fmla="*/ 19 w 39"/>
                <a:gd name="T15" fmla="*/ 30 h 38"/>
                <a:gd name="T16" fmla="*/ 30 w 39"/>
                <a:gd name="T17" fmla="*/ 19 h 38"/>
                <a:gd name="T18" fmla="*/ 19 w 39"/>
                <a:gd name="T1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8"/>
                    <a:pt x="19" y="38"/>
                  </a:cubicBezTo>
                  <a:close/>
                  <a:moveTo>
                    <a:pt x="19" y="8"/>
                  </a:moveTo>
                  <a:cubicBezTo>
                    <a:pt x="13" y="8"/>
                    <a:pt x="9" y="13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8"/>
                    <a:pt x="19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45868EEE-8818-24E6-99E9-7D1B36F09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8738" y="7927975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9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9" y="14"/>
                    <a:pt x="9" y="19"/>
                  </a:cubicBezTo>
                  <a:cubicBezTo>
                    <a:pt x="9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4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90D6164B-A7F2-69B2-66AF-4155FACA1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9763" y="7710488"/>
              <a:ext cx="142875" cy="149225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9 h 39"/>
                <a:gd name="T12" fmla="*/ 8 w 38"/>
                <a:gd name="T13" fmla="*/ 19 h 39"/>
                <a:gd name="T14" fmla="*/ 19 w 38"/>
                <a:gd name="T15" fmla="*/ 30 h 39"/>
                <a:gd name="T16" fmla="*/ 30 w 38"/>
                <a:gd name="T17" fmla="*/ 19 h 39"/>
                <a:gd name="T18" fmla="*/ 19 w 38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9"/>
                    <a:pt x="19" y="39"/>
                  </a:cubicBezTo>
                  <a:close/>
                  <a:moveTo>
                    <a:pt x="19" y="9"/>
                  </a:moveTo>
                  <a:cubicBezTo>
                    <a:pt x="13" y="9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25" y="30"/>
                    <a:pt x="30" y="25"/>
                    <a:pt x="30" y="19"/>
                  </a:cubicBezTo>
                  <a:cubicBezTo>
                    <a:pt x="30" y="13"/>
                    <a:pt x="25" y="9"/>
                    <a:pt x="19" y="9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35BF9356-1E05-9C5F-0180-ED2E6A3EC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3663" y="7462838"/>
              <a:ext cx="523875" cy="530225"/>
            </a:xfrm>
            <a:custGeom>
              <a:avLst/>
              <a:gdLst>
                <a:gd name="T0" fmla="*/ 70 w 139"/>
                <a:gd name="T1" fmla="*/ 0 h 139"/>
                <a:gd name="T2" fmla="*/ 0 w 139"/>
                <a:gd name="T3" fmla="*/ 69 h 139"/>
                <a:gd name="T4" fmla="*/ 70 w 139"/>
                <a:gd name="T5" fmla="*/ 139 h 139"/>
                <a:gd name="T6" fmla="*/ 139 w 139"/>
                <a:gd name="T7" fmla="*/ 69 h 139"/>
                <a:gd name="T8" fmla="*/ 70 w 139"/>
                <a:gd name="T9" fmla="*/ 0 h 139"/>
                <a:gd name="T10" fmla="*/ 76 w 139"/>
                <a:gd name="T11" fmla="*/ 36 h 139"/>
                <a:gd name="T12" fmla="*/ 85 w 139"/>
                <a:gd name="T13" fmla="*/ 59 h 139"/>
                <a:gd name="T14" fmla="*/ 85 w 139"/>
                <a:gd name="T15" fmla="*/ 59 h 139"/>
                <a:gd name="T16" fmla="*/ 54 w 139"/>
                <a:gd name="T17" fmla="*/ 59 h 139"/>
                <a:gd name="T18" fmla="*/ 63 w 139"/>
                <a:gd name="T19" fmla="*/ 36 h 139"/>
                <a:gd name="T20" fmla="*/ 76 w 139"/>
                <a:gd name="T21" fmla="*/ 36 h 139"/>
                <a:gd name="T22" fmla="*/ 38 w 139"/>
                <a:gd name="T23" fmla="*/ 36 h 139"/>
                <a:gd name="T24" fmla="*/ 57 w 139"/>
                <a:gd name="T25" fmla="*/ 36 h 139"/>
                <a:gd name="T26" fmla="*/ 47 w 139"/>
                <a:gd name="T27" fmla="*/ 59 h 139"/>
                <a:gd name="T28" fmla="*/ 24 w 139"/>
                <a:gd name="T29" fmla="*/ 59 h 139"/>
                <a:gd name="T30" fmla="*/ 38 w 139"/>
                <a:gd name="T31" fmla="*/ 36 h 139"/>
                <a:gd name="T32" fmla="*/ 58 w 139"/>
                <a:gd name="T33" fmla="*/ 107 h 139"/>
                <a:gd name="T34" fmla="*/ 41 w 139"/>
                <a:gd name="T35" fmla="*/ 86 h 139"/>
                <a:gd name="T36" fmla="*/ 25 w 139"/>
                <a:gd name="T37" fmla="*/ 65 h 139"/>
                <a:gd name="T38" fmla="*/ 47 w 139"/>
                <a:gd name="T39" fmla="*/ 65 h 139"/>
                <a:gd name="T40" fmla="*/ 60 w 139"/>
                <a:gd name="T41" fmla="*/ 106 h 139"/>
                <a:gd name="T42" fmla="*/ 58 w 139"/>
                <a:gd name="T43" fmla="*/ 107 h 139"/>
                <a:gd name="T44" fmla="*/ 69 w 139"/>
                <a:gd name="T45" fmla="*/ 118 h 139"/>
                <a:gd name="T46" fmla="*/ 53 w 139"/>
                <a:gd name="T47" fmla="*/ 65 h 139"/>
                <a:gd name="T48" fmla="*/ 86 w 139"/>
                <a:gd name="T49" fmla="*/ 65 h 139"/>
                <a:gd name="T50" fmla="*/ 71 w 139"/>
                <a:gd name="T51" fmla="*/ 118 h 139"/>
                <a:gd name="T52" fmla="*/ 69 w 139"/>
                <a:gd name="T53" fmla="*/ 118 h 139"/>
                <a:gd name="T54" fmla="*/ 98 w 139"/>
                <a:gd name="T55" fmla="*/ 86 h 139"/>
                <a:gd name="T56" fmla="*/ 81 w 139"/>
                <a:gd name="T57" fmla="*/ 107 h 139"/>
                <a:gd name="T58" fmla="*/ 79 w 139"/>
                <a:gd name="T59" fmla="*/ 106 h 139"/>
                <a:gd name="T60" fmla="*/ 92 w 139"/>
                <a:gd name="T61" fmla="*/ 65 h 139"/>
                <a:gd name="T62" fmla="*/ 114 w 139"/>
                <a:gd name="T63" fmla="*/ 65 h 139"/>
                <a:gd name="T64" fmla="*/ 98 w 139"/>
                <a:gd name="T65" fmla="*/ 86 h 139"/>
                <a:gd name="T66" fmla="*/ 92 w 139"/>
                <a:gd name="T67" fmla="*/ 59 h 139"/>
                <a:gd name="T68" fmla="*/ 82 w 139"/>
                <a:gd name="T69" fmla="*/ 36 h 139"/>
                <a:gd name="T70" fmla="*/ 82 w 139"/>
                <a:gd name="T71" fmla="*/ 36 h 139"/>
                <a:gd name="T72" fmla="*/ 101 w 139"/>
                <a:gd name="T73" fmla="*/ 36 h 139"/>
                <a:gd name="T74" fmla="*/ 116 w 139"/>
                <a:gd name="T75" fmla="*/ 59 h 139"/>
                <a:gd name="T76" fmla="*/ 92 w 139"/>
                <a:gd name="T77" fmla="*/ 5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108" y="139"/>
                    <a:pt x="139" y="108"/>
                    <a:pt x="139" y="69"/>
                  </a:cubicBezTo>
                  <a:cubicBezTo>
                    <a:pt x="139" y="31"/>
                    <a:pt x="108" y="0"/>
                    <a:pt x="70" y="0"/>
                  </a:cubicBezTo>
                  <a:close/>
                  <a:moveTo>
                    <a:pt x="76" y="36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63" y="36"/>
                    <a:pt x="63" y="36"/>
                    <a:pt x="63" y="36"/>
                  </a:cubicBezTo>
                  <a:lnTo>
                    <a:pt x="76" y="36"/>
                  </a:lnTo>
                  <a:close/>
                  <a:moveTo>
                    <a:pt x="38" y="36"/>
                  </a:moveTo>
                  <a:cubicBezTo>
                    <a:pt x="57" y="36"/>
                    <a:pt x="57" y="36"/>
                    <a:pt x="57" y="36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38" y="36"/>
                  </a:lnTo>
                  <a:close/>
                  <a:moveTo>
                    <a:pt x="58" y="107"/>
                  </a:moveTo>
                  <a:cubicBezTo>
                    <a:pt x="52" y="100"/>
                    <a:pt x="41" y="86"/>
                    <a:pt x="41" y="8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8"/>
                    <a:pt x="59" y="108"/>
                    <a:pt x="58" y="107"/>
                  </a:cubicBezTo>
                  <a:close/>
                  <a:moveTo>
                    <a:pt x="69" y="118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0" y="119"/>
                    <a:pt x="69" y="119"/>
                    <a:pt x="69" y="118"/>
                  </a:cubicBezTo>
                  <a:close/>
                  <a:moveTo>
                    <a:pt x="98" y="86"/>
                  </a:moveTo>
                  <a:cubicBezTo>
                    <a:pt x="98" y="86"/>
                    <a:pt x="87" y="100"/>
                    <a:pt x="81" y="107"/>
                  </a:cubicBezTo>
                  <a:cubicBezTo>
                    <a:pt x="80" y="108"/>
                    <a:pt x="79" y="108"/>
                    <a:pt x="79" y="10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114" y="65"/>
                    <a:pt x="114" y="65"/>
                    <a:pt x="114" y="65"/>
                  </a:cubicBezTo>
                  <a:lnTo>
                    <a:pt x="98" y="86"/>
                  </a:lnTo>
                  <a:close/>
                  <a:moveTo>
                    <a:pt x="92" y="59"/>
                  </a:move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16" y="59"/>
                    <a:pt x="116" y="59"/>
                    <a:pt x="116" y="59"/>
                  </a:cubicBezTo>
                  <a:lnTo>
                    <a:pt x="92" y="5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Line 16">
              <a:extLst>
                <a:ext uri="{FF2B5EF4-FFF2-40B4-BE49-F238E27FC236}">
                  <a16:creationId xmlns:a16="http://schemas.microsoft.com/office/drawing/2014/main" id="{3BD477C1-B80D-F7EB-3CAD-2A4F50CB8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Line 17">
              <a:extLst>
                <a:ext uri="{FF2B5EF4-FFF2-40B4-BE49-F238E27FC236}">
                  <a16:creationId xmlns:a16="http://schemas.microsoft.com/office/drawing/2014/main" id="{18314C92-E9C2-7AA1-564B-4D37AADBC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1638" y="79057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611C16F-8FFD-4E42-3318-1ED1FF0CE08C}"/>
              </a:ext>
            </a:extLst>
          </p:cNvPr>
          <p:cNvGrpSpPr/>
          <p:nvPr/>
        </p:nvGrpSpPr>
        <p:grpSpPr>
          <a:xfrm>
            <a:off x="6904872" y="3930296"/>
            <a:ext cx="569213" cy="562423"/>
            <a:chOff x="6981826" y="7315200"/>
            <a:chExt cx="798513" cy="788988"/>
          </a:xfrm>
        </p:grpSpPr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CF874CC4-6F63-B273-92D7-C75DEE4F05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1826" y="7315200"/>
              <a:ext cx="323850" cy="571500"/>
            </a:xfrm>
            <a:custGeom>
              <a:avLst/>
              <a:gdLst>
                <a:gd name="T0" fmla="*/ 52 w 86"/>
                <a:gd name="T1" fmla="*/ 31 h 150"/>
                <a:gd name="T2" fmla="*/ 67 w 86"/>
                <a:gd name="T3" fmla="*/ 38 h 150"/>
                <a:gd name="T4" fmla="*/ 86 w 86"/>
                <a:gd name="T5" fmla="*/ 19 h 150"/>
                <a:gd name="T6" fmla="*/ 67 w 86"/>
                <a:gd name="T7" fmla="*/ 0 h 150"/>
                <a:gd name="T8" fmla="*/ 48 w 86"/>
                <a:gd name="T9" fmla="*/ 19 h 150"/>
                <a:gd name="T10" fmla="*/ 49 w 86"/>
                <a:gd name="T11" fmla="*/ 23 h 150"/>
                <a:gd name="T12" fmla="*/ 0 w 86"/>
                <a:gd name="T13" fmla="*/ 108 h 150"/>
                <a:gd name="T14" fmla="*/ 9 w 86"/>
                <a:gd name="T15" fmla="*/ 150 h 150"/>
                <a:gd name="T16" fmla="*/ 17 w 86"/>
                <a:gd name="T17" fmla="*/ 146 h 150"/>
                <a:gd name="T18" fmla="*/ 8 w 86"/>
                <a:gd name="T19" fmla="*/ 108 h 150"/>
                <a:gd name="T20" fmla="*/ 52 w 86"/>
                <a:gd name="T21" fmla="*/ 31 h 150"/>
                <a:gd name="T22" fmla="*/ 67 w 86"/>
                <a:gd name="T23" fmla="*/ 8 h 150"/>
                <a:gd name="T24" fmla="*/ 78 w 86"/>
                <a:gd name="T25" fmla="*/ 19 h 150"/>
                <a:gd name="T26" fmla="*/ 67 w 86"/>
                <a:gd name="T27" fmla="*/ 30 h 150"/>
                <a:gd name="T28" fmla="*/ 57 w 86"/>
                <a:gd name="T29" fmla="*/ 19 h 150"/>
                <a:gd name="T30" fmla="*/ 67 w 86"/>
                <a:gd name="T31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50">
                  <a:moveTo>
                    <a:pt x="52" y="31"/>
                  </a:moveTo>
                  <a:cubicBezTo>
                    <a:pt x="56" y="35"/>
                    <a:pt x="61" y="38"/>
                    <a:pt x="67" y="38"/>
                  </a:cubicBezTo>
                  <a:cubicBezTo>
                    <a:pt x="78" y="38"/>
                    <a:pt x="86" y="30"/>
                    <a:pt x="86" y="19"/>
                  </a:cubicBezTo>
                  <a:cubicBezTo>
                    <a:pt x="86" y="9"/>
                    <a:pt x="78" y="0"/>
                    <a:pt x="67" y="0"/>
                  </a:cubicBezTo>
                  <a:cubicBezTo>
                    <a:pt x="57" y="0"/>
                    <a:pt x="48" y="9"/>
                    <a:pt x="48" y="19"/>
                  </a:cubicBezTo>
                  <a:cubicBezTo>
                    <a:pt x="48" y="21"/>
                    <a:pt x="48" y="22"/>
                    <a:pt x="49" y="23"/>
                  </a:cubicBezTo>
                  <a:cubicBezTo>
                    <a:pt x="18" y="41"/>
                    <a:pt x="0" y="73"/>
                    <a:pt x="0" y="108"/>
                  </a:cubicBezTo>
                  <a:cubicBezTo>
                    <a:pt x="0" y="123"/>
                    <a:pt x="3" y="137"/>
                    <a:pt x="9" y="150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11" y="134"/>
                    <a:pt x="8" y="122"/>
                    <a:pt x="8" y="108"/>
                  </a:cubicBezTo>
                  <a:cubicBezTo>
                    <a:pt x="8" y="76"/>
                    <a:pt x="25" y="47"/>
                    <a:pt x="52" y="31"/>
                  </a:cubicBezTo>
                  <a:close/>
                  <a:moveTo>
                    <a:pt x="67" y="8"/>
                  </a:moveTo>
                  <a:cubicBezTo>
                    <a:pt x="73" y="8"/>
                    <a:pt x="78" y="13"/>
                    <a:pt x="78" y="19"/>
                  </a:cubicBezTo>
                  <a:cubicBezTo>
                    <a:pt x="78" y="25"/>
                    <a:pt x="73" y="30"/>
                    <a:pt x="67" y="30"/>
                  </a:cubicBezTo>
                  <a:cubicBezTo>
                    <a:pt x="61" y="30"/>
                    <a:pt x="57" y="25"/>
                    <a:pt x="57" y="19"/>
                  </a:cubicBezTo>
                  <a:cubicBezTo>
                    <a:pt x="57" y="13"/>
                    <a:pt x="61" y="8"/>
                    <a:pt x="67" y="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8DA74C88-2ED8-1B9C-7D68-B251C9F7B1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438" y="7920038"/>
              <a:ext cx="608013" cy="184150"/>
            </a:xfrm>
            <a:custGeom>
              <a:avLst/>
              <a:gdLst>
                <a:gd name="T0" fmla="*/ 79 w 161"/>
                <a:gd name="T1" fmla="*/ 40 h 48"/>
                <a:gd name="T2" fmla="*/ 37 w 161"/>
                <a:gd name="T3" fmla="*/ 29 h 48"/>
                <a:gd name="T4" fmla="*/ 38 w 161"/>
                <a:gd name="T5" fmla="*/ 21 h 48"/>
                <a:gd name="T6" fmla="*/ 19 w 161"/>
                <a:gd name="T7" fmla="*/ 2 h 48"/>
                <a:gd name="T8" fmla="*/ 0 w 161"/>
                <a:gd name="T9" fmla="*/ 21 h 48"/>
                <a:gd name="T10" fmla="*/ 19 w 161"/>
                <a:gd name="T11" fmla="*/ 41 h 48"/>
                <a:gd name="T12" fmla="*/ 31 w 161"/>
                <a:gd name="T13" fmla="*/ 36 h 48"/>
                <a:gd name="T14" fmla="*/ 79 w 161"/>
                <a:gd name="T15" fmla="*/ 48 h 48"/>
                <a:gd name="T16" fmla="*/ 161 w 161"/>
                <a:gd name="T17" fmla="*/ 4 h 48"/>
                <a:gd name="T18" fmla="*/ 154 w 161"/>
                <a:gd name="T19" fmla="*/ 0 h 48"/>
                <a:gd name="T20" fmla="*/ 79 w 161"/>
                <a:gd name="T21" fmla="*/ 40 h 48"/>
                <a:gd name="T22" fmla="*/ 19 w 161"/>
                <a:gd name="T23" fmla="*/ 32 h 48"/>
                <a:gd name="T24" fmla="*/ 8 w 161"/>
                <a:gd name="T25" fmla="*/ 21 h 48"/>
                <a:gd name="T26" fmla="*/ 19 w 161"/>
                <a:gd name="T27" fmla="*/ 11 h 48"/>
                <a:gd name="T28" fmla="*/ 30 w 161"/>
                <a:gd name="T29" fmla="*/ 21 h 48"/>
                <a:gd name="T30" fmla="*/ 19 w 161"/>
                <a:gd name="T3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48">
                  <a:moveTo>
                    <a:pt x="79" y="40"/>
                  </a:moveTo>
                  <a:cubicBezTo>
                    <a:pt x="64" y="40"/>
                    <a:pt x="50" y="36"/>
                    <a:pt x="37" y="29"/>
                  </a:cubicBezTo>
                  <a:cubicBezTo>
                    <a:pt x="38" y="27"/>
                    <a:pt x="38" y="24"/>
                    <a:pt x="38" y="21"/>
                  </a:cubicBezTo>
                  <a:cubicBezTo>
                    <a:pt x="38" y="11"/>
                    <a:pt x="30" y="2"/>
                    <a:pt x="19" y="2"/>
                  </a:cubicBezTo>
                  <a:cubicBezTo>
                    <a:pt x="9" y="2"/>
                    <a:pt x="0" y="11"/>
                    <a:pt x="0" y="21"/>
                  </a:cubicBezTo>
                  <a:cubicBezTo>
                    <a:pt x="0" y="32"/>
                    <a:pt x="9" y="41"/>
                    <a:pt x="19" y="41"/>
                  </a:cubicBezTo>
                  <a:cubicBezTo>
                    <a:pt x="24" y="41"/>
                    <a:pt x="28" y="39"/>
                    <a:pt x="31" y="36"/>
                  </a:cubicBezTo>
                  <a:cubicBezTo>
                    <a:pt x="46" y="44"/>
                    <a:pt x="62" y="48"/>
                    <a:pt x="79" y="48"/>
                  </a:cubicBezTo>
                  <a:cubicBezTo>
                    <a:pt x="112" y="48"/>
                    <a:pt x="142" y="32"/>
                    <a:pt x="161" y="4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7" y="25"/>
                    <a:pt x="109" y="40"/>
                    <a:pt x="79" y="40"/>
                  </a:cubicBezTo>
                  <a:close/>
                  <a:moveTo>
                    <a:pt x="19" y="32"/>
                  </a:moveTo>
                  <a:cubicBezTo>
                    <a:pt x="13" y="32"/>
                    <a:pt x="8" y="27"/>
                    <a:pt x="8" y="21"/>
                  </a:cubicBezTo>
                  <a:cubicBezTo>
                    <a:pt x="8" y="16"/>
                    <a:pt x="13" y="11"/>
                    <a:pt x="19" y="11"/>
                  </a:cubicBezTo>
                  <a:cubicBezTo>
                    <a:pt x="25" y="11"/>
                    <a:pt x="30" y="16"/>
                    <a:pt x="30" y="21"/>
                  </a:cubicBezTo>
                  <a:cubicBezTo>
                    <a:pt x="30" y="27"/>
                    <a:pt x="25" y="32"/>
                    <a:pt x="19" y="3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99DA05B6-BAAD-B6FE-EF87-0C30BD67D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1" y="7353300"/>
              <a:ext cx="395288" cy="506413"/>
            </a:xfrm>
            <a:custGeom>
              <a:avLst/>
              <a:gdLst>
                <a:gd name="T0" fmla="*/ 90 w 105"/>
                <a:gd name="T1" fmla="*/ 95 h 133"/>
                <a:gd name="T2" fmla="*/ 1 w 105"/>
                <a:gd name="T3" fmla="*/ 0 h 133"/>
                <a:gd name="T4" fmla="*/ 0 w 105"/>
                <a:gd name="T5" fmla="*/ 9 h 133"/>
                <a:gd name="T6" fmla="*/ 82 w 105"/>
                <a:gd name="T7" fmla="*/ 95 h 133"/>
                <a:gd name="T8" fmla="*/ 67 w 105"/>
                <a:gd name="T9" fmla="*/ 113 h 133"/>
                <a:gd name="T10" fmla="*/ 86 w 105"/>
                <a:gd name="T11" fmla="*/ 133 h 133"/>
                <a:gd name="T12" fmla="*/ 105 w 105"/>
                <a:gd name="T13" fmla="*/ 113 h 133"/>
                <a:gd name="T14" fmla="*/ 90 w 105"/>
                <a:gd name="T15" fmla="*/ 95 h 133"/>
                <a:gd name="T16" fmla="*/ 86 w 105"/>
                <a:gd name="T17" fmla="*/ 124 h 133"/>
                <a:gd name="T18" fmla="*/ 75 w 105"/>
                <a:gd name="T19" fmla="*/ 113 h 133"/>
                <a:gd name="T20" fmla="*/ 86 w 105"/>
                <a:gd name="T21" fmla="*/ 103 h 133"/>
                <a:gd name="T22" fmla="*/ 97 w 105"/>
                <a:gd name="T23" fmla="*/ 113 h 133"/>
                <a:gd name="T24" fmla="*/ 86 w 105"/>
                <a:gd name="T2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3">
                  <a:moveTo>
                    <a:pt x="90" y="95"/>
                  </a:moveTo>
                  <a:cubicBezTo>
                    <a:pt x="88" y="45"/>
                    <a:pt x="51" y="5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5" y="13"/>
                    <a:pt x="80" y="50"/>
                    <a:pt x="82" y="95"/>
                  </a:cubicBezTo>
                  <a:cubicBezTo>
                    <a:pt x="73" y="97"/>
                    <a:pt x="67" y="104"/>
                    <a:pt x="67" y="113"/>
                  </a:cubicBezTo>
                  <a:cubicBezTo>
                    <a:pt x="67" y="124"/>
                    <a:pt x="75" y="133"/>
                    <a:pt x="86" y="133"/>
                  </a:cubicBezTo>
                  <a:cubicBezTo>
                    <a:pt x="97" y="133"/>
                    <a:pt x="105" y="124"/>
                    <a:pt x="105" y="113"/>
                  </a:cubicBezTo>
                  <a:cubicBezTo>
                    <a:pt x="105" y="104"/>
                    <a:pt x="99" y="96"/>
                    <a:pt x="90" y="95"/>
                  </a:cubicBezTo>
                  <a:close/>
                  <a:moveTo>
                    <a:pt x="86" y="124"/>
                  </a:moveTo>
                  <a:cubicBezTo>
                    <a:pt x="80" y="124"/>
                    <a:pt x="75" y="119"/>
                    <a:pt x="75" y="113"/>
                  </a:cubicBezTo>
                  <a:cubicBezTo>
                    <a:pt x="75" y="107"/>
                    <a:pt x="80" y="103"/>
                    <a:pt x="86" y="103"/>
                  </a:cubicBezTo>
                  <a:cubicBezTo>
                    <a:pt x="92" y="103"/>
                    <a:pt x="97" y="107"/>
                    <a:pt x="97" y="113"/>
                  </a:cubicBezTo>
                  <a:cubicBezTo>
                    <a:pt x="97" y="119"/>
                    <a:pt x="92" y="124"/>
                    <a:pt x="86" y="124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9AF5FC22-B7B0-124B-985A-1FEB7021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4701" y="7497763"/>
              <a:ext cx="471488" cy="476250"/>
            </a:xfrm>
            <a:custGeom>
              <a:avLst/>
              <a:gdLst>
                <a:gd name="T0" fmla="*/ 73 w 125"/>
                <a:gd name="T1" fmla="*/ 89 h 125"/>
                <a:gd name="T2" fmla="*/ 89 w 125"/>
                <a:gd name="T3" fmla="*/ 73 h 125"/>
                <a:gd name="T4" fmla="*/ 89 w 125"/>
                <a:gd name="T5" fmla="*/ 51 h 125"/>
                <a:gd name="T6" fmla="*/ 73 w 125"/>
                <a:gd name="T7" fmla="*/ 35 h 125"/>
                <a:gd name="T8" fmla="*/ 51 w 125"/>
                <a:gd name="T9" fmla="*/ 35 h 125"/>
                <a:gd name="T10" fmla="*/ 35 w 125"/>
                <a:gd name="T11" fmla="*/ 51 h 125"/>
                <a:gd name="T12" fmla="*/ 35 w 125"/>
                <a:gd name="T13" fmla="*/ 73 h 125"/>
                <a:gd name="T14" fmla="*/ 51 w 125"/>
                <a:gd name="T15" fmla="*/ 89 h 125"/>
                <a:gd name="T16" fmla="*/ 124 w 125"/>
                <a:gd name="T17" fmla="*/ 79 h 125"/>
                <a:gd name="T18" fmla="*/ 123 w 125"/>
                <a:gd name="T19" fmla="*/ 88 h 125"/>
                <a:gd name="T20" fmla="*/ 117 w 125"/>
                <a:gd name="T21" fmla="*/ 95 h 125"/>
                <a:gd name="T22" fmla="*/ 112 w 125"/>
                <a:gd name="T23" fmla="*/ 95 h 125"/>
                <a:gd name="T24" fmla="*/ 105 w 125"/>
                <a:gd name="T25" fmla="*/ 94 h 125"/>
                <a:gd name="T26" fmla="*/ 97 w 125"/>
                <a:gd name="T27" fmla="*/ 97 h 125"/>
                <a:gd name="T28" fmla="*/ 94 w 125"/>
                <a:gd name="T29" fmla="*/ 113 h 125"/>
                <a:gd name="T30" fmla="*/ 91 w 125"/>
                <a:gd name="T31" fmla="*/ 120 h 125"/>
                <a:gd name="T32" fmla="*/ 83 w 125"/>
                <a:gd name="T33" fmla="*/ 124 h 125"/>
                <a:gd name="T34" fmla="*/ 77 w 125"/>
                <a:gd name="T35" fmla="*/ 124 h 125"/>
                <a:gd name="T36" fmla="*/ 75 w 125"/>
                <a:gd name="T37" fmla="*/ 122 h 125"/>
                <a:gd name="T38" fmla="*/ 62 w 125"/>
                <a:gd name="T39" fmla="*/ 111 h 125"/>
                <a:gd name="T40" fmla="*/ 49 w 125"/>
                <a:gd name="T41" fmla="*/ 121 h 125"/>
                <a:gd name="T42" fmla="*/ 44 w 125"/>
                <a:gd name="T43" fmla="*/ 125 h 125"/>
                <a:gd name="T44" fmla="*/ 35 w 125"/>
                <a:gd name="T45" fmla="*/ 122 h 125"/>
                <a:gd name="T46" fmla="*/ 28 w 125"/>
                <a:gd name="T47" fmla="*/ 117 h 125"/>
                <a:gd name="T48" fmla="*/ 28 w 125"/>
                <a:gd name="T49" fmla="*/ 111 h 125"/>
                <a:gd name="T50" fmla="*/ 26 w 125"/>
                <a:gd name="T51" fmla="*/ 97 h 125"/>
                <a:gd name="T52" fmla="*/ 16 w 125"/>
                <a:gd name="T53" fmla="*/ 94 h 125"/>
                <a:gd name="T54" fmla="*/ 7 w 125"/>
                <a:gd name="T55" fmla="*/ 95 h 125"/>
                <a:gd name="T56" fmla="*/ 2 w 125"/>
                <a:gd name="T57" fmla="*/ 88 h 125"/>
                <a:gd name="T58" fmla="*/ 0 w 125"/>
                <a:gd name="T59" fmla="*/ 79 h 125"/>
                <a:gd name="T60" fmla="*/ 10 w 125"/>
                <a:gd name="T61" fmla="*/ 70 h 125"/>
                <a:gd name="T62" fmla="*/ 10 w 125"/>
                <a:gd name="T63" fmla="*/ 54 h 125"/>
                <a:gd name="T64" fmla="*/ 1 w 125"/>
                <a:gd name="T65" fmla="*/ 47 h 125"/>
                <a:gd name="T66" fmla="*/ 1 w 125"/>
                <a:gd name="T67" fmla="*/ 40 h 125"/>
                <a:gd name="T68" fmla="*/ 4 w 125"/>
                <a:gd name="T69" fmla="*/ 32 h 125"/>
                <a:gd name="T70" fmla="*/ 9 w 125"/>
                <a:gd name="T71" fmla="*/ 29 h 125"/>
                <a:gd name="T72" fmla="*/ 19 w 125"/>
                <a:gd name="T73" fmla="*/ 31 h 125"/>
                <a:gd name="T74" fmla="*/ 29 w 125"/>
                <a:gd name="T75" fmla="*/ 23 h 125"/>
                <a:gd name="T76" fmla="*/ 30 w 125"/>
                <a:gd name="T77" fmla="*/ 14 h 125"/>
                <a:gd name="T78" fmla="*/ 29 w 125"/>
                <a:gd name="T79" fmla="*/ 10 h 125"/>
                <a:gd name="T80" fmla="*/ 32 w 125"/>
                <a:gd name="T81" fmla="*/ 4 h 125"/>
                <a:gd name="T82" fmla="*/ 41 w 125"/>
                <a:gd name="T83" fmla="*/ 1 h 125"/>
                <a:gd name="T84" fmla="*/ 48 w 125"/>
                <a:gd name="T85" fmla="*/ 1 h 125"/>
                <a:gd name="T86" fmla="*/ 54 w 125"/>
                <a:gd name="T87" fmla="*/ 10 h 125"/>
                <a:gd name="T88" fmla="*/ 70 w 125"/>
                <a:gd name="T89" fmla="*/ 10 h 125"/>
                <a:gd name="T90" fmla="*/ 77 w 125"/>
                <a:gd name="T91" fmla="*/ 1 h 125"/>
                <a:gd name="T92" fmla="*/ 83 w 125"/>
                <a:gd name="T93" fmla="*/ 1 h 125"/>
                <a:gd name="T94" fmla="*/ 92 w 125"/>
                <a:gd name="T95" fmla="*/ 5 h 125"/>
                <a:gd name="T96" fmla="*/ 95 w 125"/>
                <a:gd name="T97" fmla="*/ 10 h 125"/>
                <a:gd name="T98" fmla="*/ 93 w 125"/>
                <a:gd name="T99" fmla="*/ 20 h 125"/>
                <a:gd name="T100" fmla="*/ 105 w 125"/>
                <a:gd name="T101" fmla="*/ 31 h 125"/>
                <a:gd name="T102" fmla="*/ 116 w 125"/>
                <a:gd name="T103" fmla="*/ 29 h 125"/>
                <a:gd name="T104" fmla="*/ 122 w 125"/>
                <a:gd name="T105" fmla="*/ 36 h 125"/>
                <a:gd name="T106" fmla="*/ 124 w 125"/>
                <a:gd name="T107" fmla="*/ 47 h 125"/>
                <a:gd name="T108" fmla="*/ 115 w 125"/>
                <a:gd name="T109" fmla="*/ 54 h 125"/>
                <a:gd name="T110" fmla="*/ 114 w 125"/>
                <a:gd name="T111" fmla="*/ 70 h 125"/>
                <a:gd name="T112" fmla="*/ 122 w 125"/>
                <a:gd name="T113" fmla="*/ 76 h 125"/>
                <a:gd name="T114" fmla="*/ 124 w 125"/>
                <a:gd name="T115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5" h="125">
                  <a:moveTo>
                    <a:pt x="62" y="91"/>
                  </a:moveTo>
                  <a:cubicBezTo>
                    <a:pt x="66" y="91"/>
                    <a:pt x="70" y="90"/>
                    <a:pt x="73" y="89"/>
                  </a:cubicBezTo>
                  <a:cubicBezTo>
                    <a:pt x="77" y="87"/>
                    <a:pt x="80" y="85"/>
                    <a:pt x="83" y="83"/>
                  </a:cubicBezTo>
                  <a:cubicBezTo>
                    <a:pt x="85" y="80"/>
                    <a:pt x="87" y="77"/>
                    <a:pt x="89" y="73"/>
                  </a:cubicBezTo>
                  <a:cubicBezTo>
                    <a:pt x="90" y="70"/>
                    <a:pt x="91" y="66"/>
                    <a:pt x="91" y="62"/>
                  </a:cubicBezTo>
                  <a:cubicBezTo>
                    <a:pt x="91" y="58"/>
                    <a:pt x="90" y="54"/>
                    <a:pt x="89" y="51"/>
                  </a:cubicBezTo>
                  <a:cubicBezTo>
                    <a:pt x="87" y="47"/>
                    <a:pt x="85" y="44"/>
                    <a:pt x="83" y="42"/>
                  </a:cubicBezTo>
                  <a:cubicBezTo>
                    <a:pt x="80" y="39"/>
                    <a:pt x="77" y="37"/>
                    <a:pt x="73" y="35"/>
                  </a:cubicBezTo>
                  <a:cubicBezTo>
                    <a:pt x="70" y="34"/>
                    <a:pt x="66" y="33"/>
                    <a:pt x="62" y="33"/>
                  </a:cubicBezTo>
                  <a:cubicBezTo>
                    <a:pt x="58" y="33"/>
                    <a:pt x="54" y="34"/>
                    <a:pt x="51" y="35"/>
                  </a:cubicBezTo>
                  <a:cubicBezTo>
                    <a:pt x="47" y="37"/>
                    <a:pt x="44" y="39"/>
                    <a:pt x="42" y="42"/>
                  </a:cubicBezTo>
                  <a:cubicBezTo>
                    <a:pt x="39" y="44"/>
                    <a:pt x="37" y="47"/>
                    <a:pt x="35" y="51"/>
                  </a:cubicBezTo>
                  <a:cubicBezTo>
                    <a:pt x="34" y="54"/>
                    <a:pt x="33" y="58"/>
                    <a:pt x="33" y="62"/>
                  </a:cubicBezTo>
                  <a:cubicBezTo>
                    <a:pt x="33" y="66"/>
                    <a:pt x="34" y="70"/>
                    <a:pt x="35" y="73"/>
                  </a:cubicBezTo>
                  <a:cubicBezTo>
                    <a:pt x="37" y="77"/>
                    <a:pt x="39" y="80"/>
                    <a:pt x="42" y="83"/>
                  </a:cubicBezTo>
                  <a:cubicBezTo>
                    <a:pt x="44" y="85"/>
                    <a:pt x="47" y="87"/>
                    <a:pt x="51" y="89"/>
                  </a:cubicBezTo>
                  <a:cubicBezTo>
                    <a:pt x="54" y="90"/>
                    <a:pt x="58" y="91"/>
                    <a:pt x="62" y="91"/>
                  </a:cubicBezTo>
                  <a:close/>
                  <a:moveTo>
                    <a:pt x="124" y="79"/>
                  </a:moveTo>
                  <a:cubicBezTo>
                    <a:pt x="124" y="80"/>
                    <a:pt x="124" y="82"/>
                    <a:pt x="124" y="83"/>
                  </a:cubicBezTo>
                  <a:cubicBezTo>
                    <a:pt x="124" y="85"/>
                    <a:pt x="123" y="86"/>
                    <a:pt x="123" y="88"/>
                  </a:cubicBezTo>
                  <a:cubicBezTo>
                    <a:pt x="122" y="89"/>
                    <a:pt x="121" y="91"/>
                    <a:pt x="120" y="92"/>
                  </a:cubicBezTo>
                  <a:cubicBezTo>
                    <a:pt x="119" y="93"/>
                    <a:pt x="118" y="94"/>
                    <a:pt x="117" y="95"/>
                  </a:cubicBezTo>
                  <a:cubicBezTo>
                    <a:pt x="116" y="95"/>
                    <a:pt x="115" y="95"/>
                    <a:pt x="115" y="95"/>
                  </a:cubicBezTo>
                  <a:cubicBezTo>
                    <a:pt x="114" y="95"/>
                    <a:pt x="113" y="95"/>
                    <a:pt x="112" y="95"/>
                  </a:cubicBezTo>
                  <a:cubicBezTo>
                    <a:pt x="111" y="95"/>
                    <a:pt x="110" y="94"/>
                    <a:pt x="109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3" y="94"/>
                    <a:pt x="102" y="94"/>
                    <a:pt x="100" y="95"/>
                  </a:cubicBezTo>
                  <a:cubicBezTo>
                    <a:pt x="99" y="95"/>
                    <a:pt x="98" y="96"/>
                    <a:pt x="97" y="97"/>
                  </a:cubicBezTo>
                  <a:cubicBezTo>
                    <a:pt x="95" y="99"/>
                    <a:pt x="93" y="102"/>
                    <a:pt x="93" y="105"/>
                  </a:cubicBezTo>
                  <a:cubicBezTo>
                    <a:pt x="93" y="108"/>
                    <a:pt x="93" y="110"/>
                    <a:pt x="94" y="113"/>
                  </a:cubicBezTo>
                  <a:cubicBezTo>
                    <a:pt x="95" y="115"/>
                    <a:pt x="95" y="116"/>
                    <a:pt x="94" y="118"/>
                  </a:cubicBezTo>
                  <a:cubicBezTo>
                    <a:pt x="93" y="119"/>
                    <a:pt x="93" y="120"/>
                    <a:pt x="91" y="120"/>
                  </a:cubicBezTo>
                  <a:cubicBezTo>
                    <a:pt x="90" y="121"/>
                    <a:pt x="89" y="122"/>
                    <a:pt x="88" y="123"/>
                  </a:cubicBezTo>
                  <a:cubicBezTo>
                    <a:pt x="86" y="123"/>
                    <a:pt x="85" y="124"/>
                    <a:pt x="83" y="124"/>
                  </a:cubicBezTo>
                  <a:cubicBezTo>
                    <a:pt x="82" y="124"/>
                    <a:pt x="80" y="125"/>
                    <a:pt x="79" y="125"/>
                  </a:cubicBezTo>
                  <a:cubicBezTo>
                    <a:pt x="78" y="125"/>
                    <a:pt x="78" y="124"/>
                    <a:pt x="77" y="124"/>
                  </a:cubicBezTo>
                  <a:cubicBezTo>
                    <a:pt x="76" y="123"/>
                    <a:pt x="76" y="122"/>
                    <a:pt x="76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4" y="119"/>
                    <a:pt x="73" y="116"/>
                    <a:pt x="70" y="114"/>
                  </a:cubicBezTo>
                  <a:cubicBezTo>
                    <a:pt x="68" y="112"/>
                    <a:pt x="65" y="111"/>
                    <a:pt x="62" y="111"/>
                  </a:cubicBezTo>
                  <a:cubicBezTo>
                    <a:pt x="59" y="111"/>
                    <a:pt x="56" y="112"/>
                    <a:pt x="54" y="114"/>
                  </a:cubicBezTo>
                  <a:cubicBezTo>
                    <a:pt x="52" y="116"/>
                    <a:pt x="50" y="119"/>
                    <a:pt x="49" y="121"/>
                  </a:cubicBezTo>
                  <a:cubicBezTo>
                    <a:pt x="48" y="122"/>
                    <a:pt x="48" y="123"/>
                    <a:pt x="47" y="124"/>
                  </a:cubicBezTo>
                  <a:cubicBezTo>
                    <a:pt x="46" y="124"/>
                    <a:pt x="45" y="125"/>
                    <a:pt x="44" y="125"/>
                  </a:cubicBezTo>
                  <a:cubicBezTo>
                    <a:pt x="43" y="125"/>
                    <a:pt x="41" y="124"/>
                    <a:pt x="40" y="124"/>
                  </a:cubicBezTo>
                  <a:cubicBezTo>
                    <a:pt x="38" y="123"/>
                    <a:pt x="37" y="123"/>
                    <a:pt x="35" y="122"/>
                  </a:cubicBezTo>
                  <a:cubicBezTo>
                    <a:pt x="34" y="122"/>
                    <a:pt x="32" y="121"/>
                    <a:pt x="31" y="120"/>
                  </a:cubicBezTo>
                  <a:cubicBezTo>
                    <a:pt x="30" y="119"/>
                    <a:pt x="29" y="118"/>
                    <a:pt x="28" y="117"/>
                  </a:cubicBezTo>
                  <a:cubicBezTo>
                    <a:pt x="28" y="117"/>
                    <a:pt x="27" y="116"/>
                    <a:pt x="27" y="115"/>
                  </a:cubicBezTo>
                  <a:cubicBezTo>
                    <a:pt x="27" y="114"/>
                    <a:pt x="28" y="113"/>
                    <a:pt x="28" y="111"/>
                  </a:cubicBezTo>
                  <a:cubicBezTo>
                    <a:pt x="29" y="109"/>
                    <a:pt x="30" y="107"/>
                    <a:pt x="29" y="104"/>
                  </a:cubicBezTo>
                  <a:cubicBezTo>
                    <a:pt x="29" y="102"/>
                    <a:pt x="28" y="99"/>
                    <a:pt x="26" y="97"/>
                  </a:cubicBezTo>
                  <a:cubicBezTo>
                    <a:pt x="25" y="96"/>
                    <a:pt x="23" y="95"/>
                    <a:pt x="22" y="95"/>
                  </a:cubicBezTo>
                  <a:cubicBezTo>
                    <a:pt x="20" y="94"/>
                    <a:pt x="18" y="94"/>
                    <a:pt x="16" y="94"/>
                  </a:cubicBezTo>
                  <a:cubicBezTo>
                    <a:pt x="15" y="94"/>
                    <a:pt x="13" y="95"/>
                    <a:pt x="11" y="95"/>
                  </a:cubicBezTo>
                  <a:cubicBezTo>
                    <a:pt x="9" y="95"/>
                    <a:pt x="8" y="95"/>
                    <a:pt x="7" y="95"/>
                  </a:cubicBezTo>
                  <a:cubicBezTo>
                    <a:pt x="6" y="95"/>
                    <a:pt x="5" y="94"/>
                    <a:pt x="4" y="92"/>
                  </a:cubicBezTo>
                  <a:cubicBezTo>
                    <a:pt x="3" y="91"/>
                    <a:pt x="3" y="90"/>
                    <a:pt x="2" y="88"/>
                  </a:cubicBezTo>
                  <a:cubicBezTo>
                    <a:pt x="1" y="87"/>
                    <a:pt x="1" y="85"/>
                    <a:pt x="0" y="83"/>
                  </a:cubicBezTo>
                  <a:cubicBezTo>
                    <a:pt x="0" y="82"/>
                    <a:pt x="0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6" y="74"/>
                    <a:pt x="8" y="73"/>
                    <a:pt x="10" y="70"/>
                  </a:cubicBezTo>
                  <a:cubicBezTo>
                    <a:pt x="12" y="68"/>
                    <a:pt x="13" y="65"/>
                    <a:pt x="13" y="62"/>
                  </a:cubicBezTo>
                  <a:cubicBezTo>
                    <a:pt x="13" y="59"/>
                    <a:pt x="12" y="56"/>
                    <a:pt x="10" y="54"/>
                  </a:cubicBezTo>
                  <a:cubicBezTo>
                    <a:pt x="8" y="52"/>
                    <a:pt x="6" y="50"/>
                    <a:pt x="3" y="49"/>
                  </a:cubicBezTo>
                  <a:cubicBezTo>
                    <a:pt x="2" y="49"/>
                    <a:pt x="1" y="48"/>
                    <a:pt x="1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1" y="38"/>
                    <a:pt x="1" y="37"/>
                    <a:pt x="2" y="36"/>
                  </a:cubicBezTo>
                  <a:cubicBezTo>
                    <a:pt x="3" y="34"/>
                    <a:pt x="3" y="33"/>
                    <a:pt x="4" y="32"/>
                  </a:cubicBezTo>
                  <a:cubicBezTo>
                    <a:pt x="5" y="31"/>
                    <a:pt x="6" y="30"/>
                    <a:pt x="6" y="30"/>
                  </a:cubicBezTo>
                  <a:cubicBezTo>
                    <a:pt x="7" y="29"/>
                    <a:pt x="8" y="29"/>
                    <a:pt x="9" y="29"/>
                  </a:cubicBezTo>
                  <a:cubicBezTo>
                    <a:pt x="9" y="29"/>
                    <a:pt x="10" y="29"/>
                    <a:pt x="11" y="30"/>
                  </a:cubicBezTo>
                  <a:cubicBezTo>
                    <a:pt x="13" y="31"/>
                    <a:pt x="16" y="31"/>
                    <a:pt x="19" y="31"/>
                  </a:cubicBezTo>
                  <a:cubicBezTo>
                    <a:pt x="22" y="30"/>
                    <a:pt x="25" y="29"/>
                    <a:pt x="27" y="27"/>
                  </a:cubicBezTo>
                  <a:cubicBezTo>
                    <a:pt x="28" y="26"/>
                    <a:pt x="29" y="24"/>
                    <a:pt x="29" y="23"/>
                  </a:cubicBezTo>
                  <a:cubicBezTo>
                    <a:pt x="30" y="21"/>
                    <a:pt x="30" y="20"/>
                    <a:pt x="30" y="18"/>
                  </a:cubicBezTo>
                  <a:cubicBezTo>
                    <a:pt x="30" y="17"/>
                    <a:pt x="30" y="15"/>
                    <a:pt x="30" y="14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29" y="10"/>
                    <a:pt x="29" y="10"/>
                  </a:cubicBezTo>
                  <a:cubicBezTo>
                    <a:pt x="29" y="9"/>
                    <a:pt x="29" y="8"/>
                    <a:pt x="29" y="8"/>
                  </a:cubicBezTo>
                  <a:cubicBezTo>
                    <a:pt x="30" y="6"/>
                    <a:pt x="31" y="5"/>
                    <a:pt x="32" y="4"/>
                  </a:cubicBezTo>
                  <a:cubicBezTo>
                    <a:pt x="34" y="3"/>
                    <a:pt x="35" y="3"/>
                    <a:pt x="37" y="2"/>
                  </a:cubicBezTo>
                  <a:cubicBezTo>
                    <a:pt x="38" y="1"/>
                    <a:pt x="40" y="1"/>
                    <a:pt x="41" y="1"/>
                  </a:cubicBezTo>
                  <a:cubicBezTo>
                    <a:pt x="43" y="0"/>
                    <a:pt x="44" y="0"/>
                    <a:pt x="45" y="0"/>
                  </a:cubicBezTo>
                  <a:cubicBezTo>
                    <a:pt x="46" y="0"/>
                    <a:pt x="47" y="1"/>
                    <a:pt x="48" y="1"/>
                  </a:cubicBezTo>
                  <a:cubicBezTo>
                    <a:pt x="48" y="2"/>
                    <a:pt x="49" y="3"/>
                    <a:pt x="49" y="4"/>
                  </a:cubicBezTo>
                  <a:cubicBezTo>
                    <a:pt x="50" y="6"/>
                    <a:pt x="52" y="8"/>
                    <a:pt x="54" y="10"/>
                  </a:cubicBezTo>
                  <a:cubicBezTo>
                    <a:pt x="56" y="12"/>
                    <a:pt x="59" y="13"/>
                    <a:pt x="62" y="13"/>
                  </a:cubicBezTo>
                  <a:cubicBezTo>
                    <a:pt x="65" y="13"/>
                    <a:pt x="68" y="12"/>
                    <a:pt x="70" y="10"/>
                  </a:cubicBezTo>
                  <a:cubicBezTo>
                    <a:pt x="73" y="8"/>
                    <a:pt x="74" y="6"/>
                    <a:pt x="75" y="3"/>
                  </a:cubicBezTo>
                  <a:cubicBezTo>
                    <a:pt x="76" y="3"/>
                    <a:pt x="76" y="2"/>
                    <a:pt x="77" y="1"/>
                  </a:cubicBezTo>
                  <a:cubicBezTo>
                    <a:pt x="78" y="1"/>
                    <a:pt x="78" y="0"/>
                    <a:pt x="79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1"/>
                    <a:pt x="88" y="2"/>
                  </a:cubicBezTo>
                  <a:cubicBezTo>
                    <a:pt x="89" y="3"/>
                    <a:pt x="90" y="3"/>
                    <a:pt x="92" y="5"/>
                  </a:cubicBezTo>
                  <a:cubicBezTo>
                    <a:pt x="93" y="5"/>
                    <a:pt x="94" y="7"/>
                    <a:pt x="94" y="8"/>
                  </a:cubicBezTo>
                  <a:cubicBezTo>
                    <a:pt x="95" y="8"/>
                    <a:pt x="95" y="9"/>
                    <a:pt x="95" y="10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4"/>
                    <a:pt x="93" y="17"/>
                    <a:pt x="93" y="20"/>
                  </a:cubicBezTo>
                  <a:cubicBezTo>
                    <a:pt x="94" y="23"/>
                    <a:pt x="95" y="25"/>
                    <a:pt x="97" y="27"/>
                  </a:cubicBezTo>
                  <a:cubicBezTo>
                    <a:pt x="99" y="30"/>
                    <a:pt x="102" y="31"/>
                    <a:pt x="105" y="31"/>
                  </a:cubicBezTo>
                  <a:cubicBezTo>
                    <a:pt x="108" y="31"/>
                    <a:pt x="111" y="31"/>
                    <a:pt x="114" y="29"/>
                  </a:cubicBezTo>
                  <a:cubicBezTo>
                    <a:pt x="114" y="29"/>
                    <a:pt x="115" y="29"/>
                    <a:pt x="116" y="29"/>
                  </a:cubicBezTo>
                  <a:cubicBezTo>
                    <a:pt x="117" y="29"/>
                    <a:pt x="118" y="29"/>
                    <a:pt x="119" y="30"/>
                  </a:cubicBezTo>
                  <a:cubicBezTo>
                    <a:pt x="120" y="31"/>
                    <a:pt x="121" y="33"/>
                    <a:pt x="122" y="36"/>
                  </a:cubicBezTo>
                  <a:cubicBezTo>
                    <a:pt x="123" y="38"/>
                    <a:pt x="124" y="41"/>
                    <a:pt x="124" y="44"/>
                  </a:cubicBezTo>
                  <a:cubicBezTo>
                    <a:pt x="125" y="45"/>
                    <a:pt x="124" y="46"/>
                    <a:pt x="124" y="47"/>
                  </a:cubicBezTo>
                  <a:cubicBezTo>
                    <a:pt x="123" y="48"/>
                    <a:pt x="122" y="48"/>
                    <a:pt x="122" y="49"/>
                  </a:cubicBezTo>
                  <a:cubicBezTo>
                    <a:pt x="119" y="50"/>
                    <a:pt x="117" y="51"/>
                    <a:pt x="115" y="54"/>
                  </a:cubicBezTo>
                  <a:cubicBezTo>
                    <a:pt x="113" y="56"/>
                    <a:pt x="112" y="59"/>
                    <a:pt x="112" y="62"/>
                  </a:cubicBezTo>
                  <a:cubicBezTo>
                    <a:pt x="112" y="65"/>
                    <a:pt x="112" y="68"/>
                    <a:pt x="114" y="70"/>
                  </a:cubicBezTo>
                  <a:cubicBezTo>
                    <a:pt x="116" y="73"/>
                    <a:pt x="118" y="74"/>
                    <a:pt x="121" y="75"/>
                  </a:cubicBezTo>
                  <a:cubicBezTo>
                    <a:pt x="121" y="75"/>
                    <a:pt x="122" y="76"/>
                    <a:pt x="122" y="76"/>
                  </a:cubicBezTo>
                  <a:cubicBezTo>
                    <a:pt x="123" y="77"/>
                    <a:pt x="124" y="78"/>
                    <a:pt x="124" y="79"/>
                  </a:cubicBezTo>
                  <a:close/>
                  <a:moveTo>
                    <a:pt x="124" y="79"/>
                  </a:moveTo>
                  <a:cubicBezTo>
                    <a:pt x="124" y="79"/>
                    <a:pt x="124" y="79"/>
                    <a:pt x="124" y="79"/>
                  </a:cubicBezTo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22">
              <a:extLst>
                <a:ext uri="{FF2B5EF4-FFF2-40B4-BE49-F238E27FC236}">
                  <a16:creationId xmlns:a16="http://schemas.microsoft.com/office/drawing/2014/main" id="{320CD7F0-3403-9479-03DE-86D726D72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1" y="7677150"/>
              <a:ext cx="115888" cy="11747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灯片编号占位符 2">
            <a:extLst>
              <a:ext uri="{FF2B5EF4-FFF2-40B4-BE49-F238E27FC236}">
                <a16:creationId xmlns:a16="http://schemas.microsoft.com/office/drawing/2014/main" id="{CBD31EC4-A10E-0651-5B6A-93AAC90D4442}"/>
              </a:ext>
            </a:extLst>
          </p:cNvPr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鼎桥智慧矿山解决方案主打胶片-内部审阅版 ppt(1) - 拆-1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8170" y="837565"/>
            <a:ext cx="4311015" cy="2339340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 bwMode="ltGray">
          <a:xfrm>
            <a:off x="8254365" y="2960370"/>
            <a:ext cx="3343910" cy="309245"/>
          </a:xfrm>
          <a:prstGeom prst="roundRect">
            <a:avLst/>
          </a:prstGeom>
          <a:solidFill>
            <a:srgbClr val="E6001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图片 8" descr="鼎桥智慧矿山解决方案主打胶片-内部审阅版 ppt(1) - 拆-1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0725" y="837565"/>
            <a:ext cx="4311015" cy="2339340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 bwMode="ltGray">
          <a:xfrm>
            <a:off x="4459605" y="2960370"/>
            <a:ext cx="3343910" cy="309245"/>
          </a:xfrm>
          <a:prstGeom prst="roundRect">
            <a:avLst/>
          </a:prstGeom>
          <a:solidFill>
            <a:srgbClr val="E6001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图片 1" descr="鼎桥智慧矿山解决方案主打胶片-内部审阅版 ppt(1) - 拆-1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39" y="837565"/>
            <a:ext cx="4311015" cy="2339340"/>
          </a:xfrm>
          <a:prstGeom prst="rect">
            <a:avLst/>
          </a:prstGeom>
        </p:spPr>
      </p:pic>
      <p:sp>
        <p:nvSpPr>
          <p:cNvPr id="123" name="圆角矩形 122"/>
          <p:cNvSpPr/>
          <p:nvPr/>
        </p:nvSpPr>
        <p:spPr bwMode="ltGray">
          <a:xfrm>
            <a:off x="651510" y="2960370"/>
            <a:ext cx="3343910" cy="309245"/>
          </a:xfrm>
          <a:prstGeom prst="roundRect">
            <a:avLst/>
          </a:prstGeom>
          <a:solidFill>
            <a:srgbClr val="E6001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18692" y="452438"/>
            <a:ext cx="6535842" cy="430887"/>
          </a:xfrm>
        </p:spPr>
        <p:txBody>
          <a:bodyPr/>
          <a:lstStyle/>
          <a:p>
            <a:r>
              <a:rPr lang="zh-TW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模组产品全景</a:t>
            </a:r>
          </a:p>
        </p:txBody>
      </p:sp>
      <p:sp>
        <p:nvSpPr>
          <p:cNvPr id="12" name="矩形 11"/>
          <p:cNvSpPr/>
          <p:nvPr/>
        </p:nvSpPr>
        <p:spPr>
          <a:xfrm>
            <a:off x="8433552" y="3019343"/>
            <a:ext cx="3069336" cy="18897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spcAft>
                <a:spcPts val="1680"/>
              </a:spcAft>
            </a:pP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TW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ME9XX</a:t>
            </a:r>
            <a:r>
              <a:rPr lang="zh-TW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（ASR</a:t>
            </a:r>
            <a:r>
              <a:rPr lang="zh-TW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3" name="矩形 12"/>
          <p:cNvSpPr/>
          <p:nvPr/>
        </p:nvSpPr>
        <p:spPr>
          <a:xfrm>
            <a:off x="4857180" y="3012833"/>
            <a:ext cx="2904744" cy="20498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>
              <a:spcAft>
                <a:spcPts val="1680"/>
              </a:spcAft>
            </a:pP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TW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MH5000</a:t>
            </a:r>
            <a:r>
              <a:rPr lang="zh-TW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系列（</a:t>
            </a: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TW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平台）</a:t>
            </a:r>
          </a:p>
        </p:txBody>
      </p:sp>
      <p:sp>
        <p:nvSpPr>
          <p:cNvPr id="14" name="矩形 13"/>
          <p:cNvSpPr/>
          <p:nvPr/>
        </p:nvSpPr>
        <p:spPr>
          <a:xfrm>
            <a:off x="714867" y="2783194"/>
            <a:ext cx="3223274" cy="5075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94005" indent="-330200">
              <a:lnSpc>
                <a:spcPts val="4090"/>
              </a:lnSpc>
              <a:spcAft>
                <a:spcPts val="140"/>
              </a:spcAft>
            </a:pP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TW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MT5700</a:t>
            </a:r>
            <a:r>
              <a:rPr lang="zh-TW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系列（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国产高性能平台</a:t>
            </a:r>
            <a:r>
              <a:rPr lang="zh-TW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8807694" y="5445552"/>
            <a:ext cx="3069336" cy="46365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TW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可靠性强，工业级品质</a:t>
            </a:r>
          </a:p>
          <a:p>
            <a:pPr>
              <a:lnSpc>
                <a:spcPct val="150000"/>
              </a:lnSpc>
            </a:pP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适用温度范围广、抗电磁干扰能力强。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07694" y="3396455"/>
            <a:ext cx="3069336" cy="43960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频段丰富，广泛连接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国内全网通，支持亚太、欧洲等海外频段。</a:t>
            </a:r>
          </a:p>
        </p:txBody>
      </p:sp>
      <p:sp>
        <p:nvSpPr>
          <p:cNvPr id="18" name="矩形 17"/>
          <p:cNvSpPr/>
          <p:nvPr/>
        </p:nvSpPr>
        <p:spPr>
          <a:xfrm>
            <a:off x="8807694" y="4096842"/>
            <a:ext cx="3069336" cy="422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国产平台，稳定速率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峰值速率 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DL 150Mbps/UL 50Mbps。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07694" y="4770019"/>
            <a:ext cx="3069336" cy="46365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丰富功能，助力行业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FOTA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升级，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OpenCPU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GNSS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定位。</a:t>
            </a:r>
          </a:p>
        </p:txBody>
      </p:sp>
      <p:sp>
        <p:nvSpPr>
          <p:cNvPr id="20" name="矩形 19"/>
          <p:cNvSpPr/>
          <p:nvPr/>
        </p:nvSpPr>
        <p:spPr>
          <a:xfrm>
            <a:off x="5113723" y="3397502"/>
            <a:ext cx="2904744" cy="54457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spcAft>
                <a:spcPts val="140"/>
              </a:spcAft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精准授时，微秒级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率先完成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R16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标准的精准授时，精度＜1</a:t>
            </a:r>
            <a:r>
              <a:rPr lang="el-GR" alt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s。</a:t>
            </a:r>
          </a:p>
        </p:txBody>
      </p:sp>
      <p:sp>
        <p:nvSpPr>
          <p:cNvPr id="21" name="矩形 20"/>
          <p:cNvSpPr/>
          <p:nvPr/>
        </p:nvSpPr>
        <p:spPr>
          <a:xfrm>
            <a:off x="5113339" y="4089412"/>
            <a:ext cx="2904490" cy="58991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spcAft>
                <a:spcPts val="140"/>
              </a:spcAft>
            </a:pPr>
            <a:r>
              <a:rPr lang="zh-TW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国产平台，超高速率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峰值速率下行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1.6Gbps</a:t>
            </a: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上行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260Mbps。</a:t>
            </a:r>
          </a:p>
        </p:txBody>
      </p:sp>
      <p:sp>
        <p:nvSpPr>
          <p:cNvPr id="22" name="矩形 21"/>
          <p:cNvSpPr/>
          <p:nvPr/>
        </p:nvSpPr>
        <p:spPr>
          <a:xfrm>
            <a:off x="5104357" y="5407324"/>
            <a:ext cx="2904744" cy="51715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spcAft>
                <a:spcPts val="140"/>
              </a:spcAft>
            </a:pPr>
            <a:r>
              <a:rPr lang="zh-TW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高可靠性，工业级品质</a:t>
            </a:r>
          </a:p>
          <a:p>
            <a:pPr>
              <a:lnSpc>
                <a:spcPct val="150000"/>
              </a:lnSpc>
            </a:pP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工作温度-40</a:t>
            </a:r>
            <a:r>
              <a:rPr lang="zh-TW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〜+ 8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5C</a:t>
            </a: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适应多样化工业环境。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111434" y="4762512"/>
            <a:ext cx="2904490" cy="59753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spcAft>
                <a:spcPts val="140"/>
              </a:spcAft>
            </a:pPr>
            <a:r>
              <a:rPr lang="zh-TW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四天线，极简设计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TW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四天线支持全频段，简化终端厂商设计。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167275" y="3397502"/>
            <a:ext cx="2718816" cy="54457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94005" indent="-330200">
              <a:lnSpc>
                <a:spcPct val="150000"/>
              </a:lnSpc>
              <a:spcAft>
                <a:spcPts val="140"/>
              </a:spcAft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全面支持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/>
              </a:rPr>
              <a:t>R16</a:t>
            </a: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uRLLC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增强，</a:t>
            </a:r>
            <a:r>
              <a:rPr lang="en-US" alt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 LAN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，安全可靠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167275" y="5401935"/>
            <a:ext cx="2718816" cy="579933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spcAft>
                <a:spcPts val="140"/>
              </a:spcAft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网络切片，服务行业</a:t>
            </a:r>
          </a:p>
          <a:p>
            <a:pPr>
              <a:lnSpc>
                <a:spcPct val="150000"/>
              </a:lnSpc>
            </a:pP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支持切片增强，高精度授时等行业能力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167275" y="4062052"/>
            <a:ext cx="2718816" cy="52843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旗舰平台，极致速率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自研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旗舰芯片，下行速率高达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4Gbps。</a:t>
            </a:r>
          </a:p>
        </p:txBody>
      </p:sp>
      <p:sp>
        <p:nvSpPr>
          <p:cNvPr id="27" name="矩形 26"/>
          <p:cNvSpPr/>
          <p:nvPr/>
        </p:nvSpPr>
        <p:spPr>
          <a:xfrm>
            <a:off x="1167275" y="4730902"/>
            <a:ext cx="2718816" cy="5441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spcAft>
                <a:spcPts val="140"/>
              </a:spcAft>
            </a:pPr>
            <a:r>
              <a:rPr lang="zh-TW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上行增强，载波聚合</a:t>
            </a:r>
          </a:p>
          <a:p>
            <a:pPr>
              <a:lnSpc>
                <a:spcPct val="150000"/>
              </a:lnSpc>
              <a:spcAft>
                <a:spcPts val="1400"/>
              </a:spcAft>
            </a:pP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3CC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载波聚合，频宽</a:t>
            </a:r>
            <a:r>
              <a:rPr lang="en-US" alt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TW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2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00Mhz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TW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超级上行。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333553" y="1269208"/>
            <a:ext cx="1120285" cy="125289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5445326" y="1269395"/>
            <a:ext cx="1316906" cy="124831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8377538" y="3511580"/>
            <a:ext cx="373948" cy="414667"/>
            <a:chOff x="-1558925" y="1562100"/>
            <a:chExt cx="714375" cy="792163"/>
          </a:xfrm>
          <a:solidFill>
            <a:srgbClr val="E60012"/>
          </a:solidFill>
        </p:grpSpPr>
        <p:sp>
          <p:nvSpPr>
            <p:cNvPr id="36" name="Freeform 8"/>
            <p:cNvSpPr>
              <a:spLocks noEditPoints="1"/>
            </p:cNvSpPr>
            <p:nvPr/>
          </p:nvSpPr>
          <p:spPr bwMode="auto">
            <a:xfrm>
              <a:off x="-1558925" y="1562100"/>
              <a:ext cx="714375" cy="792163"/>
            </a:xfrm>
            <a:custGeom>
              <a:avLst/>
              <a:gdLst>
                <a:gd name="T0" fmla="*/ 171 w 187"/>
                <a:gd name="T1" fmla="*/ 45 h 210"/>
                <a:gd name="T2" fmla="*/ 94 w 187"/>
                <a:gd name="T3" fmla="*/ 0 h 210"/>
                <a:gd name="T4" fmla="*/ 16 w 187"/>
                <a:gd name="T5" fmla="*/ 45 h 210"/>
                <a:gd name="T6" fmla="*/ 0 w 187"/>
                <a:gd name="T7" fmla="*/ 150 h 210"/>
                <a:gd name="T8" fmla="*/ 78 w 187"/>
                <a:gd name="T9" fmla="*/ 195 h 210"/>
                <a:gd name="T10" fmla="*/ 159 w 187"/>
                <a:gd name="T11" fmla="*/ 159 h 210"/>
                <a:gd name="T12" fmla="*/ 161 w 187"/>
                <a:gd name="T13" fmla="*/ 55 h 210"/>
                <a:gd name="T14" fmla="*/ 159 w 187"/>
                <a:gd name="T15" fmla="*/ 61 h 210"/>
                <a:gd name="T16" fmla="*/ 159 w 187"/>
                <a:gd name="T17" fmla="*/ 140 h 210"/>
                <a:gd name="T18" fmla="*/ 159 w 187"/>
                <a:gd name="T19" fmla="*/ 70 h 210"/>
                <a:gd name="T20" fmla="*/ 163 w 187"/>
                <a:gd name="T21" fmla="*/ 74 h 210"/>
                <a:gd name="T22" fmla="*/ 169 w 187"/>
                <a:gd name="T23" fmla="*/ 76 h 210"/>
                <a:gd name="T24" fmla="*/ 167 w 187"/>
                <a:gd name="T25" fmla="*/ 135 h 210"/>
                <a:gd name="T26" fmla="*/ 162 w 187"/>
                <a:gd name="T27" fmla="*/ 137 h 210"/>
                <a:gd name="T28" fmla="*/ 40 w 187"/>
                <a:gd name="T29" fmla="*/ 105 h 210"/>
                <a:gd name="T30" fmla="*/ 29 w 187"/>
                <a:gd name="T31" fmla="*/ 140 h 210"/>
                <a:gd name="T32" fmla="*/ 26 w 187"/>
                <a:gd name="T33" fmla="*/ 137 h 210"/>
                <a:gd name="T34" fmla="*/ 20 w 187"/>
                <a:gd name="T35" fmla="*/ 135 h 210"/>
                <a:gd name="T36" fmla="*/ 19 w 187"/>
                <a:gd name="T37" fmla="*/ 76 h 210"/>
                <a:gd name="T38" fmla="*/ 25 w 187"/>
                <a:gd name="T39" fmla="*/ 74 h 210"/>
                <a:gd name="T40" fmla="*/ 29 w 187"/>
                <a:gd name="T41" fmla="*/ 70 h 210"/>
                <a:gd name="T42" fmla="*/ 42 w 187"/>
                <a:gd name="T43" fmla="*/ 133 h 210"/>
                <a:gd name="T44" fmla="*/ 157 w 187"/>
                <a:gd name="T45" fmla="*/ 54 h 210"/>
                <a:gd name="T46" fmla="*/ 156 w 187"/>
                <a:gd name="T47" fmla="*/ 64 h 210"/>
                <a:gd name="T48" fmla="*/ 143 w 187"/>
                <a:gd name="T49" fmla="*/ 75 h 210"/>
                <a:gd name="T50" fmla="*/ 98 w 187"/>
                <a:gd name="T51" fmla="*/ 32 h 210"/>
                <a:gd name="T52" fmla="*/ 104 w 187"/>
                <a:gd name="T53" fmla="*/ 28 h 210"/>
                <a:gd name="T54" fmla="*/ 106 w 187"/>
                <a:gd name="T55" fmla="*/ 16 h 210"/>
                <a:gd name="T56" fmla="*/ 83 w 187"/>
                <a:gd name="T57" fmla="*/ 22 h 210"/>
                <a:gd name="T58" fmla="*/ 81 w 187"/>
                <a:gd name="T59" fmla="*/ 26 h 210"/>
                <a:gd name="T60" fmla="*/ 84 w 187"/>
                <a:gd name="T61" fmla="*/ 28 h 210"/>
                <a:gd name="T62" fmla="*/ 87 w 187"/>
                <a:gd name="T63" fmla="*/ 31 h 210"/>
                <a:gd name="T64" fmla="*/ 91 w 187"/>
                <a:gd name="T65" fmla="*/ 32 h 210"/>
                <a:gd name="T66" fmla="*/ 31 w 187"/>
                <a:gd name="T67" fmla="*/ 67 h 210"/>
                <a:gd name="T68" fmla="*/ 32 w 187"/>
                <a:gd name="T69" fmla="*/ 61 h 210"/>
                <a:gd name="T70" fmla="*/ 31 w 187"/>
                <a:gd name="T71" fmla="*/ 54 h 210"/>
                <a:gd name="T72" fmla="*/ 26 w 187"/>
                <a:gd name="T73" fmla="*/ 55 h 210"/>
                <a:gd name="T74" fmla="*/ 16 w 187"/>
                <a:gd name="T75" fmla="*/ 73 h 210"/>
                <a:gd name="T76" fmla="*/ 4 w 187"/>
                <a:gd name="T77" fmla="*/ 150 h 210"/>
                <a:gd name="T78" fmla="*/ 81 w 187"/>
                <a:gd name="T79" fmla="*/ 185 h 210"/>
                <a:gd name="T80" fmla="*/ 32 w 187"/>
                <a:gd name="T81" fmla="*/ 153 h 210"/>
                <a:gd name="T82" fmla="*/ 31 w 187"/>
                <a:gd name="T83" fmla="*/ 144 h 210"/>
                <a:gd name="T84" fmla="*/ 92 w 187"/>
                <a:gd name="T85" fmla="*/ 179 h 210"/>
                <a:gd name="T86" fmla="*/ 87 w 187"/>
                <a:gd name="T87" fmla="*/ 180 h 210"/>
                <a:gd name="T88" fmla="*/ 81 w 187"/>
                <a:gd name="T89" fmla="*/ 185 h 210"/>
                <a:gd name="T90" fmla="*/ 84 w 187"/>
                <a:gd name="T91" fmla="*/ 189 h 210"/>
                <a:gd name="T92" fmla="*/ 106 w 187"/>
                <a:gd name="T93" fmla="*/ 195 h 210"/>
                <a:gd name="T94" fmla="*/ 104 w 187"/>
                <a:gd name="T95" fmla="*/ 182 h 210"/>
                <a:gd name="T96" fmla="*/ 98 w 187"/>
                <a:gd name="T97" fmla="*/ 179 h 210"/>
                <a:gd name="T98" fmla="*/ 143 w 187"/>
                <a:gd name="T99" fmla="*/ 136 h 210"/>
                <a:gd name="T100" fmla="*/ 156 w 187"/>
                <a:gd name="T101" fmla="*/ 147 h 210"/>
                <a:gd name="T102" fmla="*/ 157 w 187"/>
                <a:gd name="T103" fmla="*/ 156 h 210"/>
                <a:gd name="T104" fmla="*/ 161 w 187"/>
                <a:gd name="T105" fmla="*/ 156 h 210"/>
                <a:gd name="T106" fmla="*/ 171 w 187"/>
                <a:gd name="T107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7" h="210">
                  <a:moveTo>
                    <a:pt x="173" y="134"/>
                  </a:moveTo>
                  <a:cubicBezTo>
                    <a:pt x="173" y="76"/>
                    <a:pt x="173" y="76"/>
                    <a:pt x="173" y="76"/>
                  </a:cubicBezTo>
                  <a:cubicBezTo>
                    <a:pt x="181" y="75"/>
                    <a:pt x="187" y="69"/>
                    <a:pt x="187" y="61"/>
                  </a:cubicBezTo>
                  <a:cubicBezTo>
                    <a:pt x="187" y="52"/>
                    <a:pt x="180" y="45"/>
                    <a:pt x="171" y="45"/>
                  </a:cubicBezTo>
                  <a:cubicBezTo>
                    <a:pt x="166" y="45"/>
                    <a:pt x="162" y="47"/>
                    <a:pt x="159" y="5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0"/>
                    <a:pt x="110" y="18"/>
                    <a:pt x="110" y="16"/>
                  </a:cubicBezTo>
                  <a:cubicBezTo>
                    <a:pt x="110" y="7"/>
                    <a:pt x="103" y="0"/>
                    <a:pt x="94" y="0"/>
                  </a:cubicBezTo>
                  <a:cubicBezTo>
                    <a:pt x="85" y="0"/>
                    <a:pt x="78" y="7"/>
                    <a:pt x="78" y="16"/>
                  </a:cubicBezTo>
                  <a:cubicBezTo>
                    <a:pt x="78" y="18"/>
                    <a:pt x="78" y="20"/>
                    <a:pt x="79" y="2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6" y="47"/>
                    <a:pt x="21" y="45"/>
                    <a:pt x="16" y="45"/>
                  </a:cubicBezTo>
                  <a:cubicBezTo>
                    <a:pt x="7" y="45"/>
                    <a:pt x="0" y="52"/>
                    <a:pt x="0" y="61"/>
                  </a:cubicBezTo>
                  <a:cubicBezTo>
                    <a:pt x="0" y="69"/>
                    <a:pt x="6" y="75"/>
                    <a:pt x="14" y="76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6" y="135"/>
                    <a:pt x="0" y="142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21" y="166"/>
                    <a:pt x="26" y="163"/>
                    <a:pt x="29" y="159"/>
                  </a:cubicBezTo>
                  <a:cubicBezTo>
                    <a:pt x="79" y="188"/>
                    <a:pt x="79" y="188"/>
                    <a:pt x="79" y="188"/>
                  </a:cubicBezTo>
                  <a:cubicBezTo>
                    <a:pt x="78" y="190"/>
                    <a:pt x="78" y="192"/>
                    <a:pt x="78" y="195"/>
                  </a:cubicBezTo>
                  <a:cubicBezTo>
                    <a:pt x="78" y="203"/>
                    <a:pt x="85" y="210"/>
                    <a:pt x="94" y="210"/>
                  </a:cubicBezTo>
                  <a:cubicBezTo>
                    <a:pt x="103" y="210"/>
                    <a:pt x="110" y="203"/>
                    <a:pt x="110" y="195"/>
                  </a:cubicBezTo>
                  <a:cubicBezTo>
                    <a:pt x="110" y="192"/>
                    <a:pt x="109" y="190"/>
                    <a:pt x="109" y="188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62" y="163"/>
                    <a:pt x="166" y="166"/>
                    <a:pt x="171" y="166"/>
                  </a:cubicBezTo>
                  <a:cubicBezTo>
                    <a:pt x="180" y="166"/>
                    <a:pt x="187" y="159"/>
                    <a:pt x="187" y="150"/>
                  </a:cubicBezTo>
                  <a:cubicBezTo>
                    <a:pt x="187" y="142"/>
                    <a:pt x="181" y="135"/>
                    <a:pt x="173" y="134"/>
                  </a:cubicBezTo>
                  <a:close/>
                  <a:moveTo>
                    <a:pt x="161" y="55"/>
                  </a:moveTo>
                  <a:cubicBezTo>
                    <a:pt x="163" y="51"/>
                    <a:pt x="167" y="49"/>
                    <a:pt x="171" y="49"/>
                  </a:cubicBezTo>
                  <a:cubicBezTo>
                    <a:pt x="178" y="49"/>
                    <a:pt x="183" y="54"/>
                    <a:pt x="183" y="61"/>
                  </a:cubicBezTo>
                  <a:cubicBezTo>
                    <a:pt x="183" y="67"/>
                    <a:pt x="178" y="73"/>
                    <a:pt x="171" y="73"/>
                  </a:cubicBezTo>
                  <a:cubicBezTo>
                    <a:pt x="165" y="73"/>
                    <a:pt x="159" y="67"/>
                    <a:pt x="159" y="61"/>
                  </a:cubicBezTo>
                  <a:cubicBezTo>
                    <a:pt x="159" y="59"/>
                    <a:pt x="160" y="57"/>
                    <a:pt x="161" y="55"/>
                  </a:cubicBezTo>
                  <a:close/>
                  <a:moveTo>
                    <a:pt x="160" y="139"/>
                  </a:moveTo>
                  <a:cubicBezTo>
                    <a:pt x="159" y="139"/>
                    <a:pt x="159" y="140"/>
                    <a:pt x="159" y="140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9" y="125"/>
                    <a:pt x="152" y="115"/>
                    <a:pt x="152" y="105"/>
                  </a:cubicBezTo>
                  <a:cubicBezTo>
                    <a:pt x="152" y="96"/>
                    <a:pt x="149" y="86"/>
                    <a:pt x="145" y="78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1"/>
                    <a:pt x="159" y="71"/>
                    <a:pt x="160" y="71"/>
                  </a:cubicBezTo>
                  <a:cubicBezTo>
                    <a:pt x="160" y="72"/>
                    <a:pt x="160" y="72"/>
                    <a:pt x="161" y="72"/>
                  </a:cubicBezTo>
                  <a:cubicBezTo>
                    <a:pt x="161" y="73"/>
                    <a:pt x="161" y="73"/>
                    <a:pt x="162" y="73"/>
                  </a:cubicBezTo>
                  <a:cubicBezTo>
                    <a:pt x="162" y="74"/>
                    <a:pt x="163" y="74"/>
                    <a:pt x="163" y="74"/>
                  </a:cubicBezTo>
                  <a:cubicBezTo>
                    <a:pt x="163" y="74"/>
                    <a:pt x="164" y="75"/>
                    <a:pt x="164" y="75"/>
                  </a:cubicBezTo>
                  <a:cubicBezTo>
                    <a:pt x="165" y="75"/>
                    <a:pt x="165" y="75"/>
                    <a:pt x="166" y="75"/>
                  </a:cubicBezTo>
                  <a:cubicBezTo>
                    <a:pt x="166" y="76"/>
                    <a:pt x="167" y="76"/>
                    <a:pt x="167" y="76"/>
                  </a:cubicBezTo>
                  <a:cubicBezTo>
                    <a:pt x="168" y="76"/>
                    <a:pt x="168" y="76"/>
                    <a:pt x="169" y="76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68" y="134"/>
                    <a:pt x="168" y="134"/>
                    <a:pt x="167" y="135"/>
                  </a:cubicBezTo>
                  <a:cubicBezTo>
                    <a:pt x="167" y="135"/>
                    <a:pt x="166" y="135"/>
                    <a:pt x="166" y="135"/>
                  </a:cubicBezTo>
                  <a:cubicBezTo>
                    <a:pt x="165" y="135"/>
                    <a:pt x="165" y="135"/>
                    <a:pt x="164" y="136"/>
                  </a:cubicBezTo>
                  <a:cubicBezTo>
                    <a:pt x="164" y="136"/>
                    <a:pt x="163" y="136"/>
                    <a:pt x="163" y="136"/>
                  </a:cubicBezTo>
                  <a:cubicBezTo>
                    <a:pt x="163" y="137"/>
                    <a:pt x="162" y="137"/>
                    <a:pt x="162" y="137"/>
                  </a:cubicBezTo>
                  <a:cubicBezTo>
                    <a:pt x="161" y="137"/>
                    <a:pt x="161" y="138"/>
                    <a:pt x="161" y="138"/>
                  </a:cubicBezTo>
                  <a:cubicBezTo>
                    <a:pt x="160" y="138"/>
                    <a:pt x="160" y="139"/>
                    <a:pt x="160" y="139"/>
                  </a:cubicBezTo>
                  <a:close/>
                  <a:moveTo>
                    <a:pt x="94" y="159"/>
                  </a:moveTo>
                  <a:cubicBezTo>
                    <a:pt x="64" y="159"/>
                    <a:pt x="40" y="135"/>
                    <a:pt x="40" y="105"/>
                  </a:cubicBezTo>
                  <a:cubicBezTo>
                    <a:pt x="40" y="76"/>
                    <a:pt x="64" y="51"/>
                    <a:pt x="94" y="51"/>
                  </a:cubicBezTo>
                  <a:cubicBezTo>
                    <a:pt x="124" y="51"/>
                    <a:pt x="148" y="76"/>
                    <a:pt x="148" y="105"/>
                  </a:cubicBezTo>
                  <a:cubicBezTo>
                    <a:pt x="148" y="135"/>
                    <a:pt x="124" y="159"/>
                    <a:pt x="94" y="159"/>
                  </a:cubicBezTo>
                  <a:close/>
                  <a:moveTo>
                    <a:pt x="29" y="140"/>
                  </a:moveTo>
                  <a:cubicBezTo>
                    <a:pt x="29" y="140"/>
                    <a:pt x="29" y="140"/>
                    <a:pt x="29" y="140"/>
                  </a:cubicBezTo>
                  <a:cubicBezTo>
                    <a:pt x="29" y="140"/>
                    <a:pt x="28" y="139"/>
                    <a:pt x="28" y="139"/>
                  </a:cubicBezTo>
                  <a:cubicBezTo>
                    <a:pt x="28" y="139"/>
                    <a:pt x="27" y="138"/>
                    <a:pt x="27" y="138"/>
                  </a:cubicBezTo>
                  <a:cubicBezTo>
                    <a:pt x="26" y="138"/>
                    <a:pt x="26" y="137"/>
                    <a:pt x="26" y="137"/>
                  </a:cubicBezTo>
                  <a:cubicBezTo>
                    <a:pt x="25" y="137"/>
                    <a:pt x="25" y="137"/>
                    <a:pt x="25" y="136"/>
                  </a:cubicBezTo>
                  <a:cubicBezTo>
                    <a:pt x="24" y="136"/>
                    <a:pt x="24" y="136"/>
                    <a:pt x="23" y="136"/>
                  </a:cubicBezTo>
                  <a:cubicBezTo>
                    <a:pt x="23" y="135"/>
                    <a:pt x="22" y="135"/>
                    <a:pt x="22" y="135"/>
                  </a:cubicBezTo>
                  <a:cubicBezTo>
                    <a:pt x="21" y="135"/>
                    <a:pt x="21" y="135"/>
                    <a:pt x="20" y="135"/>
                  </a:cubicBezTo>
                  <a:cubicBezTo>
                    <a:pt x="20" y="134"/>
                    <a:pt x="19" y="134"/>
                    <a:pt x="19" y="134"/>
                  </a:cubicBezTo>
                  <a:cubicBezTo>
                    <a:pt x="19" y="134"/>
                    <a:pt x="18" y="134"/>
                    <a:pt x="18" y="134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77"/>
                    <a:pt x="19" y="76"/>
                    <a:pt x="19" y="76"/>
                  </a:cubicBezTo>
                  <a:cubicBezTo>
                    <a:pt x="19" y="76"/>
                    <a:pt x="20" y="76"/>
                    <a:pt x="20" y="76"/>
                  </a:cubicBezTo>
                  <a:cubicBezTo>
                    <a:pt x="21" y="76"/>
                    <a:pt x="21" y="76"/>
                    <a:pt x="22" y="76"/>
                  </a:cubicBezTo>
                  <a:cubicBezTo>
                    <a:pt x="22" y="75"/>
                    <a:pt x="23" y="75"/>
                    <a:pt x="23" y="75"/>
                  </a:cubicBezTo>
                  <a:cubicBezTo>
                    <a:pt x="24" y="75"/>
                    <a:pt x="24" y="75"/>
                    <a:pt x="25" y="74"/>
                  </a:cubicBezTo>
                  <a:cubicBezTo>
                    <a:pt x="25" y="74"/>
                    <a:pt x="25" y="74"/>
                    <a:pt x="26" y="74"/>
                  </a:cubicBezTo>
                  <a:cubicBezTo>
                    <a:pt x="26" y="73"/>
                    <a:pt x="26" y="73"/>
                    <a:pt x="27" y="73"/>
                  </a:cubicBezTo>
                  <a:cubicBezTo>
                    <a:pt x="27" y="72"/>
                    <a:pt x="28" y="72"/>
                    <a:pt x="28" y="72"/>
                  </a:cubicBezTo>
                  <a:cubicBezTo>
                    <a:pt x="28" y="71"/>
                    <a:pt x="29" y="71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38" y="86"/>
                    <a:pt x="36" y="96"/>
                    <a:pt x="36" y="105"/>
                  </a:cubicBezTo>
                  <a:cubicBezTo>
                    <a:pt x="36" y="115"/>
                    <a:pt x="38" y="125"/>
                    <a:pt x="42" y="133"/>
                  </a:cubicBezTo>
                  <a:lnTo>
                    <a:pt x="29" y="140"/>
                  </a:lnTo>
                  <a:close/>
                  <a:moveTo>
                    <a:pt x="107" y="26"/>
                  </a:moveTo>
                  <a:cubicBezTo>
                    <a:pt x="157" y="54"/>
                    <a:pt x="157" y="54"/>
                    <a:pt x="157" y="54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56" y="55"/>
                    <a:pt x="156" y="56"/>
                    <a:pt x="156" y="57"/>
                  </a:cubicBezTo>
                  <a:cubicBezTo>
                    <a:pt x="156" y="57"/>
                    <a:pt x="156" y="58"/>
                    <a:pt x="156" y="58"/>
                  </a:cubicBezTo>
                  <a:cubicBezTo>
                    <a:pt x="155" y="59"/>
                    <a:pt x="155" y="60"/>
                    <a:pt x="155" y="61"/>
                  </a:cubicBezTo>
                  <a:cubicBezTo>
                    <a:pt x="155" y="62"/>
                    <a:pt x="155" y="63"/>
                    <a:pt x="156" y="64"/>
                  </a:cubicBezTo>
                  <a:cubicBezTo>
                    <a:pt x="156" y="64"/>
                    <a:pt x="156" y="64"/>
                    <a:pt x="156" y="65"/>
                  </a:cubicBezTo>
                  <a:cubicBezTo>
                    <a:pt x="156" y="65"/>
                    <a:pt x="156" y="66"/>
                    <a:pt x="156" y="67"/>
                  </a:cubicBezTo>
                  <a:cubicBezTo>
                    <a:pt x="156" y="67"/>
                    <a:pt x="157" y="67"/>
                    <a:pt x="157" y="67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33" y="59"/>
                    <a:pt x="116" y="48"/>
                    <a:pt x="96" y="47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100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2" y="30"/>
                    <a:pt x="103" y="29"/>
                    <a:pt x="104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5" y="27"/>
                    <a:pt x="106" y="27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lose/>
                  <a:moveTo>
                    <a:pt x="94" y="4"/>
                  </a:moveTo>
                  <a:cubicBezTo>
                    <a:pt x="101" y="4"/>
                    <a:pt x="106" y="10"/>
                    <a:pt x="106" y="16"/>
                  </a:cubicBezTo>
                  <a:cubicBezTo>
                    <a:pt x="106" y="18"/>
                    <a:pt x="105" y="20"/>
                    <a:pt x="104" y="2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2" y="26"/>
                    <a:pt x="98" y="28"/>
                    <a:pt x="94" y="28"/>
                  </a:cubicBezTo>
                  <a:cubicBezTo>
                    <a:pt x="90" y="28"/>
                    <a:pt x="86" y="26"/>
                    <a:pt x="83" y="22"/>
                  </a:cubicBezTo>
                  <a:cubicBezTo>
                    <a:pt x="83" y="20"/>
                    <a:pt x="82" y="18"/>
                    <a:pt x="82" y="16"/>
                  </a:cubicBezTo>
                  <a:cubicBezTo>
                    <a:pt x="82" y="10"/>
                    <a:pt x="87" y="4"/>
                    <a:pt x="94" y="4"/>
                  </a:cubicBezTo>
                  <a:close/>
                  <a:moveTo>
                    <a:pt x="81" y="25"/>
                  </a:moveTo>
                  <a:cubicBezTo>
                    <a:pt x="81" y="25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2" y="26"/>
                    <a:pt x="82" y="27"/>
                    <a:pt x="82" y="27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8"/>
                    <a:pt x="84" y="28"/>
                    <a:pt x="84" y="28"/>
                  </a:cubicBezTo>
                  <a:cubicBezTo>
                    <a:pt x="84" y="29"/>
                    <a:pt x="84" y="29"/>
                    <a:pt x="85" y="29"/>
                  </a:cubicBezTo>
                  <a:cubicBezTo>
                    <a:pt x="85" y="29"/>
                    <a:pt x="85" y="29"/>
                    <a:pt x="86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7" y="30"/>
                    <a:pt x="87" y="30"/>
                    <a:pt x="87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9" y="31"/>
                    <a:pt x="89" y="31"/>
                  </a:cubicBezTo>
                  <a:cubicBezTo>
                    <a:pt x="89" y="31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1" y="32"/>
                    <a:pt x="92" y="32"/>
                    <a:pt x="92" y="32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72" y="48"/>
                    <a:pt x="54" y="59"/>
                    <a:pt x="44" y="75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6"/>
                    <a:pt x="31" y="65"/>
                    <a:pt x="32" y="65"/>
                  </a:cubicBezTo>
                  <a:cubicBezTo>
                    <a:pt x="32" y="65"/>
                    <a:pt x="32" y="64"/>
                    <a:pt x="32" y="64"/>
                  </a:cubicBezTo>
                  <a:cubicBezTo>
                    <a:pt x="32" y="63"/>
                    <a:pt x="32" y="62"/>
                    <a:pt x="32" y="61"/>
                  </a:cubicBezTo>
                  <a:cubicBezTo>
                    <a:pt x="32" y="60"/>
                    <a:pt x="32" y="59"/>
                    <a:pt x="32" y="58"/>
                  </a:cubicBezTo>
                  <a:cubicBezTo>
                    <a:pt x="32" y="58"/>
                    <a:pt x="32" y="57"/>
                    <a:pt x="32" y="57"/>
                  </a:cubicBezTo>
                  <a:cubicBezTo>
                    <a:pt x="32" y="56"/>
                    <a:pt x="31" y="55"/>
                    <a:pt x="31" y="55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81" y="25"/>
                  </a:lnTo>
                  <a:close/>
                  <a:moveTo>
                    <a:pt x="4" y="61"/>
                  </a:moveTo>
                  <a:cubicBezTo>
                    <a:pt x="4" y="54"/>
                    <a:pt x="10" y="49"/>
                    <a:pt x="16" y="49"/>
                  </a:cubicBezTo>
                  <a:cubicBezTo>
                    <a:pt x="20" y="49"/>
                    <a:pt x="24" y="51"/>
                    <a:pt x="26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8" y="57"/>
                    <a:pt x="28" y="59"/>
                    <a:pt x="28" y="61"/>
                  </a:cubicBezTo>
                  <a:cubicBezTo>
                    <a:pt x="28" y="67"/>
                    <a:pt x="23" y="73"/>
                    <a:pt x="16" y="73"/>
                  </a:cubicBezTo>
                  <a:cubicBezTo>
                    <a:pt x="10" y="73"/>
                    <a:pt x="4" y="67"/>
                    <a:pt x="4" y="61"/>
                  </a:cubicBezTo>
                  <a:close/>
                  <a:moveTo>
                    <a:pt x="27" y="156"/>
                  </a:moveTo>
                  <a:cubicBezTo>
                    <a:pt x="24" y="160"/>
                    <a:pt x="20" y="162"/>
                    <a:pt x="16" y="162"/>
                  </a:cubicBezTo>
                  <a:cubicBezTo>
                    <a:pt x="10" y="162"/>
                    <a:pt x="4" y="157"/>
                    <a:pt x="4" y="150"/>
                  </a:cubicBezTo>
                  <a:cubicBezTo>
                    <a:pt x="4" y="143"/>
                    <a:pt x="10" y="138"/>
                    <a:pt x="16" y="138"/>
                  </a:cubicBezTo>
                  <a:cubicBezTo>
                    <a:pt x="23" y="138"/>
                    <a:pt x="28" y="143"/>
                    <a:pt x="28" y="150"/>
                  </a:cubicBezTo>
                  <a:cubicBezTo>
                    <a:pt x="28" y="152"/>
                    <a:pt x="28" y="154"/>
                    <a:pt x="27" y="156"/>
                  </a:cubicBezTo>
                  <a:close/>
                  <a:moveTo>
                    <a:pt x="81" y="185"/>
                  </a:move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5"/>
                    <a:pt x="32" y="154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2" y="152"/>
                    <a:pt x="32" y="151"/>
                    <a:pt x="32" y="150"/>
                  </a:cubicBezTo>
                  <a:cubicBezTo>
                    <a:pt x="32" y="149"/>
                    <a:pt x="32" y="148"/>
                    <a:pt x="32" y="147"/>
                  </a:cubicBezTo>
                  <a:cubicBezTo>
                    <a:pt x="32" y="147"/>
                    <a:pt x="32" y="146"/>
                    <a:pt x="32" y="146"/>
                  </a:cubicBezTo>
                  <a:cubicBezTo>
                    <a:pt x="31" y="145"/>
                    <a:pt x="31" y="145"/>
                    <a:pt x="31" y="144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54" y="152"/>
                    <a:pt x="72" y="163"/>
                    <a:pt x="92" y="163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89" y="179"/>
                    <a:pt x="88" y="180"/>
                    <a:pt x="87" y="180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6" y="181"/>
                    <a:pt x="85" y="182"/>
                    <a:pt x="84" y="182"/>
                  </a:cubicBezTo>
                  <a:cubicBezTo>
                    <a:pt x="84" y="182"/>
                    <a:pt x="84" y="182"/>
                    <a:pt x="84" y="183"/>
                  </a:cubicBezTo>
                  <a:cubicBezTo>
                    <a:pt x="83" y="183"/>
                    <a:pt x="82" y="184"/>
                    <a:pt x="81" y="185"/>
                  </a:cubicBezTo>
                  <a:cubicBezTo>
                    <a:pt x="81" y="185"/>
                    <a:pt x="81" y="185"/>
                    <a:pt x="81" y="185"/>
                  </a:cubicBezTo>
                  <a:close/>
                  <a:moveTo>
                    <a:pt x="94" y="206"/>
                  </a:moveTo>
                  <a:cubicBezTo>
                    <a:pt x="87" y="206"/>
                    <a:pt x="82" y="201"/>
                    <a:pt x="82" y="195"/>
                  </a:cubicBezTo>
                  <a:cubicBezTo>
                    <a:pt x="82" y="193"/>
                    <a:pt x="83" y="191"/>
                    <a:pt x="84" y="189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86" y="185"/>
                    <a:pt x="90" y="183"/>
                    <a:pt x="94" y="183"/>
                  </a:cubicBezTo>
                  <a:cubicBezTo>
                    <a:pt x="98" y="183"/>
                    <a:pt x="102" y="185"/>
                    <a:pt x="104" y="188"/>
                  </a:cubicBezTo>
                  <a:cubicBezTo>
                    <a:pt x="105" y="190"/>
                    <a:pt x="106" y="192"/>
                    <a:pt x="106" y="195"/>
                  </a:cubicBezTo>
                  <a:cubicBezTo>
                    <a:pt x="106" y="201"/>
                    <a:pt x="101" y="206"/>
                    <a:pt x="94" y="206"/>
                  </a:cubicBezTo>
                  <a:close/>
                  <a:moveTo>
                    <a:pt x="107" y="185"/>
                  </a:moveTo>
                  <a:cubicBezTo>
                    <a:pt x="107" y="185"/>
                    <a:pt x="107" y="185"/>
                    <a:pt x="107" y="185"/>
                  </a:cubicBezTo>
                  <a:cubicBezTo>
                    <a:pt x="106" y="184"/>
                    <a:pt x="105" y="183"/>
                    <a:pt x="104" y="182"/>
                  </a:cubicBezTo>
                  <a:cubicBezTo>
                    <a:pt x="104" y="182"/>
                    <a:pt x="104" y="182"/>
                    <a:pt x="104" y="182"/>
                  </a:cubicBezTo>
                  <a:cubicBezTo>
                    <a:pt x="103" y="181"/>
                    <a:pt x="102" y="181"/>
                    <a:pt x="101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0" y="180"/>
                    <a:pt x="99" y="179"/>
                    <a:pt x="98" y="179"/>
                  </a:cubicBezTo>
                  <a:cubicBezTo>
                    <a:pt x="98" y="179"/>
                    <a:pt x="97" y="179"/>
                    <a:pt x="97" y="179"/>
                  </a:cubicBezTo>
                  <a:cubicBezTo>
                    <a:pt x="97" y="179"/>
                    <a:pt x="96" y="179"/>
                    <a:pt x="96" y="179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16" y="163"/>
                    <a:pt x="133" y="152"/>
                    <a:pt x="143" y="13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6" y="145"/>
                    <a:pt x="156" y="145"/>
                    <a:pt x="156" y="146"/>
                  </a:cubicBezTo>
                  <a:cubicBezTo>
                    <a:pt x="156" y="146"/>
                    <a:pt x="156" y="147"/>
                    <a:pt x="156" y="147"/>
                  </a:cubicBezTo>
                  <a:cubicBezTo>
                    <a:pt x="155" y="148"/>
                    <a:pt x="155" y="149"/>
                    <a:pt x="155" y="150"/>
                  </a:cubicBezTo>
                  <a:cubicBezTo>
                    <a:pt x="155" y="151"/>
                    <a:pt x="155" y="152"/>
                    <a:pt x="156" y="153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156" y="154"/>
                    <a:pt x="156" y="155"/>
                    <a:pt x="157" y="156"/>
                  </a:cubicBezTo>
                  <a:cubicBezTo>
                    <a:pt x="157" y="156"/>
                    <a:pt x="157" y="156"/>
                    <a:pt x="157" y="156"/>
                  </a:cubicBezTo>
                  <a:lnTo>
                    <a:pt x="107" y="185"/>
                  </a:lnTo>
                  <a:close/>
                  <a:moveTo>
                    <a:pt x="171" y="162"/>
                  </a:moveTo>
                  <a:cubicBezTo>
                    <a:pt x="167" y="162"/>
                    <a:pt x="163" y="160"/>
                    <a:pt x="161" y="156"/>
                  </a:cubicBezTo>
                  <a:cubicBezTo>
                    <a:pt x="160" y="154"/>
                    <a:pt x="159" y="152"/>
                    <a:pt x="159" y="150"/>
                  </a:cubicBezTo>
                  <a:cubicBezTo>
                    <a:pt x="159" y="143"/>
                    <a:pt x="165" y="138"/>
                    <a:pt x="171" y="138"/>
                  </a:cubicBezTo>
                  <a:cubicBezTo>
                    <a:pt x="178" y="138"/>
                    <a:pt x="183" y="143"/>
                    <a:pt x="183" y="150"/>
                  </a:cubicBezTo>
                  <a:cubicBezTo>
                    <a:pt x="183" y="157"/>
                    <a:pt x="178" y="162"/>
                    <a:pt x="171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-1336675" y="1876425"/>
              <a:ext cx="274638" cy="60325"/>
            </a:xfrm>
            <a:custGeom>
              <a:avLst/>
              <a:gdLst>
                <a:gd name="T0" fmla="*/ 70 w 72"/>
                <a:gd name="T1" fmla="*/ 16 h 16"/>
                <a:gd name="T2" fmla="*/ 36 w 72"/>
                <a:gd name="T3" fmla="*/ 3 h 16"/>
                <a:gd name="T4" fmla="*/ 2 w 72"/>
                <a:gd name="T5" fmla="*/ 16 h 16"/>
                <a:gd name="T6" fmla="*/ 0 w 72"/>
                <a:gd name="T7" fmla="*/ 13 h 16"/>
                <a:gd name="T8" fmla="*/ 36 w 72"/>
                <a:gd name="T9" fmla="*/ 0 h 16"/>
                <a:gd name="T10" fmla="*/ 72 w 72"/>
                <a:gd name="T11" fmla="*/ 13 h 16"/>
                <a:gd name="T12" fmla="*/ 70 w 7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6">
                  <a:moveTo>
                    <a:pt x="70" y="16"/>
                  </a:moveTo>
                  <a:cubicBezTo>
                    <a:pt x="62" y="8"/>
                    <a:pt x="49" y="3"/>
                    <a:pt x="36" y="3"/>
                  </a:cubicBezTo>
                  <a:cubicBezTo>
                    <a:pt x="22" y="3"/>
                    <a:pt x="9" y="8"/>
                    <a:pt x="2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5"/>
                    <a:pt x="21" y="0"/>
                    <a:pt x="36" y="0"/>
                  </a:cubicBezTo>
                  <a:cubicBezTo>
                    <a:pt x="50" y="0"/>
                    <a:pt x="63" y="5"/>
                    <a:pt x="72" y="13"/>
                  </a:cubicBezTo>
                  <a:lnTo>
                    <a:pt x="7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-1287463" y="1947863"/>
              <a:ext cx="176213" cy="41275"/>
            </a:xfrm>
            <a:custGeom>
              <a:avLst/>
              <a:gdLst>
                <a:gd name="T0" fmla="*/ 44 w 46"/>
                <a:gd name="T1" fmla="*/ 11 h 11"/>
                <a:gd name="T2" fmla="*/ 23 w 46"/>
                <a:gd name="T3" fmla="*/ 4 h 11"/>
                <a:gd name="T4" fmla="*/ 2 w 46"/>
                <a:gd name="T5" fmla="*/ 11 h 11"/>
                <a:gd name="T6" fmla="*/ 0 w 46"/>
                <a:gd name="T7" fmla="*/ 9 h 11"/>
                <a:gd name="T8" fmla="*/ 23 w 46"/>
                <a:gd name="T9" fmla="*/ 0 h 11"/>
                <a:gd name="T10" fmla="*/ 46 w 46"/>
                <a:gd name="T11" fmla="*/ 9 h 11"/>
                <a:gd name="T12" fmla="*/ 44 w 4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4" y="11"/>
                  </a:moveTo>
                  <a:cubicBezTo>
                    <a:pt x="39" y="7"/>
                    <a:pt x="31" y="4"/>
                    <a:pt x="23" y="4"/>
                  </a:cubicBezTo>
                  <a:cubicBezTo>
                    <a:pt x="14" y="4"/>
                    <a:pt x="6" y="7"/>
                    <a:pt x="2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3"/>
                    <a:pt x="13" y="0"/>
                    <a:pt x="23" y="0"/>
                  </a:cubicBezTo>
                  <a:cubicBezTo>
                    <a:pt x="32" y="0"/>
                    <a:pt x="40" y="3"/>
                    <a:pt x="46" y="9"/>
                  </a:cubicBezTo>
                  <a:lnTo>
                    <a:pt x="4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-1241425" y="2022476"/>
              <a:ext cx="84138" cy="23813"/>
            </a:xfrm>
            <a:custGeom>
              <a:avLst/>
              <a:gdLst>
                <a:gd name="T0" fmla="*/ 20 w 22"/>
                <a:gd name="T1" fmla="*/ 6 h 6"/>
                <a:gd name="T2" fmla="*/ 11 w 22"/>
                <a:gd name="T3" fmla="*/ 3 h 6"/>
                <a:gd name="T4" fmla="*/ 2 w 22"/>
                <a:gd name="T5" fmla="*/ 6 h 6"/>
                <a:gd name="T6" fmla="*/ 0 w 22"/>
                <a:gd name="T7" fmla="*/ 3 h 6"/>
                <a:gd name="T8" fmla="*/ 11 w 22"/>
                <a:gd name="T9" fmla="*/ 0 h 6"/>
                <a:gd name="T10" fmla="*/ 22 w 22"/>
                <a:gd name="T11" fmla="*/ 3 h 6"/>
                <a:gd name="T12" fmla="*/ 20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20" y="6"/>
                  </a:moveTo>
                  <a:cubicBezTo>
                    <a:pt x="18" y="5"/>
                    <a:pt x="15" y="3"/>
                    <a:pt x="11" y="3"/>
                  </a:cubicBezTo>
                  <a:cubicBezTo>
                    <a:pt x="7" y="3"/>
                    <a:pt x="4" y="5"/>
                    <a:pt x="2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1"/>
                    <a:pt x="6" y="0"/>
                    <a:pt x="11" y="0"/>
                  </a:cubicBezTo>
                  <a:cubicBezTo>
                    <a:pt x="15" y="0"/>
                    <a:pt x="19" y="1"/>
                    <a:pt x="22" y="3"/>
                  </a:cubicBezTo>
                  <a:lnTo>
                    <a:pt x="2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75862" y="4205482"/>
            <a:ext cx="370860" cy="365915"/>
            <a:chOff x="-1558927" y="2913063"/>
            <a:chExt cx="714375" cy="704850"/>
          </a:xfrm>
          <a:solidFill>
            <a:srgbClr val="E60012"/>
          </a:solidFill>
        </p:grpSpPr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-1260475" y="3154363"/>
              <a:ext cx="171450" cy="169863"/>
            </a:xfrm>
            <a:custGeom>
              <a:avLst/>
              <a:gdLst>
                <a:gd name="T0" fmla="*/ 16 w 45"/>
                <a:gd name="T1" fmla="*/ 45 h 45"/>
                <a:gd name="T2" fmla="*/ 0 w 45"/>
                <a:gd name="T3" fmla="*/ 30 h 45"/>
                <a:gd name="T4" fmla="*/ 16 w 45"/>
                <a:gd name="T5" fmla="*/ 15 h 45"/>
                <a:gd name="T6" fmla="*/ 23 w 45"/>
                <a:gd name="T7" fmla="*/ 16 h 45"/>
                <a:gd name="T8" fmla="*/ 24 w 45"/>
                <a:gd name="T9" fmla="*/ 17 h 45"/>
                <a:gd name="T10" fmla="*/ 42 w 45"/>
                <a:gd name="T11" fmla="*/ 0 h 45"/>
                <a:gd name="T12" fmla="*/ 43 w 45"/>
                <a:gd name="T13" fmla="*/ 0 h 45"/>
                <a:gd name="T14" fmla="*/ 45 w 45"/>
                <a:gd name="T15" fmla="*/ 0 h 45"/>
                <a:gd name="T16" fmla="*/ 45 w 45"/>
                <a:gd name="T17" fmla="*/ 2 h 45"/>
                <a:gd name="T18" fmla="*/ 45 w 45"/>
                <a:gd name="T19" fmla="*/ 3 h 45"/>
                <a:gd name="T20" fmla="*/ 27 w 45"/>
                <a:gd name="T21" fmla="*/ 20 h 45"/>
                <a:gd name="T22" fmla="*/ 28 w 45"/>
                <a:gd name="T23" fmla="*/ 21 h 45"/>
                <a:gd name="T24" fmla="*/ 31 w 45"/>
                <a:gd name="T25" fmla="*/ 30 h 45"/>
                <a:gd name="T26" fmla="*/ 16 w 45"/>
                <a:gd name="T27" fmla="*/ 45 h 45"/>
                <a:gd name="T28" fmla="*/ 16 w 45"/>
                <a:gd name="T29" fmla="*/ 19 h 45"/>
                <a:gd name="T30" fmla="*/ 5 w 45"/>
                <a:gd name="T31" fmla="*/ 30 h 45"/>
                <a:gd name="T32" fmla="*/ 16 w 45"/>
                <a:gd name="T33" fmla="*/ 41 h 45"/>
                <a:gd name="T34" fmla="*/ 27 w 45"/>
                <a:gd name="T35" fmla="*/ 30 h 45"/>
                <a:gd name="T36" fmla="*/ 16 w 45"/>
                <a:gd name="T3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5">
                  <a:moveTo>
                    <a:pt x="16" y="45"/>
                  </a:moveTo>
                  <a:cubicBezTo>
                    <a:pt x="7" y="45"/>
                    <a:pt x="0" y="38"/>
                    <a:pt x="0" y="30"/>
                  </a:cubicBezTo>
                  <a:cubicBezTo>
                    <a:pt x="0" y="21"/>
                    <a:pt x="7" y="15"/>
                    <a:pt x="16" y="15"/>
                  </a:cubicBezTo>
                  <a:cubicBezTo>
                    <a:pt x="18" y="15"/>
                    <a:pt x="21" y="15"/>
                    <a:pt x="23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45" y="1"/>
                    <a:pt x="45" y="1"/>
                    <a:pt x="45" y="2"/>
                  </a:cubicBezTo>
                  <a:cubicBezTo>
                    <a:pt x="45" y="2"/>
                    <a:pt x="45" y="3"/>
                    <a:pt x="45" y="3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4"/>
                    <a:pt x="31" y="27"/>
                    <a:pt x="31" y="30"/>
                  </a:cubicBezTo>
                  <a:cubicBezTo>
                    <a:pt x="31" y="38"/>
                    <a:pt x="24" y="45"/>
                    <a:pt x="16" y="45"/>
                  </a:cubicBezTo>
                  <a:close/>
                  <a:moveTo>
                    <a:pt x="16" y="19"/>
                  </a:moveTo>
                  <a:cubicBezTo>
                    <a:pt x="10" y="19"/>
                    <a:pt x="5" y="24"/>
                    <a:pt x="5" y="30"/>
                  </a:cubicBezTo>
                  <a:cubicBezTo>
                    <a:pt x="5" y="36"/>
                    <a:pt x="10" y="41"/>
                    <a:pt x="16" y="41"/>
                  </a:cubicBezTo>
                  <a:cubicBezTo>
                    <a:pt x="22" y="41"/>
                    <a:pt x="27" y="36"/>
                    <a:pt x="27" y="30"/>
                  </a:cubicBezTo>
                  <a:cubicBezTo>
                    <a:pt x="27" y="24"/>
                    <a:pt x="22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"/>
            <p:cNvSpPr/>
            <p:nvPr/>
          </p:nvSpPr>
          <p:spPr bwMode="auto">
            <a:xfrm>
              <a:off x="-1474788" y="3260725"/>
              <a:ext cx="53975" cy="120650"/>
            </a:xfrm>
            <a:custGeom>
              <a:avLst/>
              <a:gdLst>
                <a:gd name="T0" fmla="*/ 7 w 14"/>
                <a:gd name="T1" fmla="*/ 32 h 32"/>
                <a:gd name="T2" fmla="*/ 6 w 14"/>
                <a:gd name="T3" fmla="*/ 31 h 32"/>
                <a:gd name="T4" fmla="*/ 0 w 14"/>
                <a:gd name="T5" fmla="*/ 2 h 32"/>
                <a:gd name="T6" fmla="*/ 0 w 14"/>
                <a:gd name="T7" fmla="*/ 0 h 32"/>
                <a:gd name="T8" fmla="*/ 6 w 14"/>
                <a:gd name="T9" fmla="*/ 0 h 32"/>
                <a:gd name="T10" fmla="*/ 6 w 14"/>
                <a:gd name="T11" fmla="*/ 0 h 32"/>
                <a:gd name="T12" fmla="*/ 12 w 14"/>
                <a:gd name="T13" fmla="*/ 0 h 32"/>
                <a:gd name="T14" fmla="*/ 14 w 14"/>
                <a:gd name="T15" fmla="*/ 2 h 32"/>
                <a:gd name="T16" fmla="*/ 12 w 14"/>
                <a:gd name="T17" fmla="*/ 4 h 32"/>
                <a:gd name="T18" fmla="*/ 4 w 14"/>
                <a:gd name="T19" fmla="*/ 4 h 32"/>
                <a:gd name="T20" fmla="*/ 4 w 14"/>
                <a:gd name="T21" fmla="*/ 6 h 32"/>
                <a:gd name="T22" fmla="*/ 9 w 14"/>
                <a:gd name="T23" fmla="*/ 29 h 32"/>
                <a:gd name="T24" fmla="*/ 9 w 14"/>
                <a:gd name="T25" fmla="*/ 31 h 32"/>
                <a:gd name="T26" fmla="*/ 8 w 14"/>
                <a:gd name="T27" fmla="*/ 32 h 32"/>
                <a:gd name="T28" fmla="*/ 7 w 14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32">
                  <a:moveTo>
                    <a:pt x="7" y="32"/>
                  </a:moveTo>
                  <a:cubicBezTo>
                    <a:pt x="7" y="32"/>
                    <a:pt x="6" y="31"/>
                    <a:pt x="6" y="31"/>
                  </a:cubicBezTo>
                  <a:cubicBezTo>
                    <a:pt x="2" y="22"/>
                    <a:pt x="0" y="1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3"/>
                    <a:pt x="13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4"/>
                    <a:pt x="6" y="22"/>
                    <a:pt x="9" y="29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1"/>
                    <a:pt x="9" y="31"/>
                    <a:pt x="8" y="32"/>
                  </a:cubicBezTo>
                  <a:cubicBezTo>
                    <a:pt x="8" y="32"/>
                    <a:pt x="8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5"/>
            <p:cNvSpPr/>
            <p:nvPr/>
          </p:nvSpPr>
          <p:spPr bwMode="auto">
            <a:xfrm>
              <a:off x="-1470025" y="3067050"/>
              <a:ext cx="114300" cy="144463"/>
            </a:xfrm>
            <a:custGeom>
              <a:avLst/>
              <a:gdLst>
                <a:gd name="T0" fmla="*/ 0 w 30"/>
                <a:gd name="T1" fmla="*/ 38 h 38"/>
                <a:gd name="T2" fmla="*/ 21 w 30"/>
                <a:gd name="T3" fmla="*/ 0 h 38"/>
                <a:gd name="T4" fmla="*/ 30 w 30"/>
                <a:gd name="T5" fmla="*/ 9 h 38"/>
                <a:gd name="T6" fmla="*/ 30 w 30"/>
                <a:gd name="T7" fmla="*/ 11 h 38"/>
                <a:gd name="T8" fmla="*/ 30 w 30"/>
                <a:gd name="T9" fmla="*/ 12 h 38"/>
                <a:gd name="T10" fmla="*/ 28 w 30"/>
                <a:gd name="T11" fmla="*/ 13 h 38"/>
                <a:gd name="T12" fmla="*/ 27 w 30"/>
                <a:gd name="T13" fmla="*/ 12 h 38"/>
                <a:gd name="T14" fmla="*/ 21 w 30"/>
                <a:gd name="T15" fmla="*/ 6 h 38"/>
                <a:gd name="T16" fmla="*/ 20 w 30"/>
                <a:gd name="T17" fmla="*/ 8 h 38"/>
                <a:gd name="T18" fmla="*/ 4 w 30"/>
                <a:gd name="T19" fmla="*/ 38 h 38"/>
                <a:gd name="T20" fmla="*/ 0 w 30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8">
                  <a:moveTo>
                    <a:pt x="0" y="38"/>
                  </a:moveTo>
                  <a:cubicBezTo>
                    <a:pt x="3" y="24"/>
                    <a:pt x="11" y="11"/>
                    <a:pt x="21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10"/>
                    <a:pt x="30" y="11"/>
                  </a:cubicBezTo>
                  <a:cubicBezTo>
                    <a:pt x="30" y="11"/>
                    <a:pt x="30" y="12"/>
                    <a:pt x="30" y="12"/>
                  </a:cubicBezTo>
                  <a:cubicBezTo>
                    <a:pt x="29" y="12"/>
                    <a:pt x="29" y="13"/>
                    <a:pt x="28" y="13"/>
                  </a:cubicBezTo>
                  <a:cubicBezTo>
                    <a:pt x="28" y="13"/>
                    <a:pt x="27" y="12"/>
                    <a:pt x="27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2" y="16"/>
                    <a:pt x="7" y="27"/>
                    <a:pt x="4" y="38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"/>
            <p:cNvSpPr/>
            <p:nvPr/>
          </p:nvSpPr>
          <p:spPr bwMode="auto">
            <a:xfrm>
              <a:off x="-1352551" y="2995613"/>
              <a:ext cx="160338" cy="53976"/>
            </a:xfrm>
            <a:custGeom>
              <a:avLst/>
              <a:gdLst>
                <a:gd name="T0" fmla="*/ 0 w 42"/>
                <a:gd name="T1" fmla="*/ 11 h 14"/>
                <a:gd name="T2" fmla="*/ 40 w 42"/>
                <a:gd name="T3" fmla="*/ 0 h 14"/>
                <a:gd name="T4" fmla="*/ 42 w 42"/>
                <a:gd name="T5" fmla="*/ 0 h 14"/>
                <a:gd name="T6" fmla="*/ 42 w 42"/>
                <a:gd name="T7" fmla="*/ 12 h 14"/>
                <a:gd name="T8" fmla="*/ 40 w 42"/>
                <a:gd name="T9" fmla="*/ 14 h 14"/>
                <a:gd name="T10" fmla="*/ 38 w 42"/>
                <a:gd name="T11" fmla="*/ 12 h 14"/>
                <a:gd name="T12" fmla="*/ 38 w 42"/>
                <a:gd name="T13" fmla="*/ 4 h 14"/>
                <a:gd name="T14" fmla="*/ 36 w 42"/>
                <a:gd name="T15" fmla="*/ 4 h 14"/>
                <a:gd name="T16" fmla="*/ 3 w 42"/>
                <a:gd name="T17" fmla="*/ 14 h 14"/>
                <a:gd name="T18" fmla="*/ 0 w 42"/>
                <a:gd name="T1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1"/>
                  </a:moveTo>
                  <a:cubicBezTo>
                    <a:pt x="12" y="4"/>
                    <a:pt x="26" y="0"/>
                    <a:pt x="40" y="0"/>
                  </a:cubicBezTo>
                  <a:cubicBezTo>
                    <a:pt x="40" y="0"/>
                    <a:pt x="41" y="0"/>
                    <a:pt x="42" y="0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3"/>
                    <a:pt x="41" y="14"/>
                    <a:pt x="40" y="14"/>
                  </a:cubicBezTo>
                  <a:cubicBezTo>
                    <a:pt x="39" y="14"/>
                    <a:pt x="38" y="13"/>
                    <a:pt x="38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4" y="5"/>
                    <a:pt x="13" y="8"/>
                    <a:pt x="3" y="14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7"/>
            <p:cNvSpPr/>
            <p:nvPr/>
          </p:nvSpPr>
          <p:spPr bwMode="auto">
            <a:xfrm>
              <a:off x="-1141413" y="3000375"/>
              <a:ext cx="141288" cy="112713"/>
            </a:xfrm>
            <a:custGeom>
              <a:avLst/>
              <a:gdLst>
                <a:gd name="T0" fmla="*/ 27 w 37"/>
                <a:gd name="T1" fmla="*/ 30 h 30"/>
                <a:gd name="T2" fmla="*/ 26 w 37"/>
                <a:gd name="T3" fmla="*/ 30 h 30"/>
                <a:gd name="T4" fmla="*/ 25 w 37"/>
                <a:gd name="T5" fmla="*/ 28 h 30"/>
                <a:gd name="T6" fmla="*/ 26 w 37"/>
                <a:gd name="T7" fmla="*/ 27 h 30"/>
                <a:gd name="T8" fmla="*/ 31 w 37"/>
                <a:gd name="T9" fmla="*/ 21 h 30"/>
                <a:gd name="T10" fmla="*/ 30 w 37"/>
                <a:gd name="T11" fmla="*/ 20 h 30"/>
                <a:gd name="T12" fmla="*/ 0 w 37"/>
                <a:gd name="T13" fmla="*/ 5 h 30"/>
                <a:gd name="T14" fmla="*/ 0 w 37"/>
                <a:gd name="T15" fmla="*/ 0 h 30"/>
                <a:gd name="T16" fmla="*/ 37 w 37"/>
                <a:gd name="T17" fmla="*/ 21 h 30"/>
                <a:gd name="T18" fmla="*/ 29 w 37"/>
                <a:gd name="T19" fmla="*/ 30 h 30"/>
                <a:gd name="T20" fmla="*/ 27 w 37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0">
                  <a:moveTo>
                    <a:pt x="27" y="30"/>
                  </a:moveTo>
                  <a:cubicBezTo>
                    <a:pt x="27" y="30"/>
                    <a:pt x="26" y="30"/>
                    <a:pt x="26" y="30"/>
                  </a:cubicBezTo>
                  <a:cubicBezTo>
                    <a:pt x="25" y="29"/>
                    <a:pt x="25" y="29"/>
                    <a:pt x="25" y="28"/>
                  </a:cubicBezTo>
                  <a:cubicBezTo>
                    <a:pt x="25" y="28"/>
                    <a:pt x="25" y="27"/>
                    <a:pt x="26" y="2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1" y="12"/>
                    <a:pt x="11" y="7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3"/>
                    <a:pt x="27" y="11"/>
                    <a:pt x="37" y="2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"/>
            <p:cNvSpPr/>
            <p:nvPr/>
          </p:nvSpPr>
          <p:spPr bwMode="auto">
            <a:xfrm>
              <a:off x="-981075" y="3121025"/>
              <a:ext cx="57150" cy="153988"/>
            </a:xfrm>
            <a:custGeom>
              <a:avLst/>
              <a:gdLst>
                <a:gd name="T0" fmla="*/ 3 w 15"/>
                <a:gd name="T1" fmla="*/ 41 h 41"/>
                <a:gd name="T2" fmla="*/ 1 w 15"/>
                <a:gd name="T3" fmla="*/ 39 h 41"/>
                <a:gd name="T4" fmla="*/ 3 w 15"/>
                <a:gd name="T5" fmla="*/ 37 h 41"/>
                <a:gd name="T6" fmla="*/ 11 w 15"/>
                <a:gd name="T7" fmla="*/ 37 h 41"/>
                <a:gd name="T8" fmla="*/ 11 w 15"/>
                <a:gd name="T9" fmla="*/ 35 h 41"/>
                <a:gd name="T10" fmla="*/ 0 w 15"/>
                <a:gd name="T11" fmla="*/ 3 h 41"/>
                <a:gd name="T12" fmla="*/ 3 w 15"/>
                <a:gd name="T13" fmla="*/ 0 h 41"/>
                <a:gd name="T14" fmla="*/ 15 w 15"/>
                <a:gd name="T15" fmla="*/ 39 h 41"/>
                <a:gd name="T16" fmla="*/ 15 w 15"/>
                <a:gd name="T17" fmla="*/ 41 h 41"/>
                <a:gd name="T18" fmla="*/ 3 w 15"/>
                <a:gd name="T1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41">
                  <a:moveTo>
                    <a:pt x="3" y="41"/>
                  </a:moveTo>
                  <a:cubicBezTo>
                    <a:pt x="2" y="41"/>
                    <a:pt x="1" y="40"/>
                    <a:pt x="1" y="39"/>
                  </a:cubicBezTo>
                  <a:cubicBezTo>
                    <a:pt x="1" y="38"/>
                    <a:pt x="2" y="37"/>
                    <a:pt x="3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23"/>
                    <a:pt x="6" y="12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1" y="11"/>
                    <a:pt x="15" y="25"/>
                    <a:pt x="15" y="39"/>
                  </a:cubicBezTo>
                  <a:cubicBezTo>
                    <a:pt x="15" y="40"/>
                    <a:pt x="15" y="40"/>
                    <a:pt x="15" y="41"/>
                  </a:cubicBezTo>
                  <a:lnTo>
                    <a:pt x="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9"/>
            <p:cNvSpPr/>
            <p:nvPr/>
          </p:nvSpPr>
          <p:spPr bwMode="auto">
            <a:xfrm>
              <a:off x="-966788" y="3324225"/>
              <a:ext cx="34925" cy="60325"/>
            </a:xfrm>
            <a:custGeom>
              <a:avLst/>
              <a:gdLst>
                <a:gd name="T0" fmla="*/ 3 w 9"/>
                <a:gd name="T1" fmla="*/ 16 h 16"/>
                <a:gd name="T2" fmla="*/ 2 w 9"/>
                <a:gd name="T3" fmla="*/ 16 h 16"/>
                <a:gd name="T4" fmla="*/ 1 w 9"/>
                <a:gd name="T5" fmla="*/ 13 h 16"/>
                <a:gd name="T6" fmla="*/ 5 w 9"/>
                <a:gd name="T7" fmla="*/ 0 h 16"/>
                <a:gd name="T8" fmla="*/ 9 w 9"/>
                <a:gd name="T9" fmla="*/ 0 h 16"/>
                <a:gd name="T10" fmla="*/ 5 w 9"/>
                <a:gd name="T11" fmla="*/ 15 h 16"/>
                <a:gd name="T12" fmla="*/ 3 w 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6">
                  <a:moveTo>
                    <a:pt x="3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5"/>
                    <a:pt x="0" y="14"/>
                    <a:pt x="1" y="13"/>
                  </a:cubicBezTo>
                  <a:cubicBezTo>
                    <a:pt x="3" y="9"/>
                    <a:pt x="4" y="4"/>
                    <a:pt x="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15"/>
                    <a:pt x="3" y="16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"/>
            <p:cNvSpPr/>
            <p:nvPr/>
          </p:nvSpPr>
          <p:spPr bwMode="auto">
            <a:xfrm>
              <a:off x="-1558927" y="2913063"/>
              <a:ext cx="714375" cy="704850"/>
            </a:xfrm>
            <a:custGeom>
              <a:avLst/>
              <a:gdLst>
                <a:gd name="T0" fmla="*/ 94 w 187"/>
                <a:gd name="T1" fmla="*/ 187 h 187"/>
                <a:gd name="T2" fmla="*/ 0 w 187"/>
                <a:gd name="T3" fmla="*/ 94 h 187"/>
                <a:gd name="T4" fmla="*/ 94 w 187"/>
                <a:gd name="T5" fmla="*/ 0 h 187"/>
                <a:gd name="T6" fmla="*/ 187 w 187"/>
                <a:gd name="T7" fmla="*/ 94 h 187"/>
                <a:gd name="T8" fmla="*/ 165 w 187"/>
                <a:gd name="T9" fmla="*/ 154 h 187"/>
                <a:gd name="T10" fmla="*/ 164 w 187"/>
                <a:gd name="T11" fmla="*/ 155 h 187"/>
                <a:gd name="T12" fmla="*/ 162 w 187"/>
                <a:gd name="T13" fmla="*/ 154 h 187"/>
                <a:gd name="T14" fmla="*/ 162 w 187"/>
                <a:gd name="T15" fmla="*/ 153 h 187"/>
                <a:gd name="T16" fmla="*/ 162 w 187"/>
                <a:gd name="T17" fmla="*/ 151 h 187"/>
                <a:gd name="T18" fmla="*/ 183 w 187"/>
                <a:gd name="T19" fmla="*/ 94 h 187"/>
                <a:gd name="T20" fmla="*/ 94 w 187"/>
                <a:gd name="T21" fmla="*/ 5 h 187"/>
                <a:gd name="T22" fmla="*/ 4 w 187"/>
                <a:gd name="T23" fmla="*/ 94 h 187"/>
                <a:gd name="T24" fmla="*/ 94 w 187"/>
                <a:gd name="T25" fmla="*/ 183 h 187"/>
                <a:gd name="T26" fmla="*/ 147 w 187"/>
                <a:gd name="T27" fmla="*/ 166 h 187"/>
                <a:gd name="T28" fmla="*/ 148 w 187"/>
                <a:gd name="T29" fmla="*/ 165 h 187"/>
                <a:gd name="T30" fmla="*/ 150 w 187"/>
                <a:gd name="T31" fmla="*/ 166 h 187"/>
                <a:gd name="T32" fmla="*/ 150 w 187"/>
                <a:gd name="T33" fmla="*/ 168 h 187"/>
                <a:gd name="T34" fmla="*/ 149 w 187"/>
                <a:gd name="T35" fmla="*/ 169 h 187"/>
                <a:gd name="T36" fmla="*/ 94 w 187"/>
                <a:gd name="T3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7" h="187">
                  <a:moveTo>
                    <a:pt x="94" y="187"/>
                  </a:moveTo>
                  <a:cubicBezTo>
                    <a:pt x="42" y="187"/>
                    <a:pt x="0" y="145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5" y="0"/>
                    <a:pt x="187" y="42"/>
                    <a:pt x="187" y="94"/>
                  </a:cubicBezTo>
                  <a:cubicBezTo>
                    <a:pt x="187" y="116"/>
                    <a:pt x="179" y="137"/>
                    <a:pt x="165" y="154"/>
                  </a:cubicBezTo>
                  <a:cubicBezTo>
                    <a:pt x="165" y="154"/>
                    <a:pt x="164" y="155"/>
                    <a:pt x="164" y="155"/>
                  </a:cubicBezTo>
                  <a:cubicBezTo>
                    <a:pt x="163" y="155"/>
                    <a:pt x="163" y="154"/>
                    <a:pt x="162" y="154"/>
                  </a:cubicBezTo>
                  <a:cubicBezTo>
                    <a:pt x="162" y="154"/>
                    <a:pt x="162" y="153"/>
                    <a:pt x="162" y="153"/>
                  </a:cubicBezTo>
                  <a:cubicBezTo>
                    <a:pt x="162" y="152"/>
                    <a:pt x="162" y="152"/>
                    <a:pt x="162" y="151"/>
                  </a:cubicBezTo>
                  <a:cubicBezTo>
                    <a:pt x="176" y="135"/>
                    <a:pt x="183" y="115"/>
                    <a:pt x="183" y="94"/>
                  </a:cubicBezTo>
                  <a:cubicBezTo>
                    <a:pt x="183" y="45"/>
                    <a:pt x="143" y="5"/>
                    <a:pt x="94" y="5"/>
                  </a:cubicBezTo>
                  <a:cubicBezTo>
                    <a:pt x="45" y="5"/>
                    <a:pt x="4" y="45"/>
                    <a:pt x="4" y="94"/>
                  </a:cubicBezTo>
                  <a:cubicBezTo>
                    <a:pt x="4" y="143"/>
                    <a:pt x="45" y="183"/>
                    <a:pt x="94" y="183"/>
                  </a:cubicBezTo>
                  <a:cubicBezTo>
                    <a:pt x="113" y="183"/>
                    <a:pt x="131" y="177"/>
                    <a:pt x="147" y="166"/>
                  </a:cubicBezTo>
                  <a:cubicBezTo>
                    <a:pt x="147" y="165"/>
                    <a:pt x="148" y="165"/>
                    <a:pt x="148" y="165"/>
                  </a:cubicBezTo>
                  <a:cubicBezTo>
                    <a:pt x="149" y="165"/>
                    <a:pt x="149" y="165"/>
                    <a:pt x="150" y="166"/>
                  </a:cubicBezTo>
                  <a:cubicBezTo>
                    <a:pt x="150" y="166"/>
                    <a:pt x="150" y="167"/>
                    <a:pt x="150" y="168"/>
                  </a:cubicBezTo>
                  <a:cubicBezTo>
                    <a:pt x="150" y="168"/>
                    <a:pt x="150" y="169"/>
                    <a:pt x="149" y="169"/>
                  </a:cubicBezTo>
                  <a:cubicBezTo>
                    <a:pt x="133" y="181"/>
                    <a:pt x="114" y="187"/>
                    <a:pt x="94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1"/>
            <p:cNvSpPr/>
            <p:nvPr/>
          </p:nvSpPr>
          <p:spPr bwMode="auto">
            <a:xfrm>
              <a:off x="-1485900" y="3425825"/>
              <a:ext cx="569913" cy="57150"/>
            </a:xfrm>
            <a:custGeom>
              <a:avLst/>
              <a:gdLst>
                <a:gd name="T0" fmla="*/ 75 w 149"/>
                <a:gd name="T1" fmla="*/ 15 h 15"/>
                <a:gd name="T2" fmla="*/ 46 w 149"/>
                <a:gd name="T3" fmla="*/ 4 h 15"/>
                <a:gd name="T4" fmla="*/ 46 w 149"/>
                <a:gd name="T5" fmla="*/ 4 h 15"/>
                <a:gd name="T6" fmla="*/ 3 w 149"/>
                <a:gd name="T7" fmla="*/ 4 h 15"/>
                <a:gd name="T8" fmla="*/ 0 w 149"/>
                <a:gd name="T9" fmla="*/ 0 h 15"/>
                <a:gd name="T10" fmla="*/ 47 w 149"/>
                <a:gd name="T11" fmla="*/ 0 h 15"/>
                <a:gd name="T12" fmla="*/ 48 w 149"/>
                <a:gd name="T13" fmla="*/ 1 h 15"/>
                <a:gd name="T14" fmla="*/ 75 w 149"/>
                <a:gd name="T15" fmla="*/ 10 h 15"/>
                <a:gd name="T16" fmla="*/ 101 w 149"/>
                <a:gd name="T17" fmla="*/ 1 h 15"/>
                <a:gd name="T18" fmla="*/ 103 w 149"/>
                <a:gd name="T19" fmla="*/ 0 h 15"/>
                <a:gd name="T20" fmla="*/ 149 w 149"/>
                <a:gd name="T21" fmla="*/ 0 h 15"/>
                <a:gd name="T22" fmla="*/ 147 w 149"/>
                <a:gd name="T23" fmla="*/ 4 h 15"/>
                <a:gd name="T24" fmla="*/ 104 w 149"/>
                <a:gd name="T25" fmla="*/ 4 h 15"/>
                <a:gd name="T26" fmla="*/ 103 w 149"/>
                <a:gd name="T27" fmla="*/ 4 h 15"/>
                <a:gd name="T28" fmla="*/ 75 w 149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5">
                  <a:moveTo>
                    <a:pt x="75" y="15"/>
                  </a:moveTo>
                  <a:cubicBezTo>
                    <a:pt x="63" y="15"/>
                    <a:pt x="52" y="11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8" y="0"/>
                    <a:pt x="48" y="1"/>
                  </a:cubicBezTo>
                  <a:cubicBezTo>
                    <a:pt x="53" y="7"/>
                    <a:pt x="63" y="10"/>
                    <a:pt x="75" y="10"/>
                  </a:cubicBezTo>
                  <a:cubicBezTo>
                    <a:pt x="86" y="10"/>
                    <a:pt x="97" y="7"/>
                    <a:pt x="101" y="1"/>
                  </a:cubicBezTo>
                  <a:cubicBezTo>
                    <a:pt x="101" y="0"/>
                    <a:pt x="102" y="0"/>
                    <a:pt x="103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"/>
                    <a:pt x="148" y="2"/>
                    <a:pt x="147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7" y="11"/>
                    <a:pt x="87" y="15"/>
                    <a:pt x="7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406408" y="4876864"/>
            <a:ext cx="312174" cy="365915"/>
            <a:chOff x="-1512888" y="4206875"/>
            <a:chExt cx="627063" cy="735013"/>
          </a:xfrm>
          <a:solidFill>
            <a:srgbClr val="E60012"/>
          </a:solidFill>
        </p:grpSpPr>
        <p:sp>
          <p:nvSpPr>
            <p:cNvPr id="52" name="Freeform 22"/>
            <p:cNvSpPr>
              <a:spLocks noEditPoints="1"/>
            </p:cNvSpPr>
            <p:nvPr/>
          </p:nvSpPr>
          <p:spPr bwMode="auto">
            <a:xfrm>
              <a:off x="-1512888" y="4206875"/>
              <a:ext cx="627063" cy="735013"/>
            </a:xfrm>
            <a:custGeom>
              <a:avLst/>
              <a:gdLst>
                <a:gd name="T0" fmla="*/ 1 w 164"/>
                <a:gd name="T1" fmla="*/ 195 h 195"/>
                <a:gd name="T2" fmla="*/ 0 w 164"/>
                <a:gd name="T3" fmla="*/ 193 h 195"/>
                <a:gd name="T4" fmla="*/ 0 w 164"/>
                <a:gd name="T5" fmla="*/ 88 h 195"/>
                <a:gd name="T6" fmla="*/ 0 w 164"/>
                <a:gd name="T7" fmla="*/ 87 h 195"/>
                <a:gd name="T8" fmla="*/ 25 w 164"/>
                <a:gd name="T9" fmla="*/ 62 h 195"/>
                <a:gd name="T10" fmla="*/ 26 w 164"/>
                <a:gd name="T11" fmla="*/ 62 h 195"/>
                <a:gd name="T12" fmla="*/ 57 w 164"/>
                <a:gd name="T13" fmla="*/ 62 h 195"/>
                <a:gd name="T14" fmla="*/ 57 w 164"/>
                <a:gd name="T15" fmla="*/ 44 h 195"/>
                <a:gd name="T16" fmla="*/ 34 w 164"/>
                <a:gd name="T17" fmla="*/ 44 h 195"/>
                <a:gd name="T18" fmla="*/ 33 w 164"/>
                <a:gd name="T19" fmla="*/ 43 h 195"/>
                <a:gd name="T20" fmla="*/ 33 w 164"/>
                <a:gd name="T21" fmla="*/ 42 h 195"/>
                <a:gd name="T22" fmla="*/ 81 w 164"/>
                <a:gd name="T23" fmla="*/ 0 h 195"/>
                <a:gd name="T24" fmla="*/ 81 w 164"/>
                <a:gd name="T25" fmla="*/ 0 h 195"/>
                <a:gd name="T26" fmla="*/ 82 w 164"/>
                <a:gd name="T27" fmla="*/ 0 h 195"/>
                <a:gd name="T28" fmla="*/ 83 w 164"/>
                <a:gd name="T29" fmla="*/ 0 h 195"/>
                <a:gd name="T30" fmla="*/ 130 w 164"/>
                <a:gd name="T31" fmla="*/ 42 h 195"/>
                <a:gd name="T32" fmla="*/ 131 w 164"/>
                <a:gd name="T33" fmla="*/ 43 h 195"/>
                <a:gd name="T34" fmla="*/ 129 w 164"/>
                <a:gd name="T35" fmla="*/ 44 h 195"/>
                <a:gd name="T36" fmla="*/ 107 w 164"/>
                <a:gd name="T37" fmla="*/ 44 h 195"/>
                <a:gd name="T38" fmla="*/ 107 w 164"/>
                <a:gd name="T39" fmla="*/ 62 h 195"/>
                <a:gd name="T40" fmla="*/ 138 w 164"/>
                <a:gd name="T41" fmla="*/ 62 h 195"/>
                <a:gd name="T42" fmla="*/ 139 w 164"/>
                <a:gd name="T43" fmla="*/ 62 h 195"/>
                <a:gd name="T44" fmla="*/ 163 w 164"/>
                <a:gd name="T45" fmla="*/ 87 h 195"/>
                <a:gd name="T46" fmla="*/ 164 w 164"/>
                <a:gd name="T47" fmla="*/ 87 h 195"/>
                <a:gd name="T48" fmla="*/ 164 w 164"/>
                <a:gd name="T49" fmla="*/ 193 h 195"/>
                <a:gd name="T50" fmla="*/ 162 w 164"/>
                <a:gd name="T51" fmla="*/ 195 h 195"/>
                <a:gd name="T52" fmla="*/ 1 w 164"/>
                <a:gd name="T53" fmla="*/ 195 h 195"/>
                <a:gd name="T54" fmla="*/ 3 w 164"/>
                <a:gd name="T55" fmla="*/ 192 h 195"/>
                <a:gd name="T56" fmla="*/ 161 w 164"/>
                <a:gd name="T57" fmla="*/ 192 h 195"/>
                <a:gd name="T58" fmla="*/ 161 w 164"/>
                <a:gd name="T59" fmla="*/ 89 h 195"/>
                <a:gd name="T60" fmla="*/ 3 w 164"/>
                <a:gd name="T61" fmla="*/ 89 h 195"/>
                <a:gd name="T62" fmla="*/ 3 w 164"/>
                <a:gd name="T63" fmla="*/ 192 h 195"/>
                <a:gd name="T64" fmla="*/ 107 w 164"/>
                <a:gd name="T65" fmla="*/ 86 h 195"/>
                <a:gd name="T66" fmla="*/ 158 w 164"/>
                <a:gd name="T67" fmla="*/ 86 h 195"/>
                <a:gd name="T68" fmla="*/ 137 w 164"/>
                <a:gd name="T69" fmla="*/ 65 h 195"/>
                <a:gd name="T70" fmla="*/ 107 w 164"/>
                <a:gd name="T71" fmla="*/ 65 h 195"/>
                <a:gd name="T72" fmla="*/ 107 w 164"/>
                <a:gd name="T73" fmla="*/ 86 h 195"/>
                <a:gd name="T74" fmla="*/ 38 w 164"/>
                <a:gd name="T75" fmla="*/ 41 h 195"/>
                <a:gd name="T76" fmla="*/ 58 w 164"/>
                <a:gd name="T77" fmla="*/ 41 h 195"/>
                <a:gd name="T78" fmla="*/ 60 w 164"/>
                <a:gd name="T79" fmla="*/ 43 h 195"/>
                <a:gd name="T80" fmla="*/ 60 w 164"/>
                <a:gd name="T81" fmla="*/ 86 h 195"/>
                <a:gd name="T82" fmla="*/ 104 w 164"/>
                <a:gd name="T83" fmla="*/ 86 h 195"/>
                <a:gd name="T84" fmla="*/ 104 w 164"/>
                <a:gd name="T85" fmla="*/ 43 h 195"/>
                <a:gd name="T86" fmla="*/ 105 w 164"/>
                <a:gd name="T87" fmla="*/ 41 h 195"/>
                <a:gd name="T88" fmla="*/ 125 w 164"/>
                <a:gd name="T89" fmla="*/ 41 h 195"/>
                <a:gd name="T90" fmla="*/ 82 w 164"/>
                <a:gd name="T91" fmla="*/ 3 h 195"/>
                <a:gd name="T92" fmla="*/ 38 w 164"/>
                <a:gd name="T93" fmla="*/ 41 h 195"/>
                <a:gd name="T94" fmla="*/ 5 w 164"/>
                <a:gd name="T95" fmla="*/ 86 h 195"/>
                <a:gd name="T96" fmla="*/ 57 w 164"/>
                <a:gd name="T97" fmla="*/ 86 h 195"/>
                <a:gd name="T98" fmla="*/ 57 w 164"/>
                <a:gd name="T99" fmla="*/ 65 h 195"/>
                <a:gd name="T100" fmla="*/ 27 w 164"/>
                <a:gd name="T101" fmla="*/ 65 h 195"/>
                <a:gd name="T102" fmla="*/ 5 w 164"/>
                <a:gd name="T103" fmla="*/ 8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4" h="195">
                  <a:moveTo>
                    <a:pt x="1" y="195"/>
                  </a:moveTo>
                  <a:cubicBezTo>
                    <a:pt x="1" y="195"/>
                    <a:pt x="0" y="194"/>
                    <a:pt x="0" y="19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62"/>
                    <a:pt x="26" y="62"/>
                    <a:pt x="2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4"/>
                    <a:pt x="33" y="43"/>
                  </a:cubicBezTo>
                  <a:cubicBezTo>
                    <a:pt x="33" y="43"/>
                    <a:pt x="33" y="42"/>
                    <a:pt x="33" y="42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1" y="42"/>
                    <a:pt x="131" y="43"/>
                    <a:pt x="131" y="43"/>
                  </a:cubicBezTo>
                  <a:cubicBezTo>
                    <a:pt x="130" y="44"/>
                    <a:pt x="130" y="44"/>
                    <a:pt x="129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38" y="62"/>
                    <a:pt x="138" y="62"/>
                    <a:pt x="138" y="62"/>
                  </a:cubicBezTo>
                  <a:cubicBezTo>
                    <a:pt x="138" y="62"/>
                    <a:pt x="138" y="62"/>
                    <a:pt x="139" y="62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4"/>
                    <a:pt x="163" y="195"/>
                    <a:pt x="162" y="195"/>
                  </a:cubicBezTo>
                  <a:lnTo>
                    <a:pt x="1" y="195"/>
                  </a:lnTo>
                  <a:close/>
                  <a:moveTo>
                    <a:pt x="3" y="192"/>
                  </a:moveTo>
                  <a:cubicBezTo>
                    <a:pt x="161" y="192"/>
                    <a:pt x="161" y="192"/>
                    <a:pt x="161" y="192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3" y="89"/>
                    <a:pt x="3" y="89"/>
                    <a:pt x="3" y="89"/>
                  </a:cubicBezTo>
                  <a:lnTo>
                    <a:pt x="3" y="192"/>
                  </a:lnTo>
                  <a:close/>
                  <a:moveTo>
                    <a:pt x="107" y="86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07" y="65"/>
                    <a:pt x="107" y="65"/>
                    <a:pt x="107" y="65"/>
                  </a:cubicBezTo>
                  <a:lnTo>
                    <a:pt x="107" y="86"/>
                  </a:lnTo>
                  <a:close/>
                  <a:moveTo>
                    <a:pt x="3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2"/>
                    <a:pt x="104" y="41"/>
                    <a:pt x="105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82" y="3"/>
                    <a:pt x="82" y="3"/>
                    <a:pt x="82" y="3"/>
                  </a:cubicBezTo>
                  <a:lnTo>
                    <a:pt x="38" y="41"/>
                  </a:lnTo>
                  <a:close/>
                  <a:moveTo>
                    <a:pt x="5" y="86"/>
                  </a:moveTo>
                  <a:cubicBezTo>
                    <a:pt x="57" y="86"/>
                    <a:pt x="57" y="86"/>
                    <a:pt x="57" y="86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5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"/>
            <p:cNvSpPr>
              <a:spLocks noEditPoints="1"/>
            </p:cNvSpPr>
            <p:nvPr/>
          </p:nvSpPr>
          <p:spPr bwMode="auto">
            <a:xfrm>
              <a:off x="-1322388" y="4576763"/>
              <a:ext cx="306388" cy="301625"/>
            </a:xfrm>
            <a:custGeom>
              <a:avLst/>
              <a:gdLst>
                <a:gd name="T0" fmla="*/ 33 w 80"/>
                <a:gd name="T1" fmla="*/ 79 h 80"/>
                <a:gd name="T2" fmla="*/ 23 w 80"/>
                <a:gd name="T3" fmla="*/ 68 h 80"/>
                <a:gd name="T4" fmla="*/ 16 w 80"/>
                <a:gd name="T5" fmla="*/ 72 h 80"/>
                <a:gd name="T6" fmla="*/ 8 w 80"/>
                <a:gd name="T7" fmla="*/ 64 h 80"/>
                <a:gd name="T8" fmla="*/ 12 w 80"/>
                <a:gd name="T9" fmla="*/ 57 h 80"/>
                <a:gd name="T10" fmla="*/ 2 w 80"/>
                <a:gd name="T11" fmla="*/ 47 h 80"/>
                <a:gd name="T12" fmla="*/ 0 w 80"/>
                <a:gd name="T13" fmla="*/ 34 h 80"/>
                <a:gd name="T14" fmla="*/ 8 w 80"/>
                <a:gd name="T15" fmla="*/ 32 h 80"/>
                <a:gd name="T16" fmla="*/ 7 w 80"/>
                <a:gd name="T17" fmla="*/ 17 h 80"/>
                <a:gd name="T18" fmla="*/ 16 w 80"/>
                <a:gd name="T19" fmla="*/ 8 h 80"/>
                <a:gd name="T20" fmla="*/ 22 w 80"/>
                <a:gd name="T21" fmla="*/ 13 h 80"/>
                <a:gd name="T22" fmla="*/ 33 w 80"/>
                <a:gd name="T23" fmla="*/ 2 h 80"/>
                <a:gd name="T24" fmla="*/ 40 w 80"/>
                <a:gd name="T25" fmla="*/ 0 h 80"/>
                <a:gd name="T26" fmla="*/ 47 w 80"/>
                <a:gd name="T27" fmla="*/ 2 h 80"/>
                <a:gd name="T28" fmla="*/ 57 w 80"/>
                <a:gd name="T29" fmla="*/ 13 h 80"/>
                <a:gd name="T30" fmla="*/ 63 w 80"/>
                <a:gd name="T31" fmla="*/ 8 h 80"/>
                <a:gd name="T32" fmla="*/ 72 w 80"/>
                <a:gd name="T33" fmla="*/ 17 h 80"/>
                <a:gd name="T34" fmla="*/ 67 w 80"/>
                <a:gd name="T35" fmla="*/ 23 h 80"/>
                <a:gd name="T36" fmla="*/ 79 w 80"/>
                <a:gd name="T37" fmla="*/ 34 h 80"/>
                <a:gd name="T38" fmla="*/ 78 w 80"/>
                <a:gd name="T39" fmla="*/ 47 h 80"/>
                <a:gd name="T40" fmla="*/ 67 w 80"/>
                <a:gd name="T41" fmla="*/ 57 h 80"/>
                <a:gd name="T42" fmla="*/ 72 w 80"/>
                <a:gd name="T43" fmla="*/ 64 h 80"/>
                <a:gd name="T44" fmla="*/ 63 w 80"/>
                <a:gd name="T45" fmla="*/ 72 h 80"/>
                <a:gd name="T46" fmla="*/ 56 w 80"/>
                <a:gd name="T47" fmla="*/ 68 h 80"/>
                <a:gd name="T48" fmla="*/ 47 w 80"/>
                <a:gd name="T49" fmla="*/ 79 h 80"/>
                <a:gd name="T50" fmla="*/ 38 w 80"/>
                <a:gd name="T51" fmla="*/ 80 h 80"/>
                <a:gd name="T52" fmla="*/ 36 w 80"/>
                <a:gd name="T53" fmla="*/ 70 h 80"/>
                <a:gd name="T54" fmla="*/ 43 w 80"/>
                <a:gd name="T55" fmla="*/ 77 h 80"/>
                <a:gd name="T56" fmla="*/ 44 w 80"/>
                <a:gd name="T57" fmla="*/ 69 h 80"/>
                <a:gd name="T58" fmla="*/ 58 w 80"/>
                <a:gd name="T59" fmla="*/ 64 h 80"/>
                <a:gd name="T60" fmla="*/ 66 w 80"/>
                <a:gd name="T61" fmla="*/ 66 h 80"/>
                <a:gd name="T62" fmla="*/ 63 w 80"/>
                <a:gd name="T63" fmla="*/ 57 h 80"/>
                <a:gd name="T64" fmla="*/ 70 w 80"/>
                <a:gd name="T65" fmla="*/ 44 h 80"/>
                <a:gd name="T66" fmla="*/ 76 w 80"/>
                <a:gd name="T67" fmla="*/ 37 h 80"/>
                <a:gd name="T68" fmla="*/ 69 w 80"/>
                <a:gd name="T69" fmla="*/ 35 h 80"/>
                <a:gd name="T70" fmla="*/ 63 w 80"/>
                <a:gd name="T71" fmla="*/ 22 h 80"/>
                <a:gd name="T72" fmla="*/ 66 w 80"/>
                <a:gd name="T73" fmla="*/ 14 h 80"/>
                <a:gd name="T74" fmla="*/ 58 w 80"/>
                <a:gd name="T75" fmla="*/ 16 h 80"/>
                <a:gd name="T76" fmla="*/ 44 w 80"/>
                <a:gd name="T77" fmla="*/ 11 h 80"/>
                <a:gd name="T78" fmla="*/ 43 w 80"/>
                <a:gd name="T79" fmla="*/ 3 h 80"/>
                <a:gd name="T80" fmla="*/ 36 w 80"/>
                <a:gd name="T81" fmla="*/ 10 h 80"/>
                <a:gd name="T82" fmla="*/ 23 w 80"/>
                <a:gd name="T83" fmla="*/ 16 h 80"/>
                <a:gd name="T84" fmla="*/ 17 w 80"/>
                <a:gd name="T85" fmla="*/ 11 h 80"/>
                <a:gd name="T86" fmla="*/ 11 w 80"/>
                <a:gd name="T87" fmla="*/ 17 h 80"/>
                <a:gd name="T88" fmla="*/ 11 w 80"/>
                <a:gd name="T89" fmla="*/ 35 h 80"/>
                <a:gd name="T90" fmla="*/ 3 w 80"/>
                <a:gd name="T91" fmla="*/ 37 h 80"/>
                <a:gd name="T92" fmla="*/ 9 w 80"/>
                <a:gd name="T93" fmla="*/ 44 h 80"/>
                <a:gd name="T94" fmla="*/ 16 w 80"/>
                <a:gd name="T95" fmla="*/ 57 h 80"/>
                <a:gd name="T96" fmla="*/ 15 w 80"/>
                <a:gd name="T97" fmla="*/ 59 h 80"/>
                <a:gd name="T98" fmla="*/ 17 w 80"/>
                <a:gd name="T99" fmla="*/ 69 h 80"/>
                <a:gd name="T100" fmla="*/ 23 w 80"/>
                <a:gd name="T101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" h="80">
                  <a:moveTo>
                    <a:pt x="38" y="80"/>
                  </a:moveTo>
                  <a:cubicBezTo>
                    <a:pt x="37" y="80"/>
                    <a:pt x="36" y="80"/>
                    <a:pt x="34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29" y="71"/>
                    <a:pt x="26" y="69"/>
                    <a:pt x="23" y="68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71"/>
                    <a:pt x="13" y="69"/>
                    <a:pt x="11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9" y="65"/>
                    <a:pt x="8" y="6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0" y="54"/>
                    <a:pt x="9" y="51"/>
                    <a:pt x="8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2" y="47"/>
                    <a:pt x="2" y="47"/>
                  </a:cubicBezTo>
                  <a:cubicBezTo>
                    <a:pt x="1" y="47"/>
                    <a:pt x="0" y="46"/>
                    <a:pt x="0" y="46"/>
                  </a:cubicBezTo>
                  <a:cubicBezTo>
                    <a:pt x="0" y="44"/>
                    <a:pt x="0" y="42"/>
                    <a:pt x="0" y="40"/>
                  </a:cubicBezTo>
                  <a:cubicBezTo>
                    <a:pt x="0" y="38"/>
                    <a:pt x="0" y="36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2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9"/>
                    <a:pt x="10" y="26"/>
                    <a:pt x="12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5"/>
                    <a:pt x="10" y="13"/>
                    <a:pt x="11" y="12"/>
                  </a:cubicBezTo>
                  <a:cubicBezTo>
                    <a:pt x="13" y="10"/>
                    <a:pt x="14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6" y="10"/>
                    <a:pt x="29" y="9"/>
                    <a:pt x="32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6" y="0"/>
                    <a:pt x="38" y="0"/>
                    <a:pt x="40" y="0"/>
                  </a:cubicBezTo>
                  <a:cubicBezTo>
                    <a:pt x="42" y="0"/>
                    <a:pt x="43" y="0"/>
                    <a:pt x="45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9"/>
                    <a:pt x="54" y="10"/>
                    <a:pt x="57" y="1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9"/>
                    <a:pt x="66" y="10"/>
                    <a:pt x="68" y="12"/>
                  </a:cubicBezTo>
                  <a:cubicBezTo>
                    <a:pt x="69" y="13"/>
                    <a:pt x="71" y="15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9" y="26"/>
                    <a:pt x="71" y="29"/>
                    <a:pt x="71" y="32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9" y="33"/>
                    <a:pt x="79" y="34"/>
                  </a:cubicBezTo>
                  <a:cubicBezTo>
                    <a:pt x="79" y="36"/>
                    <a:pt x="80" y="38"/>
                    <a:pt x="80" y="40"/>
                  </a:cubicBezTo>
                  <a:cubicBezTo>
                    <a:pt x="80" y="42"/>
                    <a:pt x="79" y="44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7"/>
                    <a:pt x="78" y="47"/>
                    <a:pt x="78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51"/>
                    <a:pt x="69" y="54"/>
                    <a:pt x="67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1" y="65"/>
                    <a:pt x="70" y="66"/>
                    <a:pt x="69" y="67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9"/>
                    <a:pt x="65" y="71"/>
                    <a:pt x="64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4" y="69"/>
                    <a:pt x="51" y="71"/>
                    <a:pt x="47" y="71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4" y="80"/>
                    <a:pt x="42" y="80"/>
                    <a:pt x="41" y="80"/>
                  </a:cubicBezTo>
                  <a:lnTo>
                    <a:pt x="38" y="80"/>
                  </a:lnTo>
                  <a:close/>
                  <a:moveTo>
                    <a:pt x="23" y="64"/>
                  </a:moveTo>
                  <a:cubicBezTo>
                    <a:pt x="26" y="67"/>
                    <a:pt x="30" y="68"/>
                    <a:pt x="34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2" y="77"/>
                    <a:pt x="43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9" y="68"/>
                    <a:pt x="53" y="66"/>
                    <a:pt x="56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4" y="67"/>
                    <a:pt x="65" y="67"/>
                    <a:pt x="66" y="66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6" y="53"/>
                    <a:pt x="68" y="49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70" y="44"/>
                    <a:pt x="70" y="4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2"/>
                    <a:pt x="76" y="41"/>
                    <a:pt x="76" y="40"/>
                  </a:cubicBezTo>
                  <a:cubicBezTo>
                    <a:pt x="76" y="39"/>
                    <a:pt x="76" y="38"/>
                    <a:pt x="76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8" y="30"/>
                    <a:pt x="66" y="27"/>
                    <a:pt x="64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5"/>
                    <a:pt x="67" y="15"/>
                    <a:pt x="66" y="14"/>
                  </a:cubicBezTo>
                  <a:cubicBezTo>
                    <a:pt x="65" y="13"/>
                    <a:pt x="64" y="12"/>
                    <a:pt x="63" y="12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3" y="13"/>
                    <a:pt x="49" y="12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3"/>
                    <a:pt x="40" y="3"/>
                  </a:cubicBezTo>
                  <a:cubicBezTo>
                    <a:pt x="39" y="3"/>
                    <a:pt x="38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0" y="12"/>
                    <a:pt x="27" y="13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4" y="13"/>
                    <a:pt x="14" y="14"/>
                  </a:cubicBezTo>
                  <a:cubicBezTo>
                    <a:pt x="13" y="15"/>
                    <a:pt x="12" y="15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3" y="27"/>
                    <a:pt x="12" y="30"/>
                    <a:pt x="11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9"/>
                    <a:pt x="3" y="40"/>
                  </a:cubicBezTo>
                  <a:cubicBezTo>
                    <a:pt x="3" y="41"/>
                    <a:pt x="3" y="42"/>
                    <a:pt x="3" y="43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50"/>
                    <a:pt x="13" y="53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5" y="67"/>
                    <a:pt x="16" y="68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lnTo>
                    <a:pt x="2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"/>
            <p:cNvSpPr>
              <a:spLocks noEditPoints="1"/>
            </p:cNvSpPr>
            <p:nvPr/>
          </p:nvSpPr>
          <p:spPr bwMode="auto">
            <a:xfrm>
              <a:off x="-1238250" y="4659313"/>
              <a:ext cx="134938" cy="136525"/>
            </a:xfrm>
            <a:custGeom>
              <a:avLst/>
              <a:gdLst>
                <a:gd name="T0" fmla="*/ 18 w 35"/>
                <a:gd name="T1" fmla="*/ 36 h 36"/>
                <a:gd name="T2" fmla="*/ 5 w 35"/>
                <a:gd name="T3" fmla="*/ 30 h 36"/>
                <a:gd name="T4" fmla="*/ 0 w 35"/>
                <a:gd name="T5" fmla="*/ 18 h 36"/>
                <a:gd name="T6" fmla="*/ 18 w 35"/>
                <a:gd name="T7" fmla="*/ 0 h 36"/>
                <a:gd name="T8" fmla="*/ 35 w 35"/>
                <a:gd name="T9" fmla="*/ 18 h 36"/>
                <a:gd name="T10" fmla="*/ 30 w 35"/>
                <a:gd name="T11" fmla="*/ 31 h 36"/>
                <a:gd name="T12" fmla="*/ 18 w 35"/>
                <a:gd name="T13" fmla="*/ 36 h 36"/>
                <a:gd name="T14" fmla="*/ 18 w 35"/>
                <a:gd name="T15" fmla="*/ 3 h 36"/>
                <a:gd name="T16" fmla="*/ 3 w 35"/>
                <a:gd name="T17" fmla="*/ 18 h 36"/>
                <a:gd name="T18" fmla="*/ 7 w 35"/>
                <a:gd name="T19" fmla="*/ 28 h 36"/>
                <a:gd name="T20" fmla="*/ 18 w 35"/>
                <a:gd name="T21" fmla="*/ 33 h 36"/>
                <a:gd name="T22" fmla="*/ 28 w 35"/>
                <a:gd name="T23" fmla="*/ 28 h 36"/>
                <a:gd name="T24" fmla="*/ 32 w 35"/>
                <a:gd name="T25" fmla="*/ 18 h 36"/>
                <a:gd name="T26" fmla="*/ 18 w 35"/>
                <a:gd name="T2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13" y="36"/>
                    <a:pt x="8" y="34"/>
                    <a:pt x="5" y="30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3"/>
                    <a:pt x="34" y="27"/>
                    <a:pt x="30" y="31"/>
                  </a:cubicBezTo>
                  <a:cubicBezTo>
                    <a:pt x="27" y="34"/>
                    <a:pt x="22" y="36"/>
                    <a:pt x="18" y="36"/>
                  </a:cubicBezTo>
                  <a:close/>
                  <a:moveTo>
                    <a:pt x="18" y="3"/>
                  </a:moveTo>
                  <a:cubicBezTo>
                    <a:pt x="10" y="3"/>
                    <a:pt x="3" y="10"/>
                    <a:pt x="3" y="18"/>
                  </a:cubicBezTo>
                  <a:cubicBezTo>
                    <a:pt x="3" y="22"/>
                    <a:pt x="4" y="26"/>
                    <a:pt x="7" y="28"/>
                  </a:cubicBezTo>
                  <a:cubicBezTo>
                    <a:pt x="10" y="31"/>
                    <a:pt x="14" y="33"/>
                    <a:pt x="18" y="33"/>
                  </a:cubicBezTo>
                  <a:cubicBezTo>
                    <a:pt x="22" y="33"/>
                    <a:pt x="25" y="31"/>
                    <a:pt x="28" y="28"/>
                  </a:cubicBezTo>
                  <a:cubicBezTo>
                    <a:pt x="31" y="26"/>
                    <a:pt x="32" y="22"/>
                    <a:pt x="32" y="18"/>
                  </a:cubicBezTo>
                  <a:cubicBezTo>
                    <a:pt x="32" y="10"/>
                    <a:pt x="26" y="3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377800" y="5567296"/>
            <a:ext cx="359090" cy="356584"/>
            <a:chOff x="-1539875" y="5575300"/>
            <a:chExt cx="681037" cy="676284"/>
          </a:xfrm>
        </p:grpSpPr>
        <p:sp>
          <p:nvSpPr>
            <p:cNvPr id="56" name="Freeform 25"/>
            <p:cNvSpPr/>
            <p:nvPr/>
          </p:nvSpPr>
          <p:spPr bwMode="auto">
            <a:xfrm>
              <a:off x="-1382713" y="5835650"/>
              <a:ext cx="523875" cy="415925"/>
            </a:xfrm>
            <a:custGeom>
              <a:avLst/>
              <a:gdLst>
                <a:gd name="T0" fmla="*/ 0 w 137"/>
                <a:gd name="T1" fmla="*/ 6 h 110"/>
                <a:gd name="T2" fmla="*/ 14 w 137"/>
                <a:gd name="T3" fmla="*/ 0 h 110"/>
                <a:gd name="T4" fmla="*/ 117 w 137"/>
                <a:gd name="T5" fmla="*/ 0 h 110"/>
                <a:gd name="T6" fmla="*/ 137 w 137"/>
                <a:gd name="T7" fmla="*/ 19 h 110"/>
                <a:gd name="T8" fmla="*/ 137 w 137"/>
                <a:gd name="T9" fmla="*/ 91 h 110"/>
                <a:gd name="T10" fmla="*/ 117 w 137"/>
                <a:gd name="T11" fmla="*/ 110 h 110"/>
                <a:gd name="T12" fmla="*/ 18 w 137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10">
                  <a:moveTo>
                    <a:pt x="0" y="6"/>
                  </a:moveTo>
                  <a:cubicBezTo>
                    <a:pt x="4" y="2"/>
                    <a:pt x="8" y="0"/>
                    <a:pt x="14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8" y="0"/>
                    <a:pt x="137" y="8"/>
                    <a:pt x="137" y="19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137" y="101"/>
                    <a:pt x="128" y="110"/>
                    <a:pt x="117" y="110"/>
                  </a:cubicBezTo>
                  <a:cubicBezTo>
                    <a:pt x="18" y="110"/>
                    <a:pt x="18" y="110"/>
                    <a:pt x="18" y="110"/>
                  </a:cubicBezTo>
                </a:path>
              </a:pathLst>
            </a:custGeom>
            <a:noFill/>
            <a:ln w="10160" cap="rnd">
              <a:solidFill>
                <a:srgbClr val="E6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-1233488" y="5643563"/>
              <a:ext cx="201613" cy="192088"/>
            </a:xfrm>
            <a:custGeom>
              <a:avLst/>
              <a:gdLst>
                <a:gd name="T0" fmla="*/ 53 w 53"/>
                <a:gd name="T1" fmla="*/ 51 h 51"/>
                <a:gd name="T2" fmla="*/ 53 w 53"/>
                <a:gd name="T3" fmla="*/ 27 h 51"/>
                <a:gd name="T4" fmla="*/ 27 w 53"/>
                <a:gd name="T5" fmla="*/ 0 h 51"/>
                <a:gd name="T6" fmla="*/ 0 w 53"/>
                <a:gd name="T7" fmla="*/ 27 h 51"/>
                <a:gd name="T8" fmla="*/ 0 w 53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1">
                  <a:moveTo>
                    <a:pt x="53" y="51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10160" cap="rnd">
              <a:solidFill>
                <a:srgbClr val="E6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-1303338" y="5575300"/>
              <a:ext cx="341313" cy="260350"/>
            </a:xfrm>
            <a:custGeom>
              <a:avLst/>
              <a:gdLst>
                <a:gd name="T0" fmla="*/ 0 w 89"/>
                <a:gd name="T1" fmla="*/ 69 h 69"/>
                <a:gd name="T2" fmla="*/ 0 w 89"/>
                <a:gd name="T3" fmla="*/ 45 h 69"/>
                <a:gd name="T4" fmla="*/ 45 w 89"/>
                <a:gd name="T5" fmla="*/ 0 h 69"/>
                <a:gd name="T6" fmla="*/ 89 w 89"/>
                <a:gd name="T7" fmla="*/ 45 h 69"/>
                <a:gd name="T8" fmla="*/ 89 w 8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9">
                  <a:moveTo>
                    <a:pt x="0" y="69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69"/>
                    <a:pt x="89" y="69"/>
                    <a:pt x="89" y="69"/>
                  </a:cubicBezTo>
                </a:path>
              </a:pathLst>
            </a:custGeom>
            <a:noFill/>
            <a:ln w="10160" cap="rnd">
              <a:solidFill>
                <a:srgbClr val="E6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8"/>
            <p:cNvSpPr/>
            <p:nvPr/>
          </p:nvSpPr>
          <p:spPr bwMode="auto">
            <a:xfrm>
              <a:off x="-1200150" y="5937250"/>
              <a:ext cx="127000" cy="204788"/>
            </a:xfrm>
            <a:custGeom>
              <a:avLst/>
              <a:gdLst>
                <a:gd name="T0" fmla="*/ 17 w 33"/>
                <a:gd name="T1" fmla="*/ 54 h 54"/>
                <a:gd name="T2" fmla="*/ 10 w 33"/>
                <a:gd name="T3" fmla="*/ 47 h 54"/>
                <a:gd name="T4" fmla="*/ 10 w 33"/>
                <a:gd name="T5" fmla="*/ 31 h 54"/>
                <a:gd name="T6" fmla="*/ 9 w 33"/>
                <a:gd name="T7" fmla="*/ 30 h 54"/>
                <a:gd name="T8" fmla="*/ 4 w 33"/>
                <a:gd name="T9" fmla="*/ 11 h 54"/>
                <a:gd name="T10" fmla="*/ 14 w 33"/>
                <a:gd name="T11" fmla="*/ 2 h 54"/>
                <a:gd name="T12" fmla="*/ 33 w 33"/>
                <a:gd name="T13" fmla="*/ 17 h 54"/>
                <a:gd name="T14" fmla="*/ 26 w 33"/>
                <a:gd name="T15" fmla="*/ 30 h 54"/>
                <a:gd name="T16" fmla="*/ 25 w 33"/>
                <a:gd name="T17" fmla="*/ 31 h 54"/>
                <a:gd name="T18" fmla="*/ 25 w 33"/>
                <a:gd name="T19" fmla="*/ 47 h 54"/>
                <a:gd name="T20" fmla="*/ 19 w 33"/>
                <a:gd name="T21" fmla="*/ 54 h 54"/>
                <a:gd name="T22" fmla="*/ 17 w 33"/>
                <a:gd name="T2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4">
                  <a:moveTo>
                    <a:pt x="17" y="54"/>
                  </a:moveTo>
                  <a:cubicBezTo>
                    <a:pt x="13" y="54"/>
                    <a:pt x="10" y="51"/>
                    <a:pt x="10" y="4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0"/>
                    <a:pt x="9" y="30"/>
                  </a:cubicBezTo>
                  <a:cubicBezTo>
                    <a:pt x="3" y="26"/>
                    <a:pt x="0" y="18"/>
                    <a:pt x="4" y="11"/>
                  </a:cubicBezTo>
                  <a:cubicBezTo>
                    <a:pt x="6" y="6"/>
                    <a:pt x="10" y="3"/>
                    <a:pt x="14" y="2"/>
                  </a:cubicBezTo>
                  <a:cubicBezTo>
                    <a:pt x="24" y="0"/>
                    <a:pt x="33" y="8"/>
                    <a:pt x="33" y="17"/>
                  </a:cubicBezTo>
                  <a:cubicBezTo>
                    <a:pt x="33" y="23"/>
                    <a:pt x="30" y="27"/>
                    <a:pt x="26" y="30"/>
                  </a:cubicBezTo>
                  <a:cubicBezTo>
                    <a:pt x="26" y="30"/>
                    <a:pt x="25" y="31"/>
                    <a:pt x="25" y="31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51"/>
                    <a:pt x="22" y="54"/>
                    <a:pt x="19" y="54"/>
                  </a:cubicBezTo>
                  <a:lnTo>
                    <a:pt x="17" y="54"/>
                  </a:lnTo>
                  <a:close/>
                </a:path>
              </a:pathLst>
            </a:custGeom>
            <a:noFill/>
            <a:ln w="10160" cap="rnd">
              <a:solidFill>
                <a:srgbClr val="E6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9"/>
            <p:cNvSpPr/>
            <p:nvPr/>
          </p:nvSpPr>
          <p:spPr bwMode="auto">
            <a:xfrm>
              <a:off x="-1539875" y="5907096"/>
              <a:ext cx="276225" cy="344488"/>
            </a:xfrm>
            <a:custGeom>
              <a:avLst/>
              <a:gdLst>
                <a:gd name="T0" fmla="*/ 36 w 72"/>
                <a:gd name="T1" fmla="*/ 0 h 91"/>
                <a:gd name="T2" fmla="*/ 0 w 72"/>
                <a:gd name="T3" fmla="*/ 15 h 91"/>
                <a:gd name="T4" fmla="*/ 0 w 72"/>
                <a:gd name="T5" fmla="*/ 53 h 91"/>
                <a:gd name="T6" fmla="*/ 9 w 72"/>
                <a:gd name="T7" fmla="*/ 72 h 91"/>
                <a:gd name="T8" fmla="*/ 32 w 72"/>
                <a:gd name="T9" fmla="*/ 88 h 91"/>
                <a:gd name="T10" fmla="*/ 36 w 72"/>
                <a:gd name="T11" fmla="*/ 91 h 91"/>
                <a:gd name="T12" fmla="*/ 39 w 72"/>
                <a:gd name="T13" fmla="*/ 88 h 91"/>
                <a:gd name="T14" fmla="*/ 63 w 72"/>
                <a:gd name="T15" fmla="*/ 72 h 91"/>
                <a:gd name="T16" fmla="*/ 72 w 72"/>
                <a:gd name="T17" fmla="*/ 53 h 91"/>
                <a:gd name="T18" fmla="*/ 72 w 72"/>
                <a:gd name="T19" fmla="*/ 15 h 91"/>
                <a:gd name="T20" fmla="*/ 36 w 72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91">
                  <a:moveTo>
                    <a:pt x="36" y="0"/>
                  </a:moveTo>
                  <a:cubicBezTo>
                    <a:pt x="36" y="0"/>
                    <a:pt x="16" y="15"/>
                    <a:pt x="0" y="1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1"/>
                    <a:pt x="3" y="68"/>
                    <a:pt x="9" y="72"/>
                  </a:cubicBezTo>
                  <a:cubicBezTo>
                    <a:pt x="14" y="77"/>
                    <a:pt x="31" y="88"/>
                    <a:pt x="32" y="88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8"/>
                    <a:pt x="57" y="77"/>
                    <a:pt x="63" y="72"/>
                  </a:cubicBezTo>
                  <a:cubicBezTo>
                    <a:pt x="68" y="68"/>
                    <a:pt x="72" y="61"/>
                    <a:pt x="72" y="53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55" y="15"/>
                    <a:pt x="36" y="0"/>
                    <a:pt x="36" y="0"/>
                  </a:cubicBezTo>
                  <a:close/>
                </a:path>
              </a:pathLst>
            </a:custGeom>
            <a:noFill/>
            <a:ln w="10160" cap="rnd">
              <a:solidFill>
                <a:srgbClr val="E6001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0"/>
            <p:cNvSpPr/>
            <p:nvPr/>
          </p:nvSpPr>
          <p:spPr bwMode="auto">
            <a:xfrm>
              <a:off x="-1458913" y="6040437"/>
              <a:ext cx="122237" cy="74613"/>
            </a:xfrm>
            <a:custGeom>
              <a:avLst/>
              <a:gdLst>
                <a:gd name="T0" fmla="*/ 0 w 77"/>
                <a:gd name="T1" fmla="*/ 19 h 47"/>
                <a:gd name="T2" fmla="*/ 29 w 77"/>
                <a:gd name="T3" fmla="*/ 47 h 47"/>
                <a:gd name="T4" fmla="*/ 77 w 7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7">
                  <a:moveTo>
                    <a:pt x="0" y="19"/>
                  </a:moveTo>
                  <a:lnTo>
                    <a:pt x="29" y="47"/>
                  </a:lnTo>
                  <a:lnTo>
                    <a:pt x="77" y="0"/>
                  </a:lnTo>
                </a:path>
              </a:pathLst>
            </a:custGeom>
            <a:solidFill>
              <a:srgbClr val="FFFFFF"/>
            </a:solidFill>
            <a:ln w="10160" cap="rnd">
              <a:solidFill>
                <a:srgbClr val="E6001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596623" y="4179401"/>
            <a:ext cx="381000" cy="377825"/>
            <a:chOff x="-1021325" y="4228015"/>
            <a:chExt cx="381000" cy="377825"/>
          </a:xfrm>
          <a:solidFill>
            <a:srgbClr val="E60012"/>
          </a:solidFill>
        </p:grpSpPr>
        <p:sp>
          <p:nvSpPr>
            <p:cNvPr id="63" name="Freeform 34"/>
            <p:cNvSpPr/>
            <p:nvPr/>
          </p:nvSpPr>
          <p:spPr bwMode="auto">
            <a:xfrm>
              <a:off x="-1021325" y="4264528"/>
              <a:ext cx="381000" cy="280987"/>
            </a:xfrm>
            <a:custGeom>
              <a:avLst/>
              <a:gdLst>
                <a:gd name="T0" fmla="*/ 10 w 185"/>
                <a:gd name="T1" fmla="*/ 138 h 138"/>
                <a:gd name="T2" fmla="*/ 0 w 185"/>
                <a:gd name="T3" fmla="*/ 128 h 138"/>
                <a:gd name="T4" fmla="*/ 0 w 185"/>
                <a:gd name="T5" fmla="*/ 9 h 138"/>
                <a:gd name="T6" fmla="*/ 10 w 185"/>
                <a:gd name="T7" fmla="*/ 0 h 138"/>
                <a:gd name="T8" fmla="*/ 34 w 185"/>
                <a:gd name="T9" fmla="*/ 0 h 138"/>
                <a:gd name="T10" fmla="*/ 34 w 185"/>
                <a:gd name="T11" fmla="*/ 5 h 138"/>
                <a:gd name="T12" fmla="*/ 10 w 185"/>
                <a:gd name="T13" fmla="*/ 5 h 138"/>
                <a:gd name="T14" fmla="*/ 5 w 185"/>
                <a:gd name="T15" fmla="*/ 9 h 138"/>
                <a:gd name="T16" fmla="*/ 5 w 185"/>
                <a:gd name="T17" fmla="*/ 128 h 138"/>
                <a:gd name="T18" fmla="*/ 10 w 185"/>
                <a:gd name="T19" fmla="*/ 133 h 138"/>
                <a:gd name="T20" fmla="*/ 175 w 185"/>
                <a:gd name="T21" fmla="*/ 133 h 138"/>
                <a:gd name="T22" fmla="*/ 180 w 185"/>
                <a:gd name="T23" fmla="*/ 128 h 138"/>
                <a:gd name="T24" fmla="*/ 180 w 185"/>
                <a:gd name="T25" fmla="*/ 9 h 138"/>
                <a:gd name="T26" fmla="*/ 175 w 185"/>
                <a:gd name="T27" fmla="*/ 5 h 138"/>
                <a:gd name="T28" fmla="*/ 151 w 185"/>
                <a:gd name="T29" fmla="*/ 5 h 138"/>
                <a:gd name="T30" fmla="*/ 151 w 185"/>
                <a:gd name="T31" fmla="*/ 0 h 138"/>
                <a:gd name="T32" fmla="*/ 175 w 185"/>
                <a:gd name="T33" fmla="*/ 0 h 138"/>
                <a:gd name="T34" fmla="*/ 185 w 185"/>
                <a:gd name="T35" fmla="*/ 9 h 138"/>
                <a:gd name="T36" fmla="*/ 185 w 185"/>
                <a:gd name="T37" fmla="*/ 128 h 138"/>
                <a:gd name="T38" fmla="*/ 175 w 185"/>
                <a:gd name="T39" fmla="*/ 138 h 138"/>
                <a:gd name="T40" fmla="*/ 10 w 185"/>
                <a:gd name="T4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5" h="138">
                  <a:moveTo>
                    <a:pt x="10" y="138"/>
                  </a:moveTo>
                  <a:cubicBezTo>
                    <a:pt x="4" y="138"/>
                    <a:pt x="0" y="133"/>
                    <a:pt x="0" y="1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5" y="7"/>
                    <a:pt x="5" y="9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31"/>
                    <a:pt x="7" y="133"/>
                    <a:pt x="10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8" y="133"/>
                    <a:pt x="180" y="131"/>
                    <a:pt x="180" y="128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80" y="7"/>
                    <a:pt x="178" y="5"/>
                    <a:pt x="175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81" y="0"/>
                    <a:pt x="185" y="4"/>
                    <a:pt x="185" y="9"/>
                  </a:cubicBezTo>
                  <a:cubicBezTo>
                    <a:pt x="185" y="128"/>
                    <a:pt x="185" y="128"/>
                    <a:pt x="185" y="128"/>
                  </a:cubicBezTo>
                  <a:cubicBezTo>
                    <a:pt x="185" y="133"/>
                    <a:pt x="181" y="138"/>
                    <a:pt x="175" y="138"/>
                  </a:cubicBezTo>
                  <a:lnTo>
                    <a:pt x="1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>
              <a:off x="-1013387" y="4491540"/>
              <a:ext cx="3651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>
              <a:off x="-919725" y="4593140"/>
              <a:ext cx="176213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7"/>
            <p:cNvSpPr/>
            <p:nvPr/>
          </p:nvSpPr>
          <p:spPr bwMode="auto">
            <a:xfrm>
              <a:off x="-900675" y="4540753"/>
              <a:ext cx="33338" cy="58737"/>
            </a:xfrm>
            <a:custGeom>
              <a:avLst/>
              <a:gdLst>
                <a:gd name="T0" fmla="*/ 0 w 21"/>
                <a:gd name="T1" fmla="*/ 34 h 37"/>
                <a:gd name="T2" fmla="*/ 14 w 21"/>
                <a:gd name="T3" fmla="*/ 0 h 37"/>
                <a:gd name="T4" fmla="*/ 21 w 21"/>
                <a:gd name="T5" fmla="*/ 2 h 37"/>
                <a:gd name="T6" fmla="*/ 7 w 21"/>
                <a:gd name="T7" fmla="*/ 37 h 37"/>
                <a:gd name="T8" fmla="*/ 0 w 21"/>
                <a:gd name="T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7">
                  <a:moveTo>
                    <a:pt x="0" y="34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7" y="37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-795900" y="4540753"/>
              <a:ext cx="31750" cy="58737"/>
            </a:xfrm>
            <a:custGeom>
              <a:avLst/>
              <a:gdLst>
                <a:gd name="T0" fmla="*/ 0 w 20"/>
                <a:gd name="T1" fmla="*/ 2 h 37"/>
                <a:gd name="T2" fmla="*/ 7 w 20"/>
                <a:gd name="T3" fmla="*/ 0 h 37"/>
                <a:gd name="T4" fmla="*/ 20 w 20"/>
                <a:gd name="T5" fmla="*/ 34 h 37"/>
                <a:gd name="T6" fmla="*/ 15 w 20"/>
                <a:gd name="T7" fmla="*/ 37 h 37"/>
                <a:gd name="T8" fmla="*/ 0 w 20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0" y="2"/>
                  </a:moveTo>
                  <a:lnTo>
                    <a:pt x="7" y="0"/>
                  </a:lnTo>
                  <a:lnTo>
                    <a:pt x="20" y="34"/>
                  </a:lnTo>
                  <a:lnTo>
                    <a:pt x="15" y="37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-948300" y="4228015"/>
              <a:ext cx="233363" cy="200025"/>
            </a:xfrm>
            <a:custGeom>
              <a:avLst/>
              <a:gdLst>
                <a:gd name="T0" fmla="*/ 72 w 113"/>
                <a:gd name="T1" fmla="*/ 98 h 98"/>
                <a:gd name="T2" fmla="*/ 72 w 113"/>
                <a:gd name="T3" fmla="*/ 93 h 98"/>
                <a:gd name="T4" fmla="*/ 92 w 113"/>
                <a:gd name="T5" fmla="*/ 93 h 98"/>
                <a:gd name="T6" fmla="*/ 92 w 113"/>
                <a:gd name="T7" fmla="*/ 93 h 98"/>
                <a:gd name="T8" fmla="*/ 108 w 113"/>
                <a:gd name="T9" fmla="*/ 56 h 98"/>
                <a:gd name="T10" fmla="*/ 56 w 113"/>
                <a:gd name="T11" fmla="*/ 5 h 98"/>
                <a:gd name="T12" fmla="*/ 5 w 113"/>
                <a:gd name="T13" fmla="*/ 56 h 98"/>
                <a:gd name="T14" fmla="*/ 21 w 113"/>
                <a:gd name="T15" fmla="*/ 93 h 98"/>
                <a:gd name="T16" fmla="*/ 21 w 113"/>
                <a:gd name="T17" fmla="*/ 93 h 98"/>
                <a:gd name="T18" fmla="*/ 41 w 113"/>
                <a:gd name="T19" fmla="*/ 93 h 98"/>
                <a:gd name="T20" fmla="*/ 41 w 113"/>
                <a:gd name="T21" fmla="*/ 98 h 98"/>
                <a:gd name="T22" fmla="*/ 19 w 113"/>
                <a:gd name="T23" fmla="*/ 98 h 98"/>
                <a:gd name="T24" fmla="*/ 18 w 113"/>
                <a:gd name="T25" fmla="*/ 98 h 98"/>
                <a:gd name="T26" fmla="*/ 0 w 113"/>
                <a:gd name="T27" fmla="*/ 56 h 98"/>
                <a:gd name="T28" fmla="*/ 56 w 113"/>
                <a:gd name="T29" fmla="*/ 0 h 98"/>
                <a:gd name="T30" fmla="*/ 113 w 113"/>
                <a:gd name="T31" fmla="*/ 56 h 98"/>
                <a:gd name="T32" fmla="*/ 95 w 113"/>
                <a:gd name="T33" fmla="*/ 98 h 98"/>
                <a:gd name="T34" fmla="*/ 94 w 113"/>
                <a:gd name="T35" fmla="*/ 98 h 98"/>
                <a:gd name="T36" fmla="*/ 72 w 113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98">
                  <a:moveTo>
                    <a:pt x="72" y="98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102" y="83"/>
                    <a:pt x="108" y="70"/>
                    <a:pt x="108" y="56"/>
                  </a:cubicBezTo>
                  <a:cubicBezTo>
                    <a:pt x="108" y="28"/>
                    <a:pt x="85" y="5"/>
                    <a:pt x="56" y="5"/>
                  </a:cubicBezTo>
                  <a:cubicBezTo>
                    <a:pt x="28" y="5"/>
                    <a:pt x="5" y="28"/>
                    <a:pt x="5" y="56"/>
                  </a:cubicBezTo>
                  <a:cubicBezTo>
                    <a:pt x="5" y="70"/>
                    <a:pt x="11" y="8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87"/>
                    <a:pt x="0" y="72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72"/>
                    <a:pt x="106" y="87"/>
                    <a:pt x="95" y="98"/>
                  </a:cubicBezTo>
                  <a:cubicBezTo>
                    <a:pt x="94" y="98"/>
                    <a:pt x="94" y="98"/>
                    <a:pt x="94" y="98"/>
                  </a:cubicBezTo>
                  <a:lnTo>
                    <a:pt x="72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>
              <a:off x="-837175" y="4256590"/>
              <a:ext cx="111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1"/>
            <p:cNvSpPr/>
            <p:nvPr/>
          </p:nvSpPr>
          <p:spPr bwMode="auto">
            <a:xfrm>
              <a:off x="-899087" y="4277228"/>
              <a:ext cx="23813" cy="20637"/>
            </a:xfrm>
            <a:custGeom>
              <a:avLst/>
              <a:gdLst>
                <a:gd name="T0" fmla="*/ 0 w 15"/>
                <a:gd name="T1" fmla="*/ 5 h 13"/>
                <a:gd name="T2" fmla="*/ 6 w 15"/>
                <a:gd name="T3" fmla="*/ 0 h 13"/>
                <a:gd name="T4" fmla="*/ 15 w 15"/>
                <a:gd name="T5" fmla="*/ 9 h 13"/>
                <a:gd name="T6" fmla="*/ 10 w 15"/>
                <a:gd name="T7" fmla="*/ 13 h 13"/>
                <a:gd name="T8" fmla="*/ 0 w 15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6" y="0"/>
                  </a:lnTo>
                  <a:lnTo>
                    <a:pt x="15" y="9"/>
                  </a:lnTo>
                  <a:lnTo>
                    <a:pt x="10" y="13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>
              <a:off x="-919725" y="4339140"/>
              <a:ext cx="19050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/>
          </p:nvSpPr>
          <p:spPr bwMode="auto">
            <a:xfrm>
              <a:off x="-827650" y="4277228"/>
              <a:ext cx="63500" cy="63500"/>
            </a:xfrm>
            <a:custGeom>
              <a:avLst/>
              <a:gdLst>
                <a:gd name="T0" fmla="*/ 0 w 40"/>
                <a:gd name="T1" fmla="*/ 35 h 40"/>
                <a:gd name="T2" fmla="*/ 35 w 40"/>
                <a:gd name="T3" fmla="*/ 0 h 40"/>
                <a:gd name="T4" fmla="*/ 40 w 40"/>
                <a:gd name="T5" fmla="*/ 5 h 40"/>
                <a:gd name="T6" fmla="*/ 5 w 40"/>
                <a:gd name="T7" fmla="*/ 40 h 40"/>
                <a:gd name="T8" fmla="*/ 0 w 40"/>
                <a:gd name="T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0" y="35"/>
                  </a:moveTo>
                  <a:lnTo>
                    <a:pt x="35" y="0"/>
                  </a:lnTo>
                  <a:lnTo>
                    <a:pt x="40" y="5"/>
                  </a:lnTo>
                  <a:lnTo>
                    <a:pt x="5" y="4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>
              <a:off x="-762562" y="4339140"/>
              <a:ext cx="19050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>
              <a:off x="-673662" y="4228015"/>
              <a:ext cx="9525" cy="11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>
              <a:off x="-705412" y="4228015"/>
              <a:ext cx="12700" cy="11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>
              <a:off x="-733987" y="4228015"/>
              <a:ext cx="11113" cy="11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Oval 48"/>
            <p:cNvSpPr>
              <a:spLocks noChangeArrowheads="1"/>
            </p:cNvSpPr>
            <p:nvPr/>
          </p:nvSpPr>
          <p:spPr bwMode="auto">
            <a:xfrm>
              <a:off x="-845112" y="4329615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542648" y="3509476"/>
            <a:ext cx="411163" cy="381000"/>
            <a:chOff x="-1068950" y="3523165"/>
            <a:chExt cx="411163" cy="381000"/>
          </a:xfrm>
        </p:grpSpPr>
        <p:sp>
          <p:nvSpPr>
            <p:cNvPr id="79" name="Line 49"/>
            <p:cNvSpPr>
              <a:spLocks noChangeShapeType="1"/>
            </p:cNvSpPr>
            <p:nvPr/>
          </p:nvSpPr>
          <p:spPr bwMode="auto">
            <a:xfrm>
              <a:off x="-1026087" y="3662865"/>
              <a:ext cx="131763" cy="0"/>
            </a:xfrm>
            <a:prstGeom prst="lin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Line 50"/>
            <p:cNvSpPr>
              <a:spLocks noChangeShapeType="1"/>
            </p:cNvSpPr>
            <p:nvPr/>
          </p:nvSpPr>
          <p:spPr bwMode="auto">
            <a:xfrm>
              <a:off x="-1068950" y="3731128"/>
              <a:ext cx="147638" cy="0"/>
            </a:xfrm>
            <a:prstGeom prst="lin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Line 51"/>
            <p:cNvSpPr>
              <a:spLocks noChangeShapeType="1"/>
            </p:cNvSpPr>
            <p:nvPr/>
          </p:nvSpPr>
          <p:spPr bwMode="auto">
            <a:xfrm>
              <a:off x="-1041962" y="3800978"/>
              <a:ext cx="128588" cy="0"/>
            </a:xfrm>
            <a:prstGeom prst="lin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2"/>
            <p:cNvSpPr/>
            <p:nvPr/>
          </p:nvSpPr>
          <p:spPr bwMode="auto">
            <a:xfrm>
              <a:off x="-859400" y="3523165"/>
              <a:ext cx="87313" cy="34925"/>
            </a:xfrm>
            <a:custGeom>
              <a:avLst/>
              <a:gdLst>
                <a:gd name="T0" fmla="*/ 22 w 55"/>
                <a:gd name="T1" fmla="*/ 22 h 22"/>
                <a:gd name="T2" fmla="*/ 0 w 55"/>
                <a:gd name="T3" fmla="*/ 22 h 22"/>
                <a:gd name="T4" fmla="*/ 0 w 55"/>
                <a:gd name="T5" fmla="*/ 0 h 22"/>
                <a:gd name="T6" fmla="*/ 55 w 55"/>
                <a:gd name="T7" fmla="*/ 0 h 22"/>
                <a:gd name="T8" fmla="*/ 55 w 55"/>
                <a:gd name="T9" fmla="*/ 22 h 22"/>
                <a:gd name="T10" fmla="*/ 33 w 55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2">
                  <a:moveTo>
                    <a:pt x="22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22"/>
                  </a:lnTo>
                  <a:lnTo>
                    <a:pt x="33" y="22"/>
                  </a:ln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3"/>
            <p:cNvSpPr/>
            <p:nvPr/>
          </p:nvSpPr>
          <p:spPr bwMode="auto">
            <a:xfrm>
              <a:off x="-956237" y="3577140"/>
              <a:ext cx="298450" cy="327025"/>
            </a:xfrm>
            <a:custGeom>
              <a:avLst/>
              <a:gdLst>
                <a:gd name="T0" fmla="*/ 77 w 145"/>
                <a:gd name="T1" fmla="*/ 0 h 161"/>
                <a:gd name="T2" fmla="*/ 77 w 145"/>
                <a:gd name="T3" fmla="*/ 9 h 161"/>
                <a:gd name="T4" fmla="*/ 145 w 145"/>
                <a:gd name="T5" fmla="*/ 85 h 161"/>
                <a:gd name="T6" fmla="*/ 68 w 145"/>
                <a:gd name="T7" fmla="*/ 161 h 161"/>
                <a:gd name="T8" fmla="*/ 0 w 14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61">
                  <a:moveTo>
                    <a:pt x="77" y="0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115" y="13"/>
                    <a:pt x="145" y="45"/>
                    <a:pt x="145" y="85"/>
                  </a:cubicBezTo>
                  <a:cubicBezTo>
                    <a:pt x="145" y="127"/>
                    <a:pt x="110" y="161"/>
                    <a:pt x="68" y="161"/>
                  </a:cubicBezTo>
                  <a:cubicBezTo>
                    <a:pt x="0" y="161"/>
                    <a:pt x="0" y="161"/>
                    <a:pt x="0" y="161"/>
                  </a:cubicBez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4"/>
            <p:cNvSpPr/>
            <p:nvPr/>
          </p:nvSpPr>
          <p:spPr bwMode="auto">
            <a:xfrm>
              <a:off x="-951475" y="3827965"/>
              <a:ext cx="38100" cy="44450"/>
            </a:xfrm>
            <a:custGeom>
              <a:avLst/>
              <a:gdLst>
                <a:gd name="T0" fmla="*/ 0 w 19"/>
                <a:gd name="T1" fmla="*/ 0 h 22"/>
                <a:gd name="T2" fmla="*/ 19 w 19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22">
                  <a:moveTo>
                    <a:pt x="0" y="0"/>
                  </a:moveTo>
                  <a:cubicBezTo>
                    <a:pt x="5" y="9"/>
                    <a:pt x="12" y="16"/>
                    <a:pt x="19" y="22"/>
                  </a:cubicBez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5"/>
            <p:cNvSpPr/>
            <p:nvPr/>
          </p:nvSpPr>
          <p:spPr bwMode="auto">
            <a:xfrm>
              <a:off x="-972112" y="3758115"/>
              <a:ext cx="7938" cy="42862"/>
            </a:xfrm>
            <a:custGeom>
              <a:avLst/>
              <a:gdLst>
                <a:gd name="T0" fmla="*/ 0 w 4"/>
                <a:gd name="T1" fmla="*/ 0 h 21"/>
                <a:gd name="T2" fmla="*/ 4 w 4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21">
                  <a:moveTo>
                    <a:pt x="0" y="0"/>
                  </a:moveTo>
                  <a:cubicBezTo>
                    <a:pt x="0" y="7"/>
                    <a:pt x="2" y="14"/>
                    <a:pt x="4" y="21"/>
                  </a:cubicBez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6"/>
            <p:cNvSpPr/>
            <p:nvPr/>
          </p:nvSpPr>
          <p:spPr bwMode="auto">
            <a:xfrm>
              <a:off x="-972112" y="3688265"/>
              <a:ext cx="12700" cy="42862"/>
            </a:xfrm>
            <a:custGeom>
              <a:avLst/>
              <a:gdLst>
                <a:gd name="T0" fmla="*/ 6 w 6"/>
                <a:gd name="T1" fmla="*/ 0 h 21"/>
                <a:gd name="T2" fmla="*/ 0 w 6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3" y="7"/>
                    <a:pt x="1" y="14"/>
                    <a:pt x="0" y="21"/>
                  </a:cubicBez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7"/>
            <p:cNvSpPr/>
            <p:nvPr/>
          </p:nvSpPr>
          <p:spPr bwMode="auto">
            <a:xfrm>
              <a:off x="-948300" y="3577140"/>
              <a:ext cx="115888" cy="85725"/>
            </a:xfrm>
            <a:custGeom>
              <a:avLst/>
              <a:gdLst>
                <a:gd name="T0" fmla="*/ 56 w 56"/>
                <a:gd name="T1" fmla="*/ 0 h 42"/>
                <a:gd name="T2" fmla="*/ 56 w 56"/>
                <a:gd name="T3" fmla="*/ 9 h 42"/>
                <a:gd name="T4" fmla="*/ 0 w 56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2">
                  <a:moveTo>
                    <a:pt x="56" y="0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33" y="11"/>
                    <a:pt x="13" y="24"/>
                    <a:pt x="0" y="42"/>
                  </a:cubicBez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58"/>
            <p:cNvSpPr>
              <a:spLocks noChangeArrowheads="1"/>
            </p:cNvSpPr>
            <p:nvPr/>
          </p:nvSpPr>
          <p:spPr bwMode="auto">
            <a:xfrm>
              <a:off x="-841937" y="3723190"/>
              <a:ext cx="52388" cy="50800"/>
            </a:xfrm>
            <a:prstGeom prst="ellips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Line 59"/>
            <p:cNvSpPr>
              <a:spLocks noChangeShapeType="1"/>
            </p:cNvSpPr>
            <p:nvPr/>
          </p:nvSpPr>
          <p:spPr bwMode="auto">
            <a:xfrm flipV="1">
              <a:off x="-797487" y="3662865"/>
              <a:ext cx="69850" cy="68262"/>
            </a:xfrm>
            <a:prstGeom prst="lin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Line 60"/>
            <p:cNvSpPr>
              <a:spLocks noChangeShapeType="1"/>
            </p:cNvSpPr>
            <p:nvPr/>
          </p:nvSpPr>
          <p:spPr bwMode="auto">
            <a:xfrm flipH="1" flipV="1">
              <a:off x="-692712" y="3593015"/>
              <a:ext cx="25400" cy="26987"/>
            </a:xfrm>
            <a:prstGeom prst="lin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Line 61"/>
            <p:cNvSpPr>
              <a:spLocks noChangeShapeType="1"/>
            </p:cNvSpPr>
            <p:nvPr/>
          </p:nvSpPr>
          <p:spPr bwMode="auto">
            <a:xfrm flipV="1">
              <a:off x="-710175" y="3612065"/>
              <a:ext cx="25400" cy="23812"/>
            </a:xfrm>
            <a:prstGeom prst="line">
              <a:avLst/>
            </a:pr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2"/>
            <p:cNvSpPr/>
            <p:nvPr/>
          </p:nvSpPr>
          <p:spPr bwMode="auto">
            <a:xfrm>
              <a:off x="-851462" y="3688265"/>
              <a:ext cx="158750" cy="182562"/>
            </a:xfrm>
            <a:custGeom>
              <a:avLst/>
              <a:gdLst>
                <a:gd name="T0" fmla="*/ 69 w 77"/>
                <a:gd name="T1" fmla="*/ 0 h 89"/>
                <a:gd name="T2" fmla="*/ 77 w 77"/>
                <a:gd name="T3" fmla="*/ 30 h 89"/>
                <a:gd name="T4" fmla="*/ 17 w 77"/>
                <a:gd name="T5" fmla="*/ 89 h 89"/>
                <a:gd name="T6" fmla="*/ 0 w 77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9">
                  <a:moveTo>
                    <a:pt x="69" y="0"/>
                  </a:moveTo>
                  <a:cubicBezTo>
                    <a:pt x="74" y="9"/>
                    <a:pt x="77" y="19"/>
                    <a:pt x="77" y="30"/>
                  </a:cubicBezTo>
                  <a:cubicBezTo>
                    <a:pt x="77" y="63"/>
                    <a:pt x="50" y="89"/>
                    <a:pt x="17" y="89"/>
                  </a:cubicBezTo>
                  <a:cubicBezTo>
                    <a:pt x="0" y="89"/>
                    <a:pt x="0" y="89"/>
                    <a:pt x="0" y="89"/>
                  </a:cubicBezTo>
                </a:path>
              </a:pathLst>
            </a:custGeom>
            <a:noFill/>
            <a:ln w="9525" cap="flat">
              <a:solidFill>
                <a:srgbClr val="E6001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568048" y="4892189"/>
            <a:ext cx="450850" cy="328612"/>
            <a:chOff x="-1056250" y="4969378"/>
            <a:chExt cx="450850" cy="328612"/>
          </a:xfrm>
          <a:solidFill>
            <a:srgbClr val="E60012"/>
          </a:solidFill>
        </p:grpSpPr>
        <p:sp>
          <p:nvSpPr>
            <p:cNvPr id="94" name="Freeform 63"/>
            <p:cNvSpPr>
              <a:spLocks noEditPoints="1"/>
            </p:cNvSpPr>
            <p:nvPr/>
          </p:nvSpPr>
          <p:spPr bwMode="auto">
            <a:xfrm>
              <a:off x="-1056250" y="4969378"/>
              <a:ext cx="450850" cy="328612"/>
            </a:xfrm>
            <a:custGeom>
              <a:avLst/>
              <a:gdLst>
                <a:gd name="T0" fmla="*/ 204 w 219"/>
                <a:gd name="T1" fmla="*/ 74 h 161"/>
                <a:gd name="T2" fmla="*/ 189 w 219"/>
                <a:gd name="T3" fmla="*/ 74 h 161"/>
                <a:gd name="T4" fmla="*/ 189 w 219"/>
                <a:gd name="T5" fmla="*/ 10 h 161"/>
                <a:gd name="T6" fmla="*/ 192 w 219"/>
                <a:gd name="T7" fmla="*/ 5 h 161"/>
                <a:gd name="T8" fmla="*/ 186 w 219"/>
                <a:gd name="T9" fmla="*/ 0 h 161"/>
                <a:gd name="T10" fmla="*/ 181 w 219"/>
                <a:gd name="T11" fmla="*/ 5 h 161"/>
                <a:gd name="T12" fmla="*/ 183 w 219"/>
                <a:gd name="T13" fmla="*/ 10 h 161"/>
                <a:gd name="T14" fmla="*/ 183 w 219"/>
                <a:gd name="T15" fmla="*/ 74 h 161"/>
                <a:gd name="T16" fmla="*/ 137 w 219"/>
                <a:gd name="T17" fmla="*/ 74 h 161"/>
                <a:gd name="T18" fmla="*/ 137 w 219"/>
                <a:gd name="T19" fmla="*/ 10 h 161"/>
                <a:gd name="T20" fmla="*/ 140 w 219"/>
                <a:gd name="T21" fmla="*/ 5 h 161"/>
                <a:gd name="T22" fmla="*/ 135 w 219"/>
                <a:gd name="T23" fmla="*/ 0 h 161"/>
                <a:gd name="T24" fmla="*/ 129 w 219"/>
                <a:gd name="T25" fmla="*/ 5 h 161"/>
                <a:gd name="T26" fmla="*/ 132 w 219"/>
                <a:gd name="T27" fmla="*/ 10 h 161"/>
                <a:gd name="T28" fmla="*/ 132 w 219"/>
                <a:gd name="T29" fmla="*/ 74 h 161"/>
                <a:gd name="T30" fmla="*/ 86 w 219"/>
                <a:gd name="T31" fmla="*/ 74 h 161"/>
                <a:gd name="T32" fmla="*/ 86 w 219"/>
                <a:gd name="T33" fmla="*/ 10 h 161"/>
                <a:gd name="T34" fmla="*/ 89 w 219"/>
                <a:gd name="T35" fmla="*/ 5 h 161"/>
                <a:gd name="T36" fmla="*/ 84 w 219"/>
                <a:gd name="T37" fmla="*/ 0 h 161"/>
                <a:gd name="T38" fmla="*/ 78 w 219"/>
                <a:gd name="T39" fmla="*/ 5 h 161"/>
                <a:gd name="T40" fmla="*/ 82 w 219"/>
                <a:gd name="T41" fmla="*/ 10 h 161"/>
                <a:gd name="T42" fmla="*/ 82 w 219"/>
                <a:gd name="T43" fmla="*/ 74 h 161"/>
                <a:gd name="T44" fmla="*/ 35 w 219"/>
                <a:gd name="T45" fmla="*/ 74 h 161"/>
                <a:gd name="T46" fmla="*/ 35 w 219"/>
                <a:gd name="T47" fmla="*/ 10 h 161"/>
                <a:gd name="T48" fmla="*/ 38 w 219"/>
                <a:gd name="T49" fmla="*/ 5 h 161"/>
                <a:gd name="T50" fmla="*/ 32 w 219"/>
                <a:gd name="T51" fmla="*/ 0 h 161"/>
                <a:gd name="T52" fmla="*/ 27 w 219"/>
                <a:gd name="T53" fmla="*/ 5 h 161"/>
                <a:gd name="T54" fmla="*/ 30 w 219"/>
                <a:gd name="T55" fmla="*/ 10 h 161"/>
                <a:gd name="T56" fmla="*/ 30 w 219"/>
                <a:gd name="T57" fmla="*/ 74 h 161"/>
                <a:gd name="T58" fmla="*/ 15 w 219"/>
                <a:gd name="T59" fmla="*/ 74 h 161"/>
                <a:gd name="T60" fmla="*/ 0 w 219"/>
                <a:gd name="T61" fmla="*/ 88 h 161"/>
                <a:gd name="T62" fmla="*/ 0 w 219"/>
                <a:gd name="T63" fmla="*/ 146 h 161"/>
                <a:gd name="T64" fmla="*/ 15 w 219"/>
                <a:gd name="T65" fmla="*/ 161 h 161"/>
                <a:gd name="T66" fmla="*/ 204 w 219"/>
                <a:gd name="T67" fmla="*/ 161 h 161"/>
                <a:gd name="T68" fmla="*/ 219 w 219"/>
                <a:gd name="T69" fmla="*/ 146 h 161"/>
                <a:gd name="T70" fmla="*/ 219 w 219"/>
                <a:gd name="T71" fmla="*/ 88 h 161"/>
                <a:gd name="T72" fmla="*/ 204 w 219"/>
                <a:gd name="T73" fmla="*/ 74 h 161"/>
                <a:gd name="T74" fmla="*/ 214 w 219"/>
                <a:gd name="T75" fmla="*/ 146 h 161"/>
                <a:gd name="T76" fmla="*/ 204 w 219"/>
                <a:gd name="T77" fmla="*/ 156 h 161"/>
                <a:gd name="T78" fmla="*/ 15 w 219"/>
                <a:gd name="T79" fmla="*/ 156 h 161"/>
                <a:gd name="T80" fmla="*/ 4 w 219"/>
                <a:gd name="T81" fmla="*/ 146 h 161"/>
                <a:gd name="T82" fmla="*/ 4 w 219"/>
                <a:gd name="T83" fmla="*/ 88 h 161"/>
                <a:gd name="T84" fmla="*/ 15 w 219"/>
                <a:gd name="T85" fmla="*/ 79 h 161"/>
                <a:gd name="T86" fmla="*/ 204 w 219"/>
                <a:gd name="T87" fmla="*/ 79 h 161"/>
                <a:gd name="T88" fmla="*/ 214 w 219"/>
                <a:gd name="T89" fmla="*/ 88 h 161"/>
                <a:gd name="T90" fmla="*/ 214 w 219"/>
                <a:gd name="T91" fmla="*/ 146 h 161"/>
                <a:gd name="T92" fmla="*/ 214 w 219"/>
                <a:gd name="T93" fmla="*/ 14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" h="161">
                  <a:moveTo>
                    <a:pt x="204" y="74"/>
                  </a:moveTo>
                  <a:cubicBezTo>
                    <a:pt x="189" y="74"/>
                    <a:pt x="189" y="74"/>
                    <a:pt x="189" y="74"/>
                  </a:cubicBezTo>
                  <a:cubicBezTo>
                    <a:pt x="189" y="10"/>
                    <a:pt x="189" y="10"/>
                    <a:pt x="189" y="10"/>
                  </a:cubicBezTo>
                  <a:cubicBezTo>
                    <a:pt x="190" y="9"/>
                    <a:pt x="192" y="7"/>
                    <a:pt x="192" y="5"/>
                  </a:cubicBezTo>
                  <a:cubicBezTo>
                    <a:pt x="192" y="3"/>
                    <a:pt x="189" y="0"/>
                    <a:pt x="186" y="0"/>
                  </a:cubicBezTo>
                  <a:cubicBezTo>
                    <a:pt x="183" y="0"/>
                    <a:pt x="181" y="3"/>
                    <a:pt x="181" y="5"/>
                  </a:cubicBezTo>
                  <a:cubicBezTo>
                    <a:pt x="181" y="7"/>
                    <a:pt x="182" y="9"/>
                    <a:pt x="183" y="1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9" y="9"/>
                    <a:pt x="140" y="7"/>
                    <a:pt x="140" y="5"/>
                  </a:cubicBezTo>
                  <a:cubicBezTo>
                    <a:pt x="140" y="3"/>
                    <a:pt x="138" y="0"/>
                    <a:pt x="135" y="0"/>
                  </a:cubicBezTo>
                  <a:cubicBezTo>
                    <a:pt x="132" y="0"/>
                    <a:pt x="129" y="3"/>
                    <a:pt x="129" y="5"/>
                  </a:cubicBezTo>
                  <a:cubicBezTo>
                    <a:pt x="129" y="7"/>
                    <a:pt x="131" y="9"/>
                    <a:pt x="132" y="10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8" y="9"/>
                    <a:pt x="89" y="7"/>
                    <a:pt x="89" y="5"/>
                  </a:cubicBezTo>
                  <a:cubicBezTo>
                    <a:pt x="89" y="3"/>
                    <a:pt x="87" y="0"/>
                    <a:pt x="84" y="0"/>
                  </a:cubicBezTo>
                  <a:cubicBezTo>
                    <a:pt x="81" y="0"/>
                    <a:pt x="78" y="3"/>
                    <a:pt x="78" y="5"/>
                  </a:cubicBezTo>
                  <a:cubicBezTo>
                    <a:pt x="78" y="7"/>
                    <a:pt x="79" y="9"/>
                    <a:pt x="82" y="10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7" y="9"/>
                    <a:pt x="38" y="7"/>
                    <a:pt x="38" y="5"/>
                  </a:cubicBezTo>
                  <a:cubicBezTo>
                    <a:pt x="38" y="3"/>
                    <a:pt x="35" y="0"/>
                    <a:pt x="32" y="0"/>
                  </a:cubicBezTo>
                  <a:cubicBezTo>
                    <a:pt x="29" y="0"/>
                    <a:pt x="27" y="3"/>
                    <a:pt x="27" y="5"/>
                  </a:cubicBezTo>
                  <a:cubicBezTo>
                    <a:pt x="27" y="7"/>
                    <a:pt x="28" y="9"/>
                    <a:pt x="30" y="10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6" y="74"/>
                    <a:pt x="0" y="80"/>
                    <a:pt x="0" y="8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4"/>
                    <a:pt x="6" y="161"/>
                    <a:pt x="15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13" y="161"/>
                    <a:pt x="219" y="154"/>
                    <a:pt x="219" y="146"/>
                  </a:cubicBezTo>
                  <a:cubicBezTo>
                    <a:pt x="219" y="88"/>
                    <a:pt x="219" y="88"/>
                    <a:pt x="219" y="88"/>
                  </a:cubicBezTo>
                  <a:cubicBezTo>
                    <a:pt x="219" y="80"/>
                    <a:pt x="213" y="74"/>
                    <a:pt x="204" y="74"/>
                  </a:cubicBezTo>
                  <a:close/>
                  <a:moveTo>
                    <a:pt x="214" y="146"/>
                  </a:moveTo>
                  <a:cubicBezTo>
                    <a:pt x="214" y="151"/>
                    <a:pt x="210" y="156"/>
                    <a:pt x="204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9" y="156"/>
                    <a:pt x="4" y="151"/>
                    <a:pt x="4" y="146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3"/>
                    <a:pt x="9" y="79"/>
                    <a:pt x="15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10" y="79"/>
                    <a:pt x="214" y="83"/>
                    <a:pt x="214" y="88"/>
                  </a:cubicBezTo>
                  <a:cubicBezTo>
                    <a:pt x="214" y="146"/>
                    <a:pt x="214" y="146"/>
                    <a:pt x="214" y="146"/>
                  </a:cubicBezTo>
                  <a:cubicBezTo>
                    <a:pt x="214" y="146"/>
                    <a:pt x="214" y="146"/>
                    <a:pt x="214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4"/>
            <p:cNvSpPr>
              <a:spLocks noEditPoints="1"/>
            </p:cNvSpPr>
            <p:nvPr/>
          </p:nvSpPr>
          <p:spPr bwMode="auto">
            <a:xfrm>
              <a:off x="-992750" y="5161465"/>
              <a:ext cx="44450" cy="44450"/>
            </a:xfrm>
            <a:custGeom>
              <a:avLst/>
              <a:gdLst>
                <a:gd name="T0" fmla="*/ 12 w 22"/>
                <a:gd name="T1" fmla="*/ 0 h 22"/>
                <a:gd name="T2" fmla="*/ 0 w 22"/>
                <a:gd name="T3" fmla="*/ 11 h 22"/>
                <a:gd name="T4" fmla="*/ 12 w 22"/>
                <a:gd name="T5" fmla="*/ 22 h 22"/>
                <a:gd name="T6" fmla="*/ 22 w 22"/>
                <a:gd name="T7" fmla="*/ 11 h 22"/>
                <a:gd name="T8" fmla="*/ 12 w 22"/>
                <a:gd name="T9" fmla="*/ 0 h 22"/>
                <a:gd name="T10" fmla="*/ 12 w 22"/>
                <a:gd name="T11" fmla="*/ 18 h 22"/>
                <a:gd name="T12" fmla="*/ 4 w 22"/>
                <a:gd name="T13" fmla="*/ 11 h 22"/>
                <a:gd name="T14" fmla="*/ 12 w 22"/>
                <a:gd name="T15" fmla="*/ 4 h 22"/>
                <a:gd name="T16" fmla="*/ 18 w 22"/>
                <a:gd name="T17" fmla="*/ 11 h 22"/>
                <a:gd name="T18" fmla="*/ 12 w 22"/>
                <a:gd name="T1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2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2" y="0"/>
                  </a:cubicBezTo>
                  <a:close/>
                  <a:moveTo>
                    <a:pt x="12" y="18"/>
                  </a:moveTo>
                  <a:cubicBezTo>
                    <a:pt x="7" y="18"/>
                    <a:pt x="4" y="14"/>
                    <a:pt x="4" y="11"/>
                  </a:cubicBezTo>
                  <a:cubicBezTo>
                    <a:pt x="4" y="7"/>
                    <a:pt x="7" y="4"/>
                    <a:pt x="12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18" y="14"/>
                    <a:pt x="15" y="18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5"/>
            <p:cNvSpPr>
              <a:spLocks noEditPoints="1"/>
            </p:cNvSpPr>
            <p:nvPr/>
          </p:nvSpPr>
          <p:spPr bwMode="auto">
            <a:xfrm>
              <a:off x="-854637" y="5197978"/>
              <a:ext cx="36513" cy="73025"/>
            </a:xfrm>
            <a:custGeom>
              <a:avLst/>
              <a:gdLst>
                <a:gd name="T0" fmla="*/ 16 w 18"/>
                <a:gd name="T1" fmla="*/ 0 h 36"/>
                <a:gd name="T2" fmla="*/ 3 w 18"/>
                <a:gd name="T3" fmla="*/ 0 h 36"/>
                <a:gd name="T4" fmla="*/ 0 w 18"/>
                <a:gd name="T5" fmla="*/ 3 h 36"/>
                <a:gd name="T6" fmla="*/ 0 w 18"/>
                <a:gd name="T7" fmla="*/ 33 h 36"/>
                <a:gd name="T8" fmla="*/ 3 w 18"/>
                <a:gd name="T9" fmla="*/ 36 h 36"/>
                <a:gd name="T10" fmla="*/ 16 w 18"/>
                <a:gd name="T11" fmla="*/ 36 h 36"/>
                <a:gd name="T12" fmla="*/ 18 w 18"/>
                <a:gd name="T13" fmla="*/ 33 h 36"/>
                <a:gd name="T14" fmla="*/ 18 w 18"/>
                <a:gd name="T15" fmla="*/ 3 h 36"/>
                <a:gd name="T16" fmla="*/ 16 w 18"/>
                <a:gd name="T17" fmla="*/ 0 h 36"/>
                <a:gd name="T18" fmla="*/ 14 w 18"/>
                <a:gd name="T19" fmla="*/ 31 h 36"/>
                <a:gd name="T20" fmla="*/ 5 w 18"/>
                <a:gd name="T21" fmla="*/ 31 h 36"/>
                <a:gd name="T22" fmla="*/ 5 w 18"/>
                <a:gd name="T23" fmla="*/ 5 h 36"/>
                <a:gd name="T24" fmla="*/ 14 w 18"/>
                <a:gd name="T25" fmla="*/ 5 h 36"/>
                <a:gd name="T26" fmla="*/ 14 w 18"/>
                <a:gd name="T27" fmla="*/ 31 h 36"/>
                <a:gd name="T28" fmla="*/ 14 w 18"/>
                <a:gd name="T2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6"/>
                    <a:pt x="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8" y="35"/>
                    <a:pt x="18" y="3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6"/>
            <p:cNvSpPr>
              <a:spLocks noEditPoints="1"/>
            </p:cNvSpPr>
            <p:nvPr/>
          </p:nvSpPr>
          <p:spPr bwMode="auto">
            <a:xfrm>
              <a:off x="-799075" y="5197978"/>
              <a:ext cx="36513" cy="73025"/>
            </a:xfrm>
            <a:custGeom>
              <a:avLst/>
              <a:gdLst>
                <a:gd name="T0" fmla="*/ 15 w 18"/>
                <a:gd name="T1" fmla="*/ 0 h 36"/>
                <a:gd name="T2" fmla="*/ 2 w 18"/>
                <a:gd name="T3" fmla="*/ 0 h 36"/>
                <a:gd name="T4" fmla="*/ 0 w 18"/>
                <a:gd name="T5" fmla="*/ 3 h 36"/>
                <a:gd name="T6" fmla="*/ 0 w 18"/>
                <a:gd name="T7" fmla="*/ 33 h 36"/>
                <a:gd name="T8" fmla="*/ 2 w 18"/>
                <a:gd name="T9" fmla="*/ 36 h 36"/>
                <a:gd name="T10" fmla="*/ 15 w 18"/>
                <a:gd name="T11" fmla="*/ 36 h 36"/>
                <a:gd name="T12" fmla="*/ 18 w 18"/>
                <a:gd name="T13" fmla="*/ 33 h 36"/>
                <a:gd name="T14" fmla="*/ 18 w 18"/>
                <a:gd name="T15" fmla="*/ 3 h 36"/>
                <a:gd name="T16" fmla="*/ 15 w 18"/>
                <a:gd name="T17" fmla="*/ 0 h 36"/>
                <a:gd name="T18" fmla="*/ 13 w 18"/>
                <a:gd name="T19" fmla="*/ 31 h 36"/>
                <a:gd name="T20" fmla="*/ 4 w 18"/>
                <a:gd name="T21" fmla="*/ 31 h 36"/>
                <a:gd name="T22" fmla="*/ 4 w 18"/>
                <a:gd name="T23" fmla="*/ 5 h 36"/>
                <a:gd name="T24" fmla="*/ 13 w 18"/>
                <a:gd name="T25" fmla="*/ 5 h 36"/>
                <a:gd name="T26" fmla="*/ 13 w 18"/>
                <a:gd name="T27" fmla="*/ 31 h 36"/>
                <a:gd name="T28" fmla="*/ 13 w 18"/>
                <a:gd name="T2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5"/>
                    <a:pt x="18" y="3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17" y="0"/>
                    <a:pt x="15" y="0"/>
                  </a:cubicBezTo>
                  <a:close/>
                  <a:moveTo>
                    <a:pt x="13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7"/>
            <p:cNvSpPr>
              <a:spLocks noEditPoints="1"/>
            </p:cNvSpPr>
            <p:nvPr/>
          </p:nvSpPr>
          <p:spPr bwMode="auto">
            <a:xfrm>
              <a:off x="-745100" y="5197978"/>
              <a:ext cx="36513" cy="73025"/>
            </a:xfrm>
            <a:custGeom>
              <a:avLst/>
              <a:gdLst>
                <a:gd name="T0" fmla="*/ 16 w 18"/>
                <a:gd name="T1" fmla="*/ 0 h 36"/>
                <a:gd name="T2" fmla="*/ 3 w 18"/>
                <a:gd name="T3" fmla="*/ 0 h 36"/>
                <a:gd name="T4" fmla="*/ 0 w 18"/>
                <a:gd name="T5" fmla="*/ 3 h 36"/>
                <a:gd name="T6" fmla="*/ 0 w 18"/>
                <a:gd name="T7" fmla="*/ 33 h 36"/>
                <a:gd name="T8" fmla="*/ 3 w 18"/>
                <a:gd name="T9" fmla="*/ 36 h 36"/>
                <a:gd name="T10" fmla="*/ 16 w 18"/>
                <a:gd name="T11" fmla="*/ 36 h 36"/>
                <a:gd name="T12" fmla="*/ 18 w 18"/>
                <a:gd name="T13" fmla="*/ 33 h 36"/>
                <a:gd name="T14" fmla="*/ 18 w 18"/>
                <a:gd name="T15" fmla="*/ 3 h 36"/>
                <a:gd name="T16" fmla="*/ 16 w 18"/>
                <a:gd name="T17" fmla="*/ 0 h 36"/>
                <a:gd name="T18" fmla="*/ 14 w 18"/>
                <a:gd name="T19" fmla="*/ 31 h 36"/>
                <a:gd name="T20" fmla="*/ 5 w 18"/>
                <a:gd name="T21" fmla="*/ 31 h 36"/>
                <a:gd name="T22" fmla="*/ 5 w 18"/>
                <a:gd name="T23" fmla="*/ 5 h 36"/>
                <a:gd name="T24" fmla="*/ 14 w 18"/>
                <a:gd name="T25" fmla="*/ 5 h 36"/>
                <a:gd name="T26" fmla="*/ 14 w 18"/>
                <a:gd name="T27" fmla="*/ 31 h 36"/>
                <a:gd name="T28" fmla="*/ 14 w 18"/>
                <a:gd name="T2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6"/>
                    <a:pt x="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8" y="35"/>
                    <a:pt x="18" y="3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8"/>
            <p:cNvSpPr>
              <a:spLocks noEditPoints="1"/>
            </p:cNvSpPr>
            <p:nvPr/>
          </p:nvSpPr>
          <p:spPr bwMode="auto">
            <a:xfrm>
              <a:off x="-689537" y="5197978"/>
              <a:ext cx="36513" cy="73025"/>
            </a:xfrm>
            <a:custGeom>
              <a:avLst/>
              <a:gdLst>
                <a:gd name="T0" fmla="*/ 15 w 18"/>
                <a:gd name="T1" fmla="*/ 0 h 36"/>
                <a:gd name="T2" fmla="*/ 2 w 18"/>
                <a:gd name="T3" fmla="*/ 0 h 36"/>
                <a:gd name="T4" fmla="*/ 0 w 18"/>
                <a:gd name="T5" fmla="*/ 3 h 36"/>
                <a:gd name="T6" fmla="*/ 0 w 18"/>
                <a:gd name="T7" fmla="*/ 33 h 36"/>
                <a:gd name="T8" fmla="*/ 2 w 18"/>
                <a:gd name="T9" fmla="*/ 36 h 36"/>
                <a:gd name="T10" fmla="*/ 15 w 18"/>
                <a:gd name="T11" fmla="*/ 36 h 36"/>
                <a:gd name="T12" fmla="*/ 18 w 18"/>
                <a:gd name="T13" fmla="*/ 33 h 36"/>
                <a:gd name="T14" fmla="*/ 18 w 18"/>
                <a:gd name="T15" fmla="*/ 3 h 36"/>
                <a:gd name="T16" fmla="*/ 15 w 18"/>
                <a:gd name="T17" fmla="*/ 0 h 36"/>
                <a:gd name="T18" fmla="*/ 13 w 18"/>
                <a:gd name="T19" fmla="*/ 31 h 36"/>
                <a:gd name="T20" fmla="*/ 4 w 18"/>
                <a:gd name="T21" fmla="*/ 31 h 36"/>
                <a:gd name="T22" fmla="*/ 4 w 18"/>
                <a:gd name="T23" fmla="*/ 5 h 36"/>
                <a:gd name="T24" fmla="*/ 13 w 18"/>
                <a:gd name="T25" fmla="*/ 5 h 36"/>
                <a:gd name="T26" fmla="*/ 13 w 18"/>
                <a:gd name="T27" fmla="*/ 31 h 36"/>
                <a:gd name="T28" fmla="*/ 13 w 18"/>
                <a:gd name="T2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5"/>
                    <a:pt x="18" y="3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17" y="0"/>
                    <a:pt x="15" y="0"/>
                  </a:cubicBezTo>
                  <a:close/>
                  <a:moveTo>
                    <a:pt x="13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610911" y="5546239"/>
            <a:ext cx="365125" cy="404812"/>
            <a:chOff x="-1013387" y="5658353"/>
            <a:chExt cx="365125" cy="404812"/>
          </a:xfrm>
          <a:solidFill>
            <a:srgbClr val="E60012"/>
          </a:solidFill>
        </p:grpSpPr>
        <p:sp>
          <p:nvSpPr>
            <p:cNvPr id="101" name="Freeform 69"/>
            <p:cNvSpPr>
              <a:spLocks noEditPoints="1"/>
            </p:cNvSpPr>
            <p:nvPr/>
          </p:nvSpPr>
          <p:spPr bwMode="auto">
            <a:xfrm>
              <a:off x="-1013387" y="5658353"/>
              <a:ext cx="365125" cy="404812"/>
            </a:xfrm>
            <a:custGeom>
              <a:avLst/>
              <a:gdLst>
                <a:gd name="T0" fmla="*/ 88 w 177"/>
                <a:gd name="T1" fmla="*/ 199 h 199"/>
                <a:gd name="T2" fmla="*/ 86 w 177"/>
                <a:gd name="T3" fmla="*/ 199 h 199"/>
                <a:gd name="T4" fmla="*/ 2 w 177"/>
                <a:gd name="T5" fmla="*/ 33 h 199"/>
                <a:gd name="T6" fmla="*/ 11 w 177"/>
                <a:gd name="T7" fmla="*/ 25 h 199"/>
                <a:gd name="T8" fmla="*/ 17 w 177"/>
                <a:gd name="T9" fmla="*/ 25 h 199"/>
                <a:gd name="T10" fmla="*/ 83 w 177"/>
                <a:gd name="T11" fmla="*/ 2 h 199"/>
                <a:gd name="T12" fmla="*/ 88 w 177"/>
                <a:gd name="T13" fmla="*/ 0 h 199"/>
                <a:gd name="T14" fmla="*/ 94 w 177"/>
                <a:gd name="T15" fmla="*/ 2 h 199"/>
                <a:gd name="T16" fmla="*/ 160 w 177"/>
                <a:gd name="T17" fmla="*/ 25 h 199"/>
                <a:gd name="T18" fmla="*/ 166 w 177"/>
                <a:gd name="T19" fmla="*/ 25 h 199"/>
                <a:gd name="T20" fmla="*/ 175 w 177"/>
                <a:gd name="T21" fmla="*/ 33 h 199"/>
                <a:gd name="T22" fmla="*/ 91 w 177"/>
                <a:gd name="T23" fmla="*/ 199 h 199"/>
                <a:gd name="T24" fmla="*/ 88 w 177"/>
                <a:gd name="T25" fmla="*/ 199 h 199"/>
                <a:gd name="T26" fmla="*/ 11 w 177"/>
                <a:gd name="T27" fmla="*/ 30 h 199"/>
                <a:gd name="T28" fmla="*/ 8 w 177"/>
                <a:gd name="T29" fmla="*/ 31 h 199"/>
                <a:gd name="T30" fmla="*/ 7 w 177"/>
                <a:gd name="T31" fmla="*/ 34 h 199"/>
                <a:gd name="T32" fmla="*/ 88 w 177"/>
                <a:gd name="T33" fmla="*/ 194 h 199"/>
                <a:gd name="T34" fmla="*/ 88 w 177"/>
                <a:gd name="T35" fmla="*/ 194 h 199"/>
                <a:gd name="T36" fmla="*/ 89 w 177"/>
                <a:gd name="T37" fmla="*/ 194 h 199"/>
                <a:gd name="T38" fmla="*/ 90 w 177"/>
                <a:gd name="T39" fmla="*/ 194 h 199"/>
                <a:gd name="T40" fmla="*/ 170 w 177"/>
                <a:gd name="T41" fmla="*/ 34 h 199"/>
                <a:gd name="T42" fmla="*/ 166 w 177"/>
                <a:gd name="T43" fmla="*/ 30 h 199"/>
                <a:gd name="T44" fmla="*/ 160 w 177"/>
                <a:gd name="T45" fmla="*/ 30 h 199"/>
                <a:gd name="T46" fmla="*/ 91 w 177"/>
                <a:gd name="T47" fmla="*/ 6 h 199"/>
                <a:gd name="T48" fmla="*/ 88 w 177"/>
                <a:gd name="T49" fmla="*/ 5 h 199"/>
                <a:gd name="T50" fmla="*/ 86 w 177"/>
                <a:gd name="T51" fmla="*/ 6 h 199"/>
                <a:gd name="T52" fmla="*/ 16 w 177"/>
                <a:gd name="T53" fmla="*/ 30 h 199"/>
                <a:gd name="T54" fmla="*/ 11 w 177"/>
                <a:gd name="T55" fmla="*/ 3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7" h="199">
                  <a:moveTo>
                    <a:pt x="88" y="199"/>
                  </a:moveTo>
                  <a:cubicBezTo>
                    <a:pt x="88" y="199"/>
                    <a:pt x="87" y="199"/>
                    <a:pt x="86" y="199"/>
                  </a:cubicBezTo>
                  <a:cubicBezTo>
                    <a:pt x="1" y="173"/>
                    <a:pt x="0" y="65"/>
                    <a:pt x="2" y="33"/>
                  </a:cubicBezTo>
                  <a:cubicBezTo>
                    <a:pt x="3" y="28"/>
                    <a:pt x="6" y="25"/>
                    <a:pt x="11" y="25"/>
                  </a:cubicBezTo>
                  <a:cubicBezTo>
                    <a:pt x="13" y="25"/>
                    <a:pt x="15" y="25"/>
                    <a:pt x="17" y="25"/>
                  </a:cubicBezTo>
                  <a:cubicBezTo>
                    <a:pt x="49" y="25"/>
                    <a:pt x="72" y="10"/>
                    <a:pt x="83" y="2"/>
                  </a:cubicBezTo>
                  <a:cubicBezTo>
                    <a:pt x="85" y="1"/>
                    <a:pt x="87" y="0"/>
                    <a:pt x="88" y="0"/>
                  </a:cubicBezTo>
                  <a:cubicBezTo>
                    <a:pt x="90" y="0"/>
                    <a:pt x="92" y="1"/>
                    <a:pt x="94" y="2"/>
                  </a:cubicBezTo>
                  <a:cubicBezTo>
                    <a:pt x="102" y="9"/>
                    <a:pt x="127" y="25"/>
                    <a:pt x="160" y="25"/>
                  </a:cubicBezTo>
                  <a:cubicBezTo>
                    <a:pt x="162" y="25"/>
                    <a:pt x="164" y="25"/>
                    <a:pt x="166" y="25"/>
                  </a:cubicBezTo>
                  <a:cubicBezTo>
                    <a:pt x="170" y="25"/>
                    <a:pt x="174" y="28"/>
                    <a:pt x="175" y="33"/>
                  </a:cubicBezTo>
                  <a:cubicBezTo>
                    <a:pt x="177" y="65"/>
                    <a:pt x="176" y="173"/>
                    <a:pt x="91" y="199"/>
                  </a:cubicBezTo>
                  <a:cubicBezTo>
                    <a:pt x="90" y="199"/>
                    <a:pt x="89" y="199"/>
                    <a:pt x="88" y="199"/>
                  </a:cubicBezTo>
                  <a:close/>
                  <a:moveTo>
                    <a:pt x="11" y="30"/>
                  </a:moveTo>
                  <a:cubicBezTo>
                    <a:pt x="10" y="30"/>
                    <a:pt x="9" y="30"/>
                    <a:pt x="8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5" y="74"/>
                    <a:pt x="9" y="170"/>
                    <a:pt x="88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9" y="194"/>
                    <a:pt x="89" y="194"/>
                    <a:pt x="89" y="194"/>
                  </a:cubicBezTo>
                  <a:cubicBezTo>
                    <a:pt x="89" y="194"/>
                    <a:pt x="89" y="194"/>
                    <a:pt x="90" y="194"/>
                  </a:cubicBezTo>
                  <a:cubicBezTo>
                    <a:pt x="171" y="169"/>
                    <a:pt x="172" y="65"/>
                    <a:pt x="170" y="34"/>
                  </a:cubicBezTo>
                  <a:cubicBezTo>
                    <a:pt x="170" y="31"/>
                    <a:pt x="168" y="30"/>
                    <a:pt x="166" y="30"/>
                  </a:cubicBezTo>
                  <a:cubicBezTo>
                    <a:pt x="164" y="30"/>
                    <a:pt x="162" y="30"/>
                    <a:pt x="160" y="30"/>
                  </a:cubicBezTo>
                  <a:cubicBezTo>
                    <a:pt x="125" y="30"/>
                    <a:pt x="100" y="13"/>
                    <a:pt x="91" y="6"/>
                  </a:cubicBezTo>
                  <a:cubicBezTo>
                    <a:pt x="90" y="5"/>
                    <a:pt x="89" y="5"/>
                    <a:pt x="88" y="5"/>
                  </a:cubicBezTo>
                  <a:cubicBezTo>
                    <a:pt x="88" y="5"/>
                    <a:pt x="87" y="5"/>
                    <a:pt x="86" y="6"/>
                  </a:cubicBezTo>
                  <a:cubicBezTo>
                    <a:pt x="77" y="13"/>
                    <a:pt x="51" y="30"/>
                    <a:pt x="16" y="30"/>
                  </a:cubicBezTo>
                  <a:cubicBezTo>
                    <a:pt x="14" y="30"/>
                    <a:pt x="13" y="30"/>
                    <a:pt x="1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70"/>
            <p:cNvSpPr>
              <a:spLocks noEditPoints="1"/>
            </p:cNvSpPr>
            <p:nvPr/>
          </p:nvSpPr>
          <p:spPr bwMode="auto">
            <a:xfrm>
              <a:off x="-862575" y="5844090"/>
              <a:ext cx="63500" cy="87312"/>
            </a:xfrm>
            <a:custGeom>
              <a:avLst/>
              <a:gdLst>
                <a:gd name="T0" fmla="*/ 15 w 31"/>
                <a:gd name="T1" fmla="*/ 43 h 43"/>
                <a:gd name="T2" fmla="*/ 13 w 31"/>
                <a:gd name="T3" fmla="*/ 41 h 43"/>
                <a:gd name="T4" fmla="*/ 13 w 31"/>
                <a:gd name="T5" fmla="*/ 33 h 43"/>
                <a:gd name="T6" fmla="*/ 10 w 31"/>
                <a:gd name="T7" fmla="*/ 30 h 43"/>
                <a:gd name="T8" fmla="*/ 0 w 31"/>
                <a:gd name="T9" fmla="*/ 15 h 43"/>
                <a:gd name="T10" fmla="*/ 15 w 31"/>
                <a:gd name="T11" fmla="*/ 0 h 43"/>
                <a:gd name="T12" fmla="*/ 31 w 31"/>
                <a:gd name="T13" fmla="*/ 15 h 43"/>
                <a:gd name="T14" fmla="*/ 21 w 31"/>
                <a:gd name="T15" fmla="*/ 30 h 43"/>
                <a:gd name="T16" fmla="*/ 18 w 31"/>
                <a:gd name="T17" fmla="*/ 33 h 43"/>
                <a:gd name="T18" fmla="*/ 18 w 31"/>
                <a:gd name="T19" fmla="*/ 41 h 43"/>
                <a:gd name="T20" fmla="*/ 15 w 31"/>
                <a:gd name="T21" fmla="*/ 43 h 43"/>
                <a:gd name="T22" fmla="*/ 15 w 31"/>
                <a:gd name="T23" fmla="*/ 5 h 43"/>
                <a:gd name="T24" fmla="*/ 5 w 31"/>
                <a:gd name="T25" fmla="*/ 15 h 43"/>
                <a:gd name="T26" fmla="*/ 15 w 31"/>
                <a:gd name="T27" fmla="*/ 26 h 43"/>
                <a:gd name="T28" fmla="*/ 26 w 31"/>
                <a:gd name="T29" fmla="*/ 15 h 43"/>
                <a:gd name="T30" fmla="*/ 15 w 31"/>
                <a:gd name="T3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3">
                  <a:moveTo>
                    <a:pt x="15" y="43"/>
                  </a:moveTo>
                  <a:cubicBezTo>
                    <a:pt x="14" y="43"/>
                    <a:pt x="13" y="42"/>
                    <a:pt x="13" y="4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2" y="30"/>
                    <a:pt x="10" y="30"/>
                  </a:cubicBezTo>
                  <a:cubicBezTo>
                    <a:pt x="4" y="27"/>
                    <a:pt x="0" y="22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2"/>
                    <a:pt x="27" y="27"/>
                    <a:pt x="21" y="30"/>
                  </a:cubicBezTo>
                  <a:cubicBezTo>
                    <a:pt x="19" y="30"/>
                    <a:pt x="18" y="32"/>
                    <a:pt x="18" y="3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2"/>
                    <a:pt x="17" y="43"/>
                    <a:pt x="15" y="43"/>
                  </a:cubicBezTo>
                  <a:close/>
                  <a:moveTo>
                    <a:pt x="15" y="5"/>
                  </a:moveTo>
                  <a:cubicBezTo>
                    <a:pt x="10" y="5"/>
                    <a:pt x="5" y="9"/>
                    <a:pt x="5" y="15"/>
                  </a:cubicBezTo>
                  <a:cubicBezTo>
                    <a:pt x="5" y="21"/>
                    <a:pt x="10" y="26"/>
                    <a:pt x="15" y="26"/>
                  </a:cubicBezTo>
                  <a:cubicBezTo>
                    <a:pt x="21" y="26"/>
                    <a:pt x="26" y="21"/>
                    <a:pt x="26" y="15"/>
                  </a:cubicBezTo>
                  <a:cubicBezTo>
                    <a:pt x="26" y="9"/>
                    <a:pt x="21" y="5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71"/>
            <p:cNvSpPr>
              <a:spLocks noEditPoints="1"/>
            </p:cNvSpPr>
            <p:nvPr/>
          </p:nvSpPr>
          <p:spPr bwMode="auto">
            <a:xfrm>
              <a:off x="-929250" y="5737728"/>
              <a:ext cx="195263" cy="246062"/>
            </a:xfrm>
            <a:custGeom>
              <a:avLst/>
              <a:gdLst>
                <a:gd name="T0" fmla="*/ 47 w 95"/>
                <a:gd name="T1" fmla="*/ 121 h 121"/>
                <a:gd name="T2" fmla="*/ 0 w 95"/>
                <a:gd name="T3" fmla="*/ 74 h 121"/>
                <a:gd name="T4" fmla="*/ 0 w 95"/>
                <a:gd name="T5" fmla="*/ 35 h 121"/>
                <a:gd name="T6" fmla="*/ 2 w 95"/>
                <a:gd name="T7" fmla="*/ 32 h 121"/>
                <a:gd name="T8" fmla="*/ 15 w 95"/>
                <a:gd name="T9" fmla="*/ 32 h 121"/>
                <a:gd name="T10" fmla="*/ 19 w 95"/>
                <a:gd name="T11" fmla="*/ 28 h 121"/>
                <a:gd name="T12" fmla="*/ 47 w 95"/>
                <a:gd name="T13" fmla="*/ 0 h 121"/>
                <a:gd name="T14" fmla="*/ 76 w 95"/>
                <a:gd name="T15" fmla="*/ 28 h 121"/>
                <a:gd name="T16" fmla="*/ 80 w 95"/>
                <a:gd name="T17" fmla="*/ 32 h 121"/>
                <a:gd name="T18" fmla="*/ 93 w 95"/>
                <a:gd name="T19" fmla="*/ 32 h 121"/>
                <a:gd name="T20" fmla="*/ 95 w 95"/>
                <a:gd name="T21" fmla="*/ 35 h 121"/>
                <a:gd name="T22" fmla="*/ 95 w 95"/>
                <a:gd name="T23" fmla="*/ 74 h 121"/>
                <a:gd name="T24" fmla="*/ 47 w 95"/>
                <a:gd name="T25" fmla="*/ 121 h 121"/>
                <a:gd name="T26" fmla="*/ 9 w 95"/>
                <a:gd name="T27" fmla="*/ 37 h 121"/>
                <a:gd name="T28" fmla="*/ 5 w 95"/>
                <a:gd name="T29" fmla="*/ 41 h 121"/>
                <a:gd name="T30" fmla="*/ 5 w 95"/>
                <a:gd name="T31" fmla="*/ 74 h 121"/>
                <a:gd name="T32" fmla="*/ 47 w 95"/>
                <a:gd name="T33" fmla="*/ 116 h 121"/>
                <a:gd name="T34" fmla="*/ 90 w 95"/>
                <a:gd name="T35" fmla="*/ 74 h 121"/>
                <a:gd name="T36" fmla="*/ 90 w 95"/>
                <a:gd name="T37" fmla="*/ 41 h 121"/>
                <a:gd name="T38" fmla="*/ 86 w 95"/>
                <a:gd name="T39" fmla="*/ 37 h 121"/>
                <a:gd name="T40" fmla="*/ 9 w 95"/>
                <a:gd name="T41" fmla="*/ 37 h 121"/>
                <a:gd name="T42" fmla="*/ 47 w 95"/>
                <a:gd name="T43" fmla="*/ 5 h 121"/>
                <a:gd name="T44" fmla="*/ 24 w 95"/>
                <a:gd name="T45" fmla="*/ 28 h 121"/>
                <a:gd name="T46" fmla="*/ 28 w 95"/>
                <a:gd name="T47" fmla="*/ 32 h 121"/>
                <a:gd name="T48" fmla="*/ 67 w 95"/>
                <a:gd name="T49" fmla="*/ 32 h 121"/>
                <a:gd name="T50" fmla="*/ 71 w 95"/>
                <a:gd name="T51" fmla="*/ 28 h 121"/>
                <a:gd name="T52" fmla="*/ 47 w 95"/>
                <a:gd name="T53" fmla="*/ 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121">
                  <a:moveTo>
                    <a:pt x="47" y="121"/>
                  </a:moveTo>
                  <a:cubicBezTo>
                    <a:pt x="21" y="121"/>
                    <a:pt x="0" y="100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3"/>
                    <a:pt x="1" y="32"/>
                    <a:pt x="2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32"/>
                    <a:pt x="19" y="30"/>
                    <a:pt x="19" y="28"/>
                  </a:cubicBezTo>
                  <a:cubicBezTo>
                    <a:pt x="19" y="13"/>
                    <a:pt x="32" y="0"/>
                    <a:pt x="47" y="0"/>
                  </a:cubicBezTo>
                  <a:cubicBezTo>
                    <a:pt x="63" y="0"/>
                    <a:pt x="76" y="13"/>
                    <a:pt x="76" y="28"/>
                  </a:cubicBezTo>
                  <a:cubicBezTo>
                    <a:pt x="76" y="30"/>
                    <a:pt x="78" y="32"/>
                    <a:pt x="80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2"/>
                    <a:pt x="95" y="33"/>
                    <a:pt x="95" y="35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100"/>
                    <a:pt x="74" y="121"/>
                    <a:pt x="47" y="121"/>
                  </a:cubicBezTo>
                  <a:close/>
                  <a:moveTo>
                    <a:pt x="9" y="37"/>
                  </a:moveTo>
                  <a:cubicBezTo>
                    <a:pt x="6" y="37"/>
                    <a:pt x="5" y="39"/>
                    <a:pt x="5" y="41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97"/>
                    <a:pt x="24" y="116"/>
                    <a:pt x="47" y="116"/>
                  </a:cubicBezTo>
                  <a:cubicBezTo>
                    <a:pt x="71" y="116"/>
                    <a:pt x="90" y="97"/>
                    <a:pt x="90" y="74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9"/>
                    <a:pt x="89" y="37"/>
                    <a:pt x="86" y="37"/>
                  </a:cubicBezTo>
                  <a:lnTo>
                    <a:pt x="9" y="37"/>
                  </a:lnTo>
                  <a:close/>
                  <a:moveTo>
                    <a:pt x="47" y="5"/>
                  </a:moveTo>
                  <a:cubicBezTo>
                    <a:pt x="35" y="5"/>
                    <a:pt x="24" y="15"/>
                    <a:pt x="24" y="28"/>
                  </a:cubicBezTo>
                  <a:cubicBezTo>
                    <a:pt x="24" y="30"/>
                    <a:pt x="26" y="32"/>
                    <a:pt x="28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9" y="32"/>
                    <a:pt x="71" y="30"/>
                    <a:pt x="71" y="28"/>
                  </a:cubicBezTo>
                  <a:cubicBezTo>
                    <a:pt x="71" y="15"/>
                    <a:pt x="60" y="5"/>
                    <a:pt x="4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00819" y="3517120"/>
            <a:ext cx="393221" cy="394901"/>
            <a:chOff x="-992831" y="2856493"/>
            <a:chExt cx="393221" cy="394901"/>
          </a:xfrm>
          <a:solidFill>
            <a:srgbClr val="E60012"/>
          </a:solidFill>
        </p:grpSpPr>
        <p:sp>
          <p:nvSpPr>
            <p:cNvPr id="105" name="Freeform 75"/>
            <p:cNvSpPr>
              <a:spLocks noEditPoints="1"/>
            </p:cNvSpPr>
            <p:nvPr/>
          </p:nvSpPr>
          <p:spPr bwMode="auto">
            <a:xfrm>
              <a:off x="-909650" y="2995969"/>
              <a:ext cx="94944" cy="105867"/>
            </a:xfrm>
            <a:custGeom>
              <a:avLst/>
              <a:gdLst>
                <a:gd name="T0" fmla="*/ 0 w 47"/>
                <a:gd name="T1" fmla="*/ 53 h 53"/>
                <a:gd name="T2" fmla="*/ 0 w 47"/>
                <a:gd name="T3" fmla="*/ 0 h 53"/>
                <a:gd name="T4" fmla="*/ 24 w 47"/>
                <a:gd name="T5" fmla="*/ 0 h 53"/>
                <a:gd name="T6" fmla="*/ 35 w 47"/>
                <a:gd name="T7" fmla="*/ 1 h 53"/>
                <a:gd name="T8" fmla="*/ 40 w 47"/>
                <a:gd name="T9" fmla="*/ 6 h 53"/>
                <a:gd name="T10" fmla="*/ 43 w 47"/>
                <a:gd name="T11" fmla="*/ 14 h 53"/>
                <a:gd name="T12" fmla="*/ 39 w 47"/>
                <a:gd name="T13" fmla="*/ 24 h 53"/>
                <a:gd name="T14" fmla="*/ 28 w 47"/>
                <a:gd name="T15" fmla="*/ 29 h 53"/>
                <a:gd name="T16" fmla="*/ 32 w 47"/>
                <a:gd name="T17" fmla="*/ 31 h 53"/>
                <a:gd name="T18" fmla="*/ 38 w 47"/>
                <a:gd name="T19" fmla="*/ 39 h 53"/>
                <a:gd name="T20" fmla="*/ 47 w 47"/>
                <a:gd name="T21" fmla="*/ 53 h 53"/>
                <a:gd name="T22" fmla="*/ 38 w 47"/>
                <a:gd name="T23" fmla="*/ 53 h 53"/>
                <a:gd name="T24" fmla="*/ 31 w 47"/>
                <a:gd name="T25" fmla="*/ 42 h 53"/>
                <a:gd name="T26" fmla="*/ 26 w 47"/>
                <a:gd name="T27" fmla="*/ 35 h 53"/>
                <a:gd name="T28" fmla="*/ 22 w 47"/>
                <a:gd name="T29" fmla="*/ 31 h 53"/>
                <a:gd name="T30" fmla="*/ 19 w 47"/>
                <a:gd name="T31" fmla="*/ 30 h 53"/>
                <a:gd name="T32" fmla="*/ 15 w 47"/>
                <a:gd name="T33" fmla="*/ 29 h 53"/>
                <a:gd name="T34" fmla="*/ 7 w 47"/>
                <a:gd name="T35" fmla="*/ 29 h 53"/>
                <a:gd name="T36" fmla="*/ 7 w 47"/>
                <a:gd name="T37" fmla="*/ 53 h 53"/>
                <a:gd name="T38" fmla="*/ 0 w 47"/>
                <a:gd name="T39" fmla="*/ 53 h 53"/>
                <a:gd name="T40" fmla="*/ 7 w 47"/>
                <a:gd name="T41" fmla="*/ 23 h 53"/>
                <a:gd name="T42" fmla="*/ 22 w 47"/>
                <a:gd name="T43" fmla="*/ 23 h 53"/>
                <a:gd name="T44" fmla="*/ 30 w 47"/>
                <a:gd name="T45" fmla="*/ 22 h 53"/>
                <a:gd name="T46" fmla="*/ 34 w 47"/>
                <a:gd name="T47" fmla="*/ 19 h 53"/>
                <a:gd name="T48" fmla="*/ 35 w 47"/>
                <a:gd name="T49" fmla="*/ 14 h 53"/>
                <a:gd name="T50" fmla="*/ 33 w 47"/>
                <a:gd name="T51" fmla="*/ 8 h 53"/>
                <a:gd name="T52" fmla="*/ 24 w 47"/>
                <a:gd name="T53" fmla="*/ 5 h 53"/>
                <a:gd name="T54" fmla="*/ 7 w 47"/>
                <a:gd name="T55" fmla="*/ 5 h 53"/>
                <a:gd name="T56" fmla="*/ 7 w 47"/>
                <a:gd name="T5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53">
                  <a:moveTo>
                    <a:pt x="0" y="5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2" y="0"/>
                    <a:pt x="35" y="1"/>
                  </a:cubicBezTo>
                  <a:cubicBezTo>
                    <a:pt x="37" y="2"/>
                    <a:pt x="39" y="4"/>
                    <a:pt x="40" y="6"/>
                  </a:cubicBezTo>
                  <a:cubicBezTo>
                    <a:pt x="42" y="9"/>
                    <a:pt x="43" y="11"/>
                    <a:pt x="43" y="14"/>
                  </a:cubicBezTo>
                  <a:cubicBezTo>
                    <a:pt x="43" y="18"/>
                    <a:pt x="41" y="21"/>
                    <a:pt x="39" y="24"/>
                  </a:cubicBezTo>
                  <a:cubicBezTo>
                    <a:pt x="37" y="26"/>
                    <a:pt x="33" y="28"/>
                    <a:pt x="28" y="29"/>
                  </a:cubicBezTo>
                  <a:cubicBezTo>
                    <a:pt x="29" y="30"/>
                    <a:pt x="31" y="31"/>
                    <a:pt x="32" y="31"/>
                  </a:cubicBezTo>
                  <a:cubicBezTo>
                    <a:pt x="34" y="33"/>
                    <a:pt x="36" y="36"/>
                    <a:pt x="38" y="3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9" y="39"/>
                    <a:pt x="27" y="36"/>
                    <a:pt x="26" y="35"/>
                  </a:cubicBezTo>
                  <a:cubicBezTo>
                    <a:pt x="25" y="33"/>
                    <a:pt x="23" y="32"/>
                    <a:pt x="22" y="31"/>
                  </a:cubicBezTo>
                  <a:cubicBezTo>
                    <a:pt x="21" y="30"/>
                    <a:pt x="20" y="30"/>
                    <a:pt x="19" y="30"/>
                  </a:cubicBezTo>
                  <a:cubicBezTo>
                    <a:pt x="18" y="29"/>
                    <a:pt x="17" y="29"/>
                    <a:pt x="15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3"/>
                    <a:pt x="7" y="53"/>
                    <a:pt x="7" y="53"/>
                  </a:cubicBezTo>
                  <a:lnTo>
                    <a:pt x="0" y="53"/>
                  </a:lnTo>
                  <a:close/>
                  <a:moveTo>
                    <a:pt x="7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5" y="23"/>
                    <a:pt x="28" y="23"/>
                    <a:pt x="30" y="22"/>
                  </a:cubicBezTo>
                  <a:cubicBezTo>
                    <a:pt x="32" y="22"/>
                    <a:pt x="33" y="20"/>
                    <a:pt x="34" y="19"/>
                  </a:cubicBezTo>
                  <a:cubicBezTo>
                    <a:pt x="35" y="18"/>
                    <a:pt x="35" y="16"/>
                    <a:pt x="35" y="14"/>
                  </a:cubicBezTo>
                  <a:cubicBezTo>
                    <a:pt x="35" y="12"/>
                    <a:pt x="34" y="10"/>
                    <a:pt x="33" y="8"/>
                  </a:cubicBezTo>
                  <a:cubicBezTo>
                    <a:pt x="31" y="6"/>
                    <a:pt x="28" y="5"/>
                    <a:pt x="24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76"/>
            <p:cNvSpPr/>
            <p:nvPr/>
          </p:nvSpPr>
          <p:spPr bwMode="auto">
            <a:xfrm>
              <a:off x="-806303" y="2994288"/>
              <a:ext cx="40330" cy="107547"/>
            </a:xfrm>
            <a:custGeom>
              <a:avLst/>
              <a:gdLst>
                <a:gd name="T0" fmla="*/ 20 w 20"/>
                <a:gd name="T1" fmla="*/ 54 h 54"/>
                <a:gd name="T2" fmla="*/ 13 w 20"/>
                <a:gd name="T3" fmla="*/ 54 h 54"/>
                <a:gd name="T4" fmla="*/ 13 w 20"/>
                <a:gd name="T5" fmla="*/ 12 h 54"/>
                <a:gd name="T6" fmla="*/ 7 w 20"/>
                <a:gd name="T7" fmla="*/ 17 h 54"/>
                <a:gd name="T8" fmla="*/ 0 w 20"/>
                <a:gd name="T9" fmla="*/ 20 h 54"/>
                <a:gd name="T10" fmla="*/ 0 w 20"/>
                <a:gd name="T11" fmla="*/ 14 h 54"/>
                <a:gd name="T12" fmla="*/ 10 w 20"/>
                <a:gd name="T13" fmla="*/ 8 h 54"/>
                <a:gd name="T14" fmla="*/ 16 w 20"/>
                <a:gd name="T15" fmla="*/ 0 h 54"/>
                <a:gd name="T16" fmla="*/ 20 w 20"/>
                <a:gd name="T17" fmla="*/ 0 h 54"/>
                <a:gd name="T18" fmla="*/ 20 w 20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4">
                  <a:moveTo>
                    <a:pt x="20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4"/>
                    <a:pt x="10" y="15"/>
                    <a:pt x="7" y="17"/>
                  </a:cubicBezTo>
                  <a:cubicBezTo>
                    <a:pt x="5" y="18"/>
                    <a:pt x="2" y="19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2"/>
                    <a:pt x="7" y="10"/>
                    <a:pt x="10" y="8"/>
                  </a:cubicBezTo>
                  <a:cubicBezTo>
                    <a:pt x="13" y="5"/>
                    <a:pt x="15" y="3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7"/>
            <p:cNvSpPr>
              <a:spLocks noEditPoints="1"/>
            </p:cNvSpPr>
            <p:nvPr/>
          </p:nvSpPr>
          <p:spPr bwMode="auto">
            <a:xfrm>
              <a:off x="-741607" y="2994288"/>
              <a:ext cx="70578" cy="109228"/>
            </a:xfrm>
            <a:custGeom>
              <a:avLst/>
              <a:gdLst>
                <a:gd name="T0" fmla="*/ 34 w 35"/>
                <a:gd name="T1" fmla="*/ 14 h 55"/>
                <a:gd name="T2" fmla="*/ 28 w 35"/>
                <a:gd name="T3" fmla="*/ 14 h 55"/>
                <a:gd name="T4" fmla="*/ 25 w 35"/>
                <a:gd name="T5" fmla="*/ 9 h 55"/>
                <a:gd name="T6" fmla="*/ 19 w 35"/>
                <a:gd name="T7" fmla="*/ 6 h 55"/>
                <a:gd name="T8" fmla="*/ 13 w 35"/>
                <a:gd name="T9" fmla="*/ 8 h 55"/>
                <a:gd name="T10" fmla="*/ 8 w 35"/>
                <a:gd name="T11" fmla="*/ 14 h 55"/>
                <a:gd name="T12" fmla="*/ 7 w 35"/>
                <a:gd name="T13" fmla="*/ 27 h 55"/>
                <a:gd name="T14" fmla="*/ 12 w 35"/>
                <a:gd name="T15" fmla="*/ 21 h 55"/>
                <a:gd name="T16" fmla="*/ 20 w 35"/>
                <a:gd name="T17" fmla="*/ 19 h 55"/>
                <a:gd name="T18" fmla="*/ 31 w 35"/>
                <a:gd name="T19" fmla="*/ 24 h 55"/>
                <a:gd name="T20" fmla="*/ 35 w 35"/>
                <a:gd name="T21" fmla="*/ 37 h 55"/>
                <a:gd name="T22" fmla="*/ 33 w 35"/>
                <a:gd name="T23" fmla="*/ 46 h 55"/>
                <a:gd name="T24" fmla="*/ 27 w 35"/>
                <a:gd name="T25" fmla="*/ 53 h 55"/>
                <a:gd name="T26" fmla="*/ 19 w 35"/>
                <a:gd name="T27" fmla="*/ 55 h 55"/>
                <a:gd name="T28" fmla="*/ 5 w 35"/>
                <a:gd name="T29" fmla="*/ 49 h 55"/>
                <a:gd name="T30" fmla="*/ 0 w 35"/>
                <a:gd name="T31" fmla="*/ 29 h 55"/>
                <a:gd name="T32" fmla="*/ 6 w 35"/>
                <a:gd name="T33" fmla="*/ 6 h 55"/>
                <a:gd name="T34" fmla="*/ 19 w 35"/>
                <a:gd name="T35" fmla="*/ 0 h 55"/>
                <a:gd name="T36" fmla="*/ 30 w 35"/>
                <a:gd name="T37" fmla="*/ 4 h 55"/>
                <a:gd name="T38" fmla="*/ 34 w 35"/>
                <a:gd name="T39" fmla="*/ 14 h 55"/>
                <a:gd name="T40" fmla="*/ 8 w 35"/>
                <a:gd name="T41" fmla="*/ 37 h 55"/>
                <a:gd name="T42" fmla="*/ 9 w 35"/>
                <a:gd name="T43" fmla="*/ 43 h 55"/>
                <a:gd name="T44" fmla="*/ 13 w 35"/>
                <a:gd name="T45" fmla="*/ 48 h 55"/>
                <a:gd name="T46" fmla="*/ 19 w 35"/>
                <a:gd name="T47" fmla="*/ 50 h 55"/>
                <a:gd name="T48" fmla="*/ 26 w 35"/>
                <a:gd name="T49" fmla="*/ 46 h 55"/>
                <a:gd name="T50" fmla="*/ 29 w 35"/>
                <a:gd name="T51" fmla="*/ 37 h 55"/>
                <a:gd name="T52" fmla="*/ 26 w 35"/>
                <a:gd name="T53" fmla="*/ 28 h 55"/>
                <a:gd name="T54" fmla="*/ 18 w 35"/>
                <a:gd name="T55" fmla="*/ 25 h 55"/>
                <a:gd name="T56" fmla="*/ 11 w 35"/>
                <a:gd name="T57" fmla="*/ 28 h 55"/>
                <a:gd name="T58" fmla="*/ 8 w 35"/>
                <a:gd name="T59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55">
                  <a:moveTo>
                    <a:pt x="34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24" y="7"/>
                    <a:pt x="21" y="6"/>
                    <a:pt x="19" y="6"/>
                  </a:cubicBezTo>
                  <a:cubicBezTo>
                    <a:pt x="17" y="6"/>
                    <a:pt x="15" y="6"/>
                    <a:pt x="13" y="8"/>
                  </a:cubicBezTo>
                  <a:cubicBezTo>
                    <a:pt x="11" y="9"/>
                    <a:pt x="10" y="11"/>
                    <a:pt x="8" y="14"/>
                  </a:cubicBezTo>
                  <a:cubicBezTo>
                    <a:pt x="7" y="17"/>
                    <a:pt x="7" y="21"/>
                    <a:pt x="7" y="27"/>
                  </a:cubicBezTo>
                  <a:cubicBezTo>
                    <a:pt x="8" y="24"/>
                    <a:pt x="10" y="22"/>
                    <a:pt x="12" y="21"/>
                  </a:cubicBezTo>
                  <a:cubicBezTo>
                    <a:pt x="15" y="20"/>
                    <a:pt x="17" y="19"/>
                    <a:pt x="20" y="19"/>
                  </a:cubicBezTo>
                  <a:cubicBezTo>
                    <a:pt x="24" y="19"/>
                    <a:pt x="28" y="21"/>
                    <a:pt x="31" y="24"/>
                  </a:cubicBezTo>
                  <a:cubicBezTo>
                    <a:pt x="34" y="27"/>
                    <a:pt x="35" y="32"/>
                    <a:pt x="35" y="37"/>
                  </a:cubicBezTo>
                  <a:cubicBezTo>
                    <a:pt x="35" y="40"/>
                    <a:pt x="35" y="43"/>
                    <a:pt x="33" y="46"/>
                  </a:cubicBezTo>
                  <a:cubicBezTo>
                    <a:pt x="32" y="49"/>
                    <a:pt x="30" y="51"/>
                    <a:pt x="27" y="53"/>
                  </a:cubicBezTo>
                  <a:cubicBezTo>
                    <a:pt x="25" y="54"/>
                    <a:pt x="22" y="55"/>
                    <a:pt x="19" y="55"/>
                  </a:cubicBezTo>
                  <a:cubicBezTo>
                    <a:pt x="13" y="55"/>
                    <a:pt x="9" y="53"/>
                    <a:pt x="5" y="49"/>
                  </a:cubicBezTo>
                  <a:cubicBezTo>
                    <a:pt x="2" y="45"/>
                    <a:pt x="0" y="38"/>
                    <a:pt x="0" y="29"/>
                  </a:cubicBezTo>
                  <a:cubicBezTo>
                    <a:pt x="0" y="19"/>
                    <a:pt x="2" y="11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3" y="0"/>
                    <a:pt x="27" y="2"/>
                    <a:pt x="30" y="4"/>
                  </a:cubicBezTo>
                  <a:cubicBezTo>
                    <a:pt x="32" y="6"/>
                    <a:pt x="34" y="10"/>
                    <a:pt x="34" y="14"/>
                  </a:cubicBezTo>
                  <a:close/>
                  <a:moveTo>
                    <a:pt x="8" y="37"/>
                  </a:moveTo>
                  <a:cubicBezTo>
                    <a:pt x="8" y="39"/>
                    <a:pt x="8" y="41"/>
                    <a:pt x="9" y="43"/>
                  </a:cubicBezTo>
                  <a:cubicBezTo>
                    <a:pt x="10" y="45"/>
                    <a:pt x="11" y="47"/>
                    <a:pt x="13" y="48"/>
                  </a:cubicBezTo>
                  <a:cubicBezTo>
                    <a:pt x="15" y="49"/>
                    <a:pt x="17" y="50"/>
                    <a:pt x="19" y="50"/>
                  </a:cubicBezTo>
                  <a:cubicBezTo>
                    <a:pt x="21" y="50"/>
                    <a:pt x="24" y="49"/>
                    <a:pt x="26" y="46"/>
                  </a:cubicBezTo>
                  <a:cubicBezTo>
                    <a:pt x="28" y="44"/>
                    <a:pt x="29" y="41"/>
                    <a:pt x="29" y="37"/>
                  </a:cubicBezTo>
                  <a:cubicBezTo>
                    <a:pt x="29" y="33"/>
                    <a:pt x="28" y="31"/>
                    <a:pt x="26" y="28"/>
                  </a:cubicBezTo>
                  <a:cubicBezTo>
                    <a:pt x="24" y="26"/>
                    <a:pt x="21" y="25"/>
                    <a:pt x="18" y="25"/>
                  </a:cubicBezTo>
                  <a:cubicBezTo>
                    <a:pt x="15" y="25"/>
                    <a:pt x="13" y="26"/>
                    <a:pt x="11" y="28"/>
                  </a:cubicBezTo>
                  <a:cubicBezTo>
                    <a:pt x="9" y="31"/>
                    <a:pt x="8" y="33"/>
                    <a:pt x="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8"/>
            <p:cNvSpPr>
              <a:spLocks noEditPoints="1"/>
            </p:cNvSpPr>
            <p:nvPr/>
          </p:nvSpPr>
          <p:spPr bwMode="auto">
            <a:xfrm>
              <a:off x="-992831" y="2856493"/>
              <a:ext cx="393221" cy="394901"/>
            </a:xfrm>
            <a:custGeom>
              <a:avLst/>
              <a:gdLst>
                <a:gd name="T0" fmla="*/ 97 w 194"/>
                <a:gd name="T1" fmla="*/ 198 h 198"/>
                <a:gd name="T2" fmla="*/ 0 w 194"/>
                <a:gd name="T3" fmla="*/ 99 h 198"/>
                <a:gd name="T4" fmla="*/ 0 w 194"/>
                <a:gd name="T5" fmla="*/ 99 h 198"/>
                <a:gd name="T6" fmla="*/ 97 w 194"/>
                <a:gd name="T7" fmla="*/ 0 h 198"/>
                <a:gd name="T8" fmla="*/ 194 w 194"/>
                <a:gd name="T9" fmla="*/ 99 h 198"/>
                <a:gd name="T10" fmla="*/ 97 w 194"/>
                <a:gd name="T11" fmla="*/ 198 h 198"/>
                <a:gd name="T12" fmla="*/ 97 w 194"/>
                <a:gd name="T13" fmla="*/ 5 h 198"/>
                <a:gd name="T14" fmla="*/ 5 w 194"/>
                <a:gd name="T15" fmla="*/ 99 h 198"/>
                <a:gd name="T16" fmla="*/ 97 w 194"/>
                <a:gd name="T17" fmla="*/ 193 h 198"/>
                <a:gd name="T18" fmla="*/ 189 w 194"/>
                <a:gd name="T19" fmla="*/ 99 h 198"/>
                <a:gd name="T20" fmla="*/ 97 w 194"/>
                <a:gd name="T21" fmla="*/ 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98">
                  <a:moveTo>
                    <a:pt x="97" y="198"/>
                  </a:moveTo>
                  <a:cubicBezTo>
                    <a:pt x="44" y="198"/>
                    <a:pt x="0" y="153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44"/>
                    <a:pt x="44" y="0"/>
                    <a:pt x="97" y="0"/>
                  </a:cubicBezTo>
                  <a:cubicBezTo>
                    <a:pt x="151" y="0"/>
                    <a:pt x="194" y="44"/>
                    <a:pt x="194" y="99"/>
                  </a:cubicBezTo>
                  <a:cubicBezTo>
                    <a:pt x="194" y="153"/>
                    <a:pt x="151" y="198"/>
                    <a:pt x="97" y="198"/>
                  </a:cubicBezTo>
                  <a:close/>
                  <a:moveTo>
                    <a:pt x="97" y="5"/>
                  </a:moveTo>
                  <a:cubicBezTo>
                    <a:pt x="47" y="5"/>
                    <a:pt x="5" y="47"/>
                    <a:pt x="5" y="99"/>
                  </a:cubicBezTo>
                  <a:cubicBezTo>
                    <a:pt x="5" y="150"/>
                    <a:pt x="47" y="193"/>
                    <a:pt x="97" y="193"/>
                  </a:cubicBezTo>
                  <a:cubicBezTo>
                    <a:pt x="148" y="193"/>
                    <a:pt x="189" y="150"/>
                    <a:pt x="189" y="99"/>
                  </a:cubicBezTo>
                  <a:cubicBezTo>
                    <a:pt x="189" y="47"/>
                    <a:pt x="148" y="5"/>
                    <a:pt x="9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14541" y="4863684"/>
            <a:ext cx="357932" cy="383138"/>
            <a:chOff x="-974346" y="4255450"/>
            <a:chExt cx="357932" cy="383138"/>
          </a:xfrm>
          <a:solidFill>
            <a:srgbClr val="E60012"/>
          </a:solidFill>
        </p:grpSpPr>
        <p:sp>
          <p:nvSpPr>
            <p:cNvPr id="110" name="Freeform 79"/>
            <p:cNvSpPr/>
            <p:nvPr/>
          </p:nvSpPr>
          <p:spPr bwMode="auto">
            <a:xfrm>
              <a:off x="-711359" y="4425173"/>
              <a:ext cx="38650" cy="205853"/>
            </a:xfrm>
            <a:custGeom>
              <a:avLst/>
              <a:gdLst>
                <a:gd name="T0" fmla="*/ 34 w 46"/>
                <a:gd name="T1" fmla="*/ 245 h 245"/>
                <a:gd name="T2" fmla="*/ 34 w 46"/>
                <a:gd name="T3" fmla="*/ 9 h 245"/>
                <a:gd name="T4" fmla="*/ 10 w 46"/>
                <a:gd name="T5" fmla="*/ 9 h 245"/>
                <a:gd name="T6" fmla="*/ 10 w 46"/>
                <a:gd name="T7" fmla="*/ 245 h 245"/>
                <a:gd name="T8" fmla="*/ 0 w 46"/>
                <a:gd name="T9" fmla="*/ 245 h 245"/>
                <a:gd name="T10" fmla="*/ 0 w 46"/>
                <a:gd name="T11" fmla="*/ 0 h 245"/>
                <a:gd name="T12" fmla="*/ 46 w 46"/>
                <a:gd name="T13" fmla="*/ 0 h 245"/>
                <a:gd name="T14" fmla="*/ 46 w 46"/>
                <a:gd name="T15" fmla="*/ 245 h 245"/>
                <a:gd name="T16" fmla="*/ 34 w 46"/>
                <a:gd name="T1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5">
                  <a:moveTo>
                    <a:pt x="34" y="245"/>
                  </a:moveTo>
                  <a:lnTo>
                    <a:pt x="34" y="9"/>
                  </a:lnTo>
                  <a:lnTo>
                    <a:pt x="10" y="9"/>
                  </a:lnTo>
                  <a:lnTo>
                    <a:pt x="10" y="245"/>
                  </a:lnTo>
                  <a:lnTo>
                    <a:pt x="0" y="2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245"/>
                  </a:lnTo>
                  <a:lnTo>
                    <a:pt x="3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80"/>
            <p:cNvSpPr/>
            <p:nvPr/>
          </p:nvSpPr>
          <p:spPr bwMode="auto">
            <a:xfrm>
              <a:off x="-767653" y="4480627"/>
              <a:ext cx="37810" cy="150398"/>
            </a:xfrm>
            <a:custGeom>
              <a:avLst/>
              <a:gdLst>
                <a:gd name="T0" fmla="*/ 36 w 45"/>
                <a:gd name="T1" fmla="*/ 179 h 179"/>
                <a:gd name="T2" fmla="*/ 36 w 45"/>
                <a:gd name="T3" fmla="*/ 12 h 179"/>
                <a:gd name="T4" fmla="*/ 9 w 45"/>
                <a:gd name="T5" fmla="*/ 12 h 179"/>
                <a:gd name="T6" fmla="*/ 9 w 45"/>
                <a:gd name="T7" fmla="*/ 179 h 179"/>
                <a:gd name="T8" fmla="*/ 0 w 45"/>
                <a:gd name="T9" fmla="*/ 179 h 179"/>
                <a:gd name="T10" fmla="*/ 0 w 45"/>
                <a:gd name="T11" fmla="*/ 0 h 179"/>
                <a:gd name="T12" fmla="*/ 45 w 45"/>
                <a:gd name="T13" fmla="*/ 0 h 179"/>
                <a:gd name="T14" fmla="*/ 45 w 45"/>
                <a:gd name="T15" fmla="*/ 179 h 179"/>
                <a:gd name="T16" fmla="*/ 36 w 45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79">
                  <a:moveTo>
                    <a:pt x="36" y="179"/>
                  </a:moveTo>
                  <a:lnTo>
                    <a:pt x="36" y="12"/>
                  </a:lnTo>
                  <a:lnTo>
                    <a:pt x="9" y="12"/>
                  </a:lnTo>
                  <a:lnTo>
                    <a:pt x="9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79"/>
                  </a:lnTo>
                  <a:lnTo>
                    <a:pt x="3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81"/>
            <p:cNvSpPr/>
            <p:nvPr/>
          </p:nvSpPr>
          <p:spPr bwMode="auto">
            <a:xfrm>
              <a:off x="-654224" y="4371399"/>
              <a:ext cx="36129" cy="259626"/>
            </a:xfrm>
            <a:custGeom>
              <a:avLst/>
              <a:gdLst>
                <a:gd name="T0" fmla="*/ 33 w 43"/>
                <a:gd name="T1" fmla="*/ 309 h 309"/>
                <a:gd name="T2" fmla="*/ 33 w 43"/>
                <a:gd name="T3" fmla="*/ 12 h 309"/>
                <a:gd name="T4" fmla="*/ 9 w 43"/>
                <a:gd name="T5" fmla="*/ 12 h 309"/>
                <a:gd name="T6" fmla="*/ 9 w 43"/>
                <a:gd name="T7" fmla="*/ 309 h 309"/>
                <a:gd name="T8" fmla="*/ 0 w 43"/>
                <a:gd name="T9" fmla="*/ 309 h 309"/>
                <a:gd name="T10" fmla="*/ 0 w 43"/>
                <a:gd name="T11" fmla="*/ 0 h 309"/>
                <a:gd name="T12" fmla="*/ 43 w 43"/>
                <a:gd name="T13" fmla="*/ 0 h 309"/>
                <a:gd name="T14" fmla="*/ 43 w 43"/>
                <a:gd name="T15" fmla="*/ 309 h 309"/>
                <a:gd name="T16" fmla="*/ 33 w 43"/>
                <a:gd name="T1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09">
                  <a:moveTo>
                    <a:pt x="33" y="309"/>
                  </a:moveTo>
                  <a:lnTo>
                    <a:pt x="33" y="12"/>
                  </a:lnTo>
                  <a:lnTo>
                    <a:pt x="9" y="12"/>
                  </a:lnTo>
                  <a:lnTo>
                    <a:pt x="9" y="309"/>
                  </a:lnTo>
                  <a:lnTo>
                    <a:pt x="0" y="30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309"/>
                  </a:lnTo>
                  <a:lnTo>
                    <a:pt x="33" y="3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82"/>
            <p:cNvSpPr/>
            <p:nvPr/>
          </p:nvSpPr>
          <p:spPr bwMode="auto">
            <a:xfrm>
              <a:off x="-810504" y="4255450"/>
              <a:ext cx="194090" cy="187368"/>
            </a:xfrm>
            <a:custGeom>
              <a:avLst/>
              <a:gdLst>
                <a:gd name="T0" fmla="*/ 53 w 231"/>
                <a:gd name="T1" fmla="*/ 216 h 223"/>
                <a:gd name="T2" fmla="*/ 195 w 231"/>
                <a:gd name="T3" fmla="*/ 71 h 223"/>
                <a:gd name="T4" fmla="*/ 219 w 231"/>
                <a:gd name="T5" fmla="*/ 95 h 223"/>
                <a:gd name="T6" fmla="*/ 219 w 231"/>
                <a:gd name="T7" fmla="*/ 9 h 223"/>
                <a:gd name="T8" fmla="*/ 135 w 231"/>
                <a:gd name="T9" fmla="*/ 9 h 223"/>
                <a:gd name="T10" fmla="*/ 159 w 231"/>
                <a:gd name="T11" fmla="*/ 33 h 223"/>
                <a:gd name="T12" fmla="*/ 7 w 231"/>
                <a:gd name="T13" fmla="*/ 190 h 223"/>
                <a:gd name="T14" fmla="*/ 0 w 231"/>
                <a:gd name="T15" fmla="*/ 181 h 223"/>
                <a:gd name="T16" fmla="*/ 145 w 231"/>
                <a:gd name="T17" fmla="*/ 33 h 223"/>
                <a:gd name="T18" fmla="*/ 111 w 231"/>
                <a:gd name="T19" fmla="*/ 0 h 223"/>
                <a:gd name="T20" fmla="*/ 231 w 231"/>
                <a:gd name="T21" fmla="*/ 0 h 223"/>
                <a:gd name="T22" fmla="*/ 229 w 231"/>
                <a:gd name="T23" fmla="*/ 121 h 223"/>
                <a:gd name="T24" fmla="*/ 195 w 231"/>
                <a:gd name="T25" fmla="*/ 85 h 223"/>
                <a:gd name="T26" fmla="*/ 60 w 231"/>
                <a:gd name="T27" fmla="*/ 223 h 223"/>
                <a:gd name="T28" fmla="*/ 53 w 231"/>
                <a:gd name="T29" fmla="*/ 21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23">
                  <a:moveTo>
                    <a:pt x="53" y="216"/>
                  </a:moveTo>
                  <a:lnTo>
                    <a:pt x="195" y="71"/>
                  </a:lnTo>
                  <a:lnTo>
                    <a:pt x="219" y="95"/>
                  </a:lnTo>
                  <a:lnTo>
                    <a:pt x="219" y="9"/>
                  </a:lnTo>
                  <a:lnTo>
                    <a:pt x="135" y="9"/>
                  </a:lnTo>
                  <a:lnTo>
                    <a:pt x="159" y="33"/>
                  </a:lnTo>
                  <a:lnTo>
                    <a:pt x="7" y="190"/>
                  </a:lnTo>
                  <a:lnTo>
                    <a:pt x="0" y="181"/>
                  </a:lnTo>
                  <a:lnTo>
                    <a:pt x="145" y="33"/>
                  </a:lnTo>
                  <a:lnTo>
                    <a:pt x="111" y="0"/>
                  </a:lnTo>
                  <a:lnTo>
                    <a:pt x="231" y="0"/>
                  </a:lnTo>
                  <a:lnTo>
                    <a:pt x="229" y="121"/>
                  </a:lnTo>
                  <a:lnTo>
                    <a:pt x="195" y="85"/>
                  </a:lnTo>
                  <a:lnTo>
                    <a:pt x="60" y="223"/>
                  </a:lnTo>
                  <a:lnTo>
                    <a:pt x="53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83"/>
            <p:cNvSpPr/>
            <p:nvPr/>
          </p:nvSpPr>
          <p:spPr bwMode="auto">
            <a:xfrm>
              <a:off x="-922253" y="4490710"/>
              <a:ext cx="87382" cy="60495"/>
            </a:xfrm>
            <a:custGeom>
              <a:avLst/>
              <a:gdLst>
                <a:gd name="T0" fmla="*/ 0 w 104"/>
                <a:gd name="T1" fmla="*/ 31 h 72"/>
                <a:gd name="T2" fmla="*/ 8 w 104"/>
                <a:gd name="T3" fmla="*/ 24 h 72"/>
                <a:gd name="T4" fmla="*/ 41 w 104"/>
                <a:gd name="T5" fmla="*/ 57 h 72"/>
                <a:gd name="T6" fmla="*/ 97 w 104"/>
                <a:gd name="T7" fmla="*/ 0 h 72"/>
                <a:gd name="T8" fmla="*/ 104 w 104"/>
                <a:gd name="T9" fmla="*/ 7 h 72"/>
                <a:gd name="T10" fmla="*/ 41 w 104"/>
                <a:gd name="T11" fmla="*/ 72 h 72"/>
                <a:gd name="T12" fmla="*/ 0 w 104"/>
                <a:gd name="T1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72">
                  <a:moveTo>
                    <a:pt x="0" y="31"/>
                  </a:moveTo>
                  <a:lnTo>
                    <a:pt x="8" y="24"/>
                  </a:lnTo>
                  <a:lnTo>
                    <a:pt x="41" y="57"/>
                  </a:lnTo>
                  <a:lnTo>
                    <a:pt x="97" y="0"/>
                  </a:lnTo>
                  <a:lnTo>
                    <a:pt x="104" y="7"/>
                  </a:lnTo>
                  <a:lnTo>
                    <a:pt x="41" y="7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84"/>
            <p:cNvSpPr>
              <a:spLocks noEditPoints="1"/>
            </p:cNvSpPr>
            <p:nvPr/>
          </p:nvSpPr>
          <p:spPr bwMode="auto">
            <a:xfrm>
              <a:off x="-974346" y="4397446"/>
              <a:ext cx="188208" cy="241142"/>
            </a:xfrm>
            <a:custGeom>
              <a:avLst/>
              <a:gdLst>
                <a:gd name="T0" fmla="*/ 34 w 93"/>
                <a:gd name="T1" fmla="*/ 112 h 121"/>
                <a:gd name="T2" fmla="*/ 12 w 93"/>
                <a:gd name="T3" fmla="*/ 97 h 121"/>
                <a:gd name="T4" fmla="*/ 0 w 93"/>
                <a:gd name="T5" fmla="*/ 71 h 121"/>
                <a:gd name="T6" fmla="*/ 0 w 93"/>
                <a:gd name="T7" fmla="*/ 20 h 121"/>
                <a:gd name="T8" fmla="*/ 2 w 93"/>
                <a:gd name="T9" fmla="*/ 20 h 121"/>
                <a:gd name="T10" fmla="*/ 45 w 93"/>
                <a:gd name="T11" fmla="*/ 1 h 121"/>
                <a:gd name="T12" fmla="*/ 46 w 93"/>
                <a:gd name="T13" fmla="*/ 0 h 121"/>
                <a:gd name="T14" fmla="*/ 48 w 93"/>
                <a:gd name="T15" fmla="*/ 1 h 121"/>
                <a:gd name="T16" fmla="*/ 90 w 93"/>
                <a:gd name="T17" fmla="*/ 20 h 121"/>
                <a:gd name="T18" fmla="*/ 93 w 93"/>
                <a:gd name="T19" fmla="*/ 20 h 121"/>
                <a:gd name="T20" fmla="*/ 93 w 93"/>
                <a:gd name="T21" fmla="*/ 71 h 121"/>
                <a:gd name="T22" fmla="*/ 81 w 93"/>
                <a:gd name="T23" fmla="*/ 97 h 121"/>
                <a:gd name="T24" fmla="*/ 59 w 93"/>
                <a:gd name="T25" fmla="*/ 112 h 121"/>
                <a:gd name="T26" fmla="*/ 52 w 93"/>
                <a:gd name="T27" fmla="*/ 117 h 121"/>
                <a:gd name="T28" fmla="*/ 46 w 93"/>
                <a:gd name="T29" fmla="*/ 121 h 121"/>
                <a:gd name="T30" fmla="*/ 34 w 93"/>
                <a:gd name="T31" fmla="*/ 112 h 121"/>
                <a:gd name="T32" fmla="*/ 46 w 93"/>
                <a:gd name="T33" fmla="*/ 6 h 121"/>
                <a:gd name="T34" fmla="*/ 5 w 93"/>
                <a:gd name="T35" fmla="*/ 24 h 121"/>
                <a:gd name="T36" fmla="*/ 4 w 93"/>
                <a:gd name="T37" fmla="*/ 24 h 121"/>
                <a:gd name="T38" fmla="*/ 4 w 93"/>
                <a:gd name="T39" fmla="*/ 71 h 121"/>
                <a:gd name="T40" fmla="*/ 14 w 93"/>
                <a:gd name="T41" fmla="*/ 93 h 121"/>
                <a:gd name="T42" fmla="*/ 43 w 93"/>
                <a:gd name="T43" fmla="*/ 113 h 121"/>
                <a:gd name="T44" fmla="*/ 46 w 93"/>
                <a:gd name="T45" fmla="*/ 116 h 121"/>
                <a:gd name="T46" fmla="*/ 54 w 93"/>
                <a:gd name="T47" fmla="*/ 110 h 121"/>
                <a:gd name="T48" fmla="*/ 78 w 93"/>
                <a:gd name="T49" fmla="*/ 93 h 121"/>
                <a:gd name="T50" fmla="*/ 88 w 93"/>
                <a:gd name="T51" fmla="*/ 71 h 121"/>
                <a:gd name="T52" fmla="*/ 88 w 93"/>
                <a:gd name="T53" fmla="*/ 24 h 121"/>
                <a:gd name="T54" fmla="*/ 88 w 93"/>
                <a:gd name="T55" fmla="*/ 24 h 121"/>
                <a:gd name="T56" fmla="*/ 47 w 93"/>
                <a:gd name="T57" fmla="*/ 6 h 121"/>
                <a:gd name="T58" fmla="*/ 46 w 93"/>
                <a:gd name="T59" fmla="*/ 5 h 121"/>
                <a:gd name="T60" fmla="*/ 46 w 93"/>
                <a:gd name="T61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121">
                  <a:moveTo>
                    <a:pt x="34" y="112"/>
                  </a:moveTo>
                  <a:cubicBezTo>
                    <a:pt x="27" y="108"/>
                    <a:pt x="16" y="100"/>
                    <a:pt x="12" y="97"/>
                  </a:cubicBezTo>
                  <a:cubicBezTo>
                    <a:pt x="4" y="91"/>
                    <a:pt x="0" y="82"/>
                    <a:pt x="0" y="7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2" y="20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71" y="20"/>
                    <a:pt x="90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81"/>
                    <a:pt x="88" y="91"/>
                    <a:pt x="81" y="97"/>
                  </a:cubicBezTo>
                  <a:cubicBezTo>
                    <a:pt x="76" y="100"/>
                    <a:pt x="66" y="108"/>
                    <a:pt x="59" y="112"/>
                  </a:cubicBezTo>
                  <a:cubicBezTo>
                    <a:pt x="56" y="115"/>
                    <a:pt x="53" y="116"/>
                    <a:pt x="52" y="117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6" y="121"/>
                    <a:pt x="37" y="115"/>
                    <a:pt x="34" y="112"/>
                  </a:cubicBezTo>
                  <a:close/>
                  <a:moveTo>
                    <a:pt x="46" y="6"/>
                  </a:moveTo>
                  <a:cubicBezTo>
                    <a:pt x="26" y="19"/>
                    <a:pt x="13" y="23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80"/>
                    <a:pt x="8" y="88"/>
                    <a:pt x="14" y="93"/>
                  </a:cubicBezTo>
                  <a:cubicBezTo>
                    <a:pt x="21" y="98"/>
                    <a:pt x="39" y="111"/>
                    <a:pt x="43" y="113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52" y="112"/>
                    <a:pt x="54" y="110"/>
                  </a:cubicBezTo>
                  <a:cubicBezTo>
                    <a:pt x="61" y="106"/>
                    <a:pt x="73" y="97"/>
                    <a:pt x="78" y="93"/>
                  </a:cubicBezTo>
                  <a:cubicBezTo>
                    <a:pt x="85" y="89"/>
                    <a:pt x="88" y="80"/>
                    <a:pt x="88" y="71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71" y="22"/>
                    <a:pt x="54" y="11"/>
                    <a:pt x="47" y="6"/>
                  </a:cubicBezTo>
                  <a:cubicBezTo>
                    <a:pt x="46" y="5"/>
                    <a:pt x="46" y="5"/>
                    <a:pt x="46" y="5"/>
                  </a:cubicBezTo>
                  <a:lnTo>
                    <a:pt x="4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Freeform 85"/>
          <p:cNvSpPr>
            <a:spLocks noEditPoints="1"/>
          </p:cNvSpPr>
          <p:nvPr/>
        </p:nvSpPr>
        <p:spPr bwMode="auto">
          <a:xfrm>
            <a:off x="732185" y="5592144"/>
            <a:ext cx="322643" cy="316761"/>
          </a:xfrm>
          <a:custGeom>
            <a:avLst/>
            <a:gdLst>
              <a:gd name="T0" fmla="*/ 32 w 159"/>
              <a:gd name="T1" fmla="*/ 159 h 159"/>
              <a:gd name="T2" fmla="*/ 29 w 159"/>
              <a:gd name="T3" fmla="*/ 156 h 159"/>
              <a:gd name="T4" fmla="*/ 32 w 159"/>
              <a:gd name="T5" fmla="*/ 153 h 159"/>
              <a:gd name="T6" fmla="*/ 153 w 159"/>
              <a:gd name="T7" fmla="*/ 153 h 159"/>
              <a:gd name="T8" fmla="*/ 153 w 159"/>
              <a:gd name="T9" fmla="*/ 32 h 159"/>
              <a:gd name="T10" fmla="*/ 156 w 159"/>
              <a:gd name="T11" fmla="*/ 29 h 159"/>
              <a:gd name="T12" fmla="*/ 159 w 159"/>
              <a:gd name="T13" fmla="*/ 32 h 159"/>
              <a:gd name="T14" fmla="*/ 159 w 159"/>
              <a:gd name="T15" fmla="*/ 156 h 159"/>
              <a:gd name="T16" fmla="*/ 156 w 159"/>
              <a:gd name="T17" fmla="*/ 159 h 159"/>
              <a:gd name="T18" fmla="*/ 32 w 159"/>
              <a:gd name="T19" fmla="*/ 159 h 159"/>
              <a:gd name="T20" fmla="*/ 14 w 159"/>
              <a:gd name="T21" fmla="*/ 141 h 159"/>
              <a:gd name="T22" fmla="*/ 11 w 159"/>
              <a:gd name="T23" fmla="*/ 138 h 159"/>
              <a:gd name="T24" fmla="*/ 14 w 159"/>
              <a:gd name="T25" fmla="*/ 135 h 159"/>
              <a:gd name="T26" fmla="*/ 135 w 159"/>
              <a:gd name="T27" fmla="*/ 135 h 159"/>
              <a:gd name="T28" fmla="*/ 135 w 159"/>
              <a:gd name="T29" fmla="*/ 14 h 159"/>
              <a:gd name="T30" fmla="*/ 138 w 159"/>
              <a:gd name="T31" fmla="*/ 11 h 159"/>
              <a:gd name="T32" fmla="*/ 141 w 159"/>
              <a:gd name="T33" fmla="*/ 14 h 159"/>
              <a:gd name="T34" fmla="*/ 141 w 159"/>
              <a:gd name="T35" fmla="*/ 138 h 159"/>
              <a:gd name="T36" fmla="*/ 138 w 159"/>
              <a:gd name="T37" fmla="*/ 141 h 159"/>
              <a:gd name="T38" fmla="*/ 14 w 159"/>
              <a:gd name="T39" fmla="*/ 141 h 159"/>
              <a:gd name="T40" fmla="*/ 0 w 159"/>
              <a:gd name="T41" fmla="*/ 122 h 159"/>
              <a:gd name="T42" fmla="*/ 0 w 159"/>
              <a:gd name="T43" fmla="*/ 0 h 159"/>
              <a:gd name="T44" fmla="*/ 122 w 159"/>
              <a:gd name="T45" fmla="*/ 0 h 159"/>
              <a:gd name="T46" fmla="*/ 122 w 159"/>
              <a:gd name="T47" fmla="*/ 122 h 159"/>
              <a:gd name="T48" fmla="*/ 0 w 159"/>
              <a:gd name="T49" fmla="*/ 122 h 159"/>
              <a:gd name="T50" fmla="*/ 6 w 159"/>
              <a:gd name="T51" fmla="*/ 117 h 159"/>
              <a:gd name="T52" fmla="*/ 117 w 159"/>
              <a:gd name="T53" fmla="*/ 117 h 159"/>
              <a:gd name="T54" fmla="*/ 117 w 159"/>
              <a:gd name="T55" fmla="*/ 6 h 159"/>
              <a:gd name="T56" fmla="*/ 6 w 159"/>
              <a:gd name="T57" fmla="*/ 6 h 159"/>
              <a:gd name="T58" fmla="*/ 6 w 159"/>
              <a:gd name="T59" fmla="*/ 11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9" h="159">
                <a:moveTo>
                  <a:pt x="32" y="159"/>
                </a:moveTo>
                <a:cubicBezTo>
                  <a:pt x="30" y="159"/>
                  <a:pt x="29" y="158"/>
                  <a:pt x="29" y="156"/>
                </a:cubicBezTo>
                <a:cubicBezTo>
                  <a:pt x="29" y="154"/>
                  <a:pt x="30" y="153"/>
                  <a:pt x="32" y="153"/>
                </a:cubicBezTo>
                <a:cubicBezTo>
                  <a:pt x="153" y="153"/>
                  <a:pt x="153" y="153"/>
                  <a:pt x="153" y="153"/>
                </a:cubicBezTo>
                <a:cubicBezTo>
                  <a:pt x="153" y="32"/>
                  <a:pt x="153" y="32"/>
                  <a:pt x="153" y="32"/>
                </a:cubicBezTo>
                <a:cubicBezTo>
                  <a:pt x="153" y="30"/>
                  <a:pt x="154" y="29"/>
                  <a:pt x="156" y="29"/>
                </a:cubicBezTo>
                <a:cubicBezTo>
                  <a:pt x="158" y="29"/>
                  <a:pt x="159" y="30"/>
                  <a:pt x="159" y="32"/>
                </a:cubicBezTo>
                <a:cubicBezTo>
                  <a:pt x="159" y="156"/>
                  <a:pt x="159" y="156"/>
                  <a:pt x="159" y="156"/>
                </a:cubicBezTo>
                <a:cubicBezTo>
                  <a:pt x="159" y="158"/>
                  <a:pt x="158" y="159"/>
                  <a:pt x="156" y="159"/>
                </a:cubicBezTo>
                <a:lnTo>
                  <a:pt x="32" y="159"/>
                </a:lnTo>
                <a:close/>
                <a:moveTo>
                  <a:pt x="14" y="141"/>
                </a:moveTo>
                <a:cubicBezTo>
                  <a:pt x="12" y="141"/>
                  <a:pt x="11" y="139"/>
                  <a:pt x="11" y="138"/>
                </a:cubicBezTo>
                <a:cubicBezTo>
                  <a:pt x="11" y="136"/>
                  <a:pt x="12" y="135"/>
                  <a:pt x="14" y="135"/>
                </a:cubicBezTo>
                <a:cubicBezTo>
                  <a:pt x="135" y="135"/>
                  <a:pt x="135" y="135"/>
                  <a:pt x="135" y="135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2"/>
                  <a:pt x="136" y="11"/>
                  <a:pt x="138" y="11"/>
                </a:cubicBezTo>
                <a:cubicBezTo>
                  <a:pt x="139" y="11"/>
                  <a:pt x="141" y="12"/>
                  <a:pt x="141" y="14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9"/>
                  <a:pt x="139" y="141"/>
                  <a:pt x="138" y="141"/>
                </a:cubicBezTo>
                <a:lnTo>
                  <a:pt x="14" y="141"/>
                </a:lnTo>
                <a:close/>
                <a:moveTo>
                  <a:pt x="0" y="122"/>
                </a:moveTo>
                <a:cubicBezTo>
                  <a:pt x="0" y="0"/>
                  <a:pt x="0" y="0"/>
                  <a:pt x="0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122"/>
                  <a:pt x="122" y="122"/>
                  <a:pt x="122" y="122"/>
                </a:cubicBezTo>
                <a:lnTo>
                  <a:pt x="0" y="122"/>
                </a:lnTo>
                <a:close/>
                <a:moveTo>
                  <a:pt x="6" y="117"/>
                </a:moveTo>
                <a:cubicBezTo>
                  <a:pt x="117" y="117"/>
                  <a:pt x="117" y="117"/>
                  <a:pt x="117" y="117"/>
                </a:cubicBezTo>
                <a:cubicBezTo>
                  <a:pt x="117" y="6"/>
                  <a:pt x="117" y="6"/>
                  <a:pt x="117" y="6"/>
                </a:cubicBezTo>
                <a:cubicBezTo>
                  <a:pt x="6" y="6"/>
                  <a:pt x="6" y="6"/>
                  <a:pt x="6" y="6"/>
                </a:cubicBezTo>
                <a:lnTo>
                  <a:pt x="6" y="117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7" name="组合 116"/>
          <p:cNvGrpSpPr/>
          <p:nvPr/>
        </p:nvGrpSpPr>
        <p:grpSpPr>
          <a:xfrm>
            <a:off x="726866" y="4212250"/>
            <a:ext cx="340287" cy="365494"/>
            <a:chOff x="-966784" y="3570675"/>
            <a:chExt cx="340287" cy="365494"/>
          </a:xfrm>
          <a:solidFill>
            <a:srgbClr val="E60012"/>
          </a:solidFill>
        </p:grpSpPr>
        <p:sp>
          <p:nvSpPr>
            <p:cNvPr id="118" name="Freeform 86"/>
            <p:cNvSpPr>
              <a:spLocks noEditPoints="1"/>
            </p:cNvSpPr>
            <p:nvPr/>
          </p:nvSpPr>
          <p:spPr bwMode="auto">
            <a:xfrm>
              <a:off x="-839072" y="3666460"/>
              <a:ext cx="87382" cy="173924"/>
            </a:xfrm>
            <a:custGeom>
              <a:avLst/>
              <a:gdLst>
                <a:gd name="T0" fmla="*/ 5 w 43"/>
                <a:gd name="T1" fmla="*/ 87 h 87"/>
                <a:gd name="T2" fmla="*/ 4 w 43"/>
                <a:gd name="T3" fmla="*/ 87 h 87"/>
                <a:gd name="T4" fmla="*/ 3 w 43"/>
                <a:gd name="T5" fmla="*/ 84 h 87"/>
                <a:gd name="T6" fmla="*/ 15 w 43"/>
                <a:gd name="T7" fmla="*/ 54 h 87"/>
                <a:gd name="T8" fmla="*/ 2 w 43"/>
                <a:gd name="T9" fmla="*/ 54 h 87"/>
                <a:gd name="T10" fmla="*/ 0 w 43"/>
                <a:gd name="T11" fmla="*/ 52 h 87"/>
                <a:gd name="T12" fmla="*/ 0 w 43"/>
                <a:gd name="T13" fmla="*/ 50 h 87"/>
                <a:gd name="T14" fmla="*/ 36 w 43"/>
                <a:gd name="T15" fmla="*/ 1 h 87"/>
                <a:gd name="T16" fmla="*/ 38 w 43"/>
                <a:gd name="T17" fmla="*/ 0 h 87"/>
                <a:gd name="T18" fmla="*/ 39 w 43"/>
                <a:gd name="T19" fmla="*/ 3 h 87"/>
                <a:gd name="T20" fmla="*/ 27 w 43"/>
                <a:gd name="T21" fmla="*/ 34 h 87"/>
                <a:gd name="T22" fmla="*/ 41 w 43"/>
                <a:gd name="T23" fmla="*/ 34 h 87"/>
                <a:gd name="T24" fmla="*/ 43 w 43"/>
                <a:gd name="T25" fmla="*/ 35 h 87"/>
                <a:gd name="T26" fmla="*/ 42 w 43"/>
                <a:gd name="T27" fmla="*/ 37 h 87"/>
                <a:gd name="T28" fmla="*/ 7 w 43"/>
                <a:gd name="T29" fmla="*/ 86 h 87"/>
                <a:gd name="T30" fmla="*/ 5 w 43"/>
                <a:gd name="T31" fmla="*/ 87 h 87"/>
                <a:gd name="T32" fmla="*/ 5 w 43"/>
                <a:gd name="T33" fmla="*/ 50 h 87"/>
                <a:gd name="T34" fmla="*/ 17 w 43"/>
                <a:gd name="T35" fmla="*/ 50 h 87"/>
                <a:gd name="T36" fmla="*/ 19 w 43"/>
                <a:gd name="T37" fmla="*/ 50 h 87"/>
                <a:gd name="T38" fmla="*/ 19 w 43"/>
                <a:gd name="T39" fmla="*/ 52 h 87"/>
                <a:gd name="T40" fmla="*/ 12 w 43"/>
                <a:gd name="T41" fmla="*/ 73 h 87"/>
                <a:gd name="T42" fmla="*/ 37 w 43"/>
                <a:gd name="T43" fmla="*/ 38 h 87"/>
                <a:gd name="T44" fmla="*/ 24 w 43"/>
                <a:gd name="T45" fmla="*/ 38 h 87"/>
                <a:gd name="T46" fmla="*/ 22 w 43"/>
                <a:gd name="T47" fmla="*/ 37 h 87"/>
                <a:gd name="T48" fmla="*/ 22 w 43"/>
                <a:gd name="T49" fmla="*/ 35 h 87"/>
                <a:gd name="T50" fmla="*/ 30 w 43"/>
                <a:gd name="T51" fmla="*/ 16 h 87"/>
                <a:gd name="T52" fmla="*/ 5 w 43"/>
                <a:gd name="T53" fmla="*/ 5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87">
                  <a:moveTo>
                    <a:pt x="5" y="87"/>
                  </a:moveTo>
                  <a:cubicBezTo>
                    <a:pt x="5" y="87"/>
                    <a:pt x="5" y="87"/>
                    <a:pt x="4" y="87"/>
                  </a:cubicBezTo>
                  <a:cubicBezTo>
                    <a:pt x="3" y="86"/>
                    <a:pt x="3" y="85"/>
                    <a:pt x="3" y="8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4"/>
                    <a:pt x="0" y="5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9" y="1"/>
                    <a:pt x="40" y="2"/>
                    <a:pt x="39" y="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4"/>
                    <a:pt x="42" y="34"/>
                    <a:pt x="43" y="35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6" y="87"/>
                    <a:pt x="6" y="87"/>
                    <a:pt x="5" y="87"/>
                  </a:cubicBezTo>
                  <a:close/>
                  <a:moveTo>
                    <a:pt x="5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1"/>
                    <a:pt x="19" y="52"/>
                    <a:pt x="19" y="5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7"/>
                    <a:pt x="22" y="37"/>
                  </a:cubicBezTo>
                  <a:cubicBezTo>
                    <a:pt x="22" y="36"/>
                    <a:pt x="22" y="35"/>
                    <a:pt x="22" y="35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87"/>
            <p:cNvSpPr/>
            <p:nvPr/>
          </p:nvSpPr>
          <p:spPr bwMode="auto">
            <a:xfrm>
              <a:off x="-966784" y="3768126"/>
              <a:ext cx="340287" cy="168043"/>
            </a:xfrm>
            <a:custGeom>
              <a:avLst/>
              <a:gdLst>
                <a:gd name="T0" fmla="*/ 83 w 168"/>
                <a:gd name="T1" fmla="*/ 84 h 84"/>
                <a:gd name="T2" fmla="*/ 53 w 168"/>
                <a:gd name="T3" fmla="*/ 79 h 84"/>
                <a:gd name="T4" fmla="*/ 14 w 168"/>
                <a:gd name="T5" fmla="*/ 53 h 84"/>
                <a:gd name="T6" fmla="*/ 13 w 168"/>
                <a:gd name="T7" fmla="*/ 52 h 84"/>
                <a:gd name="T8" fmla="*/ 3 w 168"/>
                <a:gd name="T9" fmla="*/ 57 h 84"/>
                <a:gd name="T10" fmla="*/ 2 w 168"/>
                <a:gd name="T11" fmla="*/ 57 h 84"/>
                <a:gd name="T12" fmla="*/ 1 w 168"/>
                <a:gd name="T13" fmla="*/ 57 h 84"/>
                <a:gd name="T14" fmla="*/ 0 w 168"/>
                <a:gd name="T15" fmla="*/ 56 h 84"/>
                <a:gd name="T16" fmla="*/ 0 w 168"/>
                <a:gd name="T17" fmla="*/ 2 h 84"/>
                <a:gd name="T18" fmla="*/ 1 w 168"/>
                <a:gd name="T19" fmla="*/ 0 h 84"/>
                <a:gd name="T20" fmla="*/ 2 w 168"/>
                <a:gd name="T21" fmla="*/ 0 h 84"/>
                <a:gd name="T22" fmla="*/ 3 w 168"/>
                <a:gd name="T23" fmla="*/ 0 h 84"/>
                <a:gd name="T24" fmla="*/ 49 w 168"/>
                <a:gd name="T25" fmla="*/ 27 h 84"/>
                <a:gd name="T26" fmla="*/ 50 w 168"/>
                <a:gd name="T27" fmla="*/ 29 h 84"/>
                <a:gd name="T28" fmla="*/ 49 w 168"/>
                <a:gd name="T29" fmla="*/ 31 h 84"/>
                <a:gd name="T30" fmla="*/ 39 w 168"/>
                <a:gd name="T31" fmla="*/ 36 h 84"/>
                <a:gd name="T32" fmla="*/ 41 w 168"/>
                <a:gd name="T33" fmla="*/ 38 h 84"/>
                <a:gd name="T34" fmla="*/ 63 w 168"/>
                <a:gd name="T35" fmla="*/ 56 h 84"/>
                <a:gd name="T36" fmla="*/ 90 w 168"/>
                <a:gd name="T37" fmla="*/ 62 h 84"/>
                <a:gd name="T38" fmla="*/ 106 w 168"/>
                <a:gd name="T39" fmla="*/ 61 h 84"/>
                <a:gd name="T40" fmla="*/ 109 w 168"/>
                <a:gd name="T41" fmla="*/ 62 h 84"/>
                <a:gd name="T42" fmla="*/ 108 w 168"/>
                <a:gd name="T43" fmla="*/ 64 h 84"/>
                <a:gd name="T44" fmla="*/ 107 w 168"/>
                <a:gd name="T45" fmla="*/ 65 h 84"/>
                <a:gd name="T46" fmla="*/ 90 w 168"/>
                <a:gd name="T47" fmla="*/ 66 h 84"/>
                <a:gd name="T48" fmla="*/ 61 w 168"/>
                <a:gd name="T49" fmla="*/ 60 h 84"/>
                <a:gd name="T50" fmla="*/ 35 w 168"/>
                <a:gd name="T51" fmla="*/ 37 h 84"/>
                <a:gd name="T52" fmla="*/ 35 w 168"/>
                <a:gd name="T53" fmla="*/ 35 h 84"/>
                <a:gd name="T54" fmla="*/ 36 w 168"/>
                <a:gd name="T55" fmla="*/ 34 h 84"/>
                <a:gd name="T56" fmla="*/ 44 w 168"/>
                <a:gd name="T57" fmla="*/ 29 h 84"/>
                <a:gd name="T58" fmla="*/ 4 w 168"/>
                <a:gd name="T59" fmla="*/ 6 h 84"/>
                <a:gd name="T60" fmla="*/ 4 w 168"/>
                <a:gd name="T61" fmla="*/ 52 h 84"/>
                <a:gd name="T62" fmla="*/ 12 w 168"/>
                <a:gd name="T63" fmla="*/ 47 h 84"/>
                <a:gd name="T64" fmla="*/ 13 w 168"/>
                <a:gd name="T65" fmla="*/ 47 h 84"/>
                <a:gd name="T66" fmla="*/ 15 w 168"/>
                <a:gd name="T67" fmla="*/ 48 h 84"/>
                <a:gd name="T68" fmla="*/ 54 w 168"/>
                <a:gd name="T69" fmla="*/ 76 h 84"/>
                <a:gd name="T70" fmla="*/ 83 w 168"/>
                <a:gd name="T71" fmla="*/ 80 h 84"/>
                <a:gd name="T72" fmla="*/ 109 w 168"/>
                <a:gd name="T73" fmla="*/ 76 h 84"/>
                <a:gd name="T74" fmla="*/ 152 w 168"/>
                <a:gd name="T75" fmla="*/ 45 h 84"/>
                <a:gd name="T76" fmla="*/ 165 w 168"/>
                <a:gd name="T77" fmla="*/ 18 h 84"/>
                <a:gd name="T78" fmla="*/ 166 w 168"/>
                <a:gd name="T79" fmla="*/ 17 h 84"/>
                <a:gd name="T80" fmla="*/ 168 w 168"/>
                <a:gd name="T81" fmla="*/ 18 h 84"/>
                <a:gd name="T82" fmla="*/ 168 w 168"/>
                <a:gd name="T83" fmla="*/ 19 h 84"/>
                <a:gd name="T84" fmla="*/ 155 w 168"/>
                <a:gd name="T85" fmla="*/ 48 h 84"/>
                <a:gd name="T86" fmla="*/ 111 w 168"/>
                <a:gd name="T87" fmla="*/ 80 h 84"/>
                <a:gd name="T88" fmla="*/ 83 w 168"/>
                <a:gd name="T8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8" h="84">
                  <a:moveTo>
                    <a:pt x="83" y="84"/>
                  </a:moveTo>
                  <a:cubicBezTo>
                    <a:pt x="73" y="84"/>
                    <a:pt x="63" y="83"/>
                    <a:pt x="53" y="79"/>
                  </a:cubicBezTo>
                  <a:cubicBezTo>
                    <a:pt x="38" y="74"/>
                    <a:pt x="24" y="65"/>
                    <a:pt x="14" y="53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2" y="57"/>
                    <a:pt x="2" y="57"/>
                  </a:cubicBezTo>
                  <a:cubicBezTo>
                    <a:pt x="2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30"/>
                    <a:pt x="50" y="30"/>
                    <a:pt x="49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7" y="45"/>
                    <a:pt x="54" y="52"/>
                    <a:pt x="63" y="56"/>
                  </a:cubicBezTo>
                  <a:cubicBezTo>
                    <a:pt x="71" y="60"/>
                    <a:pt x="80" y="62"/>
                    <a:pt x="90" y="62"/>
                  </a:cubicBezTo>
                  <a:cubicBezTo>
                    <a:pt x="95" y="62"/>
                    <a:pt x="101" y="62"/>
                    <a:pt x="106" y="61"/>
                  </a:cubicBezTo>
                  <a:cubicBezTo>
                    <a:pt x="107" y="61"/>
                    <a:pt x="108" y="61"/>
                    <a:pt x="109" y="62"/>
                  </a:cubicBezTo>
                  <a:cubicBezTo>
                    <a:pt x="109" y="63"/>
                    <a:pt x="108" y="63"/>
                    <a:pt x="108" y="64"/>
                  </a:cubicBezTo>
                  <a:cubicBezTo>
                    <a:pt x="108" y="64"/>
                    <a:pt x="107" y="64"/>
                    <a:pt x="107" y="65"/>
                  </a:cubicBezTo>
                  <a:cubicBezTo>
                    <a:pt x="101" y="66"/>
                    <a:pt x="95" y="66"/>
                    <a:pt x="90" y="66"/>
                  </a:cubicBezTo>
                  <a:cubicBezTo>
                    <a:pt x="79" y="66"/>
                    <a:pt x="69" y="64"/>
                    <a:pt x="61" y="60"/>
                  </a:cubicBezTo>
                  <a:cubicBezTo>
                    <a:pt x="51" y="54"/>
                    <a:pt x="42" y="46"/>
                    <a:pt x="35" y="37"/>
                  </a:cubicBezTo>
                  <a:cubicBezTo>
                    <a:pt x="35" y="36"/>
                    <a:pt x="35" y="36"/>
                    <a:pt x="35" y="35"/>
                  </a:cubicBezTo>
                  <a:cubicBezTo>
                    <a:pt x="35" y="35"/>
                    <a:pt x="35" y="34"/>
                    <a:pt x="36" y="3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4" y="47"/>
                    <a:pt x="14" y="47"/>
                    <a:pt x="15" y="48"/>
                  </a:cubicBezTo>
                  <a:cubicBezTo>
                    <a:pt x="25" y="61"/>
                    <a:pt x="39" y="70"/>
                    <a:pt x="54" y="76"/>
                  </a:cubicBezTo>
                  <a:cubicBezTo>
                    <a:pt x="64" y="79"/>
                    <a:pt x="73" y="80"/>
                    <a:pt x="83" y="80"/>
                  </a:cubicBezTo>
                  <a:cubicBezTo>
                    <a:pt x="92" y="80"/>
                    <a:pt x="101" y="79"/>
                    <a:pt x="109" y="76"/>
                  </a:cubicBezTo>
                  <a:cubicBezTo>
                    <a:pt x="127" y="71"/>
                    <a:pt x="142" y="60"/>
                    <a:pt x="152" y="45"/>
                  </a:cubicBezTo>
                  <a:cubicBezTo>
                    <a:pt x="158" y="37"/>
                    <a:pt x="162" y="28"/>
                    <a:pt x="165" y="18"/>
                  </a:cubicBezTo>
                  <a:cubicBezTo>
                    <a:pt x="165" y="17"/>
                    <a:pt x="166" y="17"/>
                    <a:pt x="166" y="17"/>
                  </a:cubicBezTo>
                  <a:cubicBezTo>
                    <a:pt x="167" y="17"/>
                    <a:pt x="168" y="17"/>
                    <a:pt x="168" y="18"/>
                  </a:cubicBezTo>
                  <a:cubicBezTo>
                    <a:pt x="168" y="18"/>
                    <a:pt x="168" y="19"/>
                    <a:pt x="168" y="19"/>
                  </a:cubicBezTo>
                  <a:cubicBezTo>
                    <a:pt x="166" y="29"/>
                    <a:pt x="161" y="39"/>
                    <a:pt x="155" y="48"/>
                  </a:cubicBezTo>
                  <a:cubicBezTo>
                    <a:pt x="144" y="63"/>
                    <a:pt x="129" y="74"/>
                    <a:pt x="111" y="80"/>
                  </a:cubicBezTo>
                  <a:cubicBezTo>
                    <a:pt x="102" y="83"/>
                    <a:pt x="93" y="84"/>
                    <a:pt x="8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8"/>
            <p:cNvSpPr/>
            <p:nvPr/>
          </p:nvSpPr>
          <p:spPr bwMode="auto">
            <a:xfrm>
              <a:off x="-966784" y="3570675"/>
              <a:ext cx="340287" cy="168043"/>
            </a:xfrm>
            <a:custGeom>
              <a:avLst/>
              <a:gdLst>
                <a:gd name="T0" fmla="*/ 166 w 168"/>
                <a:gd name="T1" fmla="*/ 84 h 84"/>
                <a:gd name="T2" fmla="*/ 165 w 168"/>
                <a:gd name="T3" fmla="*/ 84 h 84"/>
                <a:gd name="T4" fmla="*/ 119 w 168"/>
                <a:gd name="T5" fmla="*/ 57 h 84"/>
                <a:gd name="T6" fmla="*/ 118 w 168"/>
                <a:gd name="T7" fmla="*/ 55 h 84"/>
                <a:gd name="T8" fmla="*/ 119 w 168"/>
                <a:gd name="T9" fmla="*/ 54 h 84"/>
                <a:gd name="T10" fmla="*/ 129 w 168"/>
                <a:gd name="T11" fmla="*/ 48 h 84"/>
                <a:gd name="T12" fmla="*/ 128 w 168"/>
                <a:gd name="T13" fmla="*/ 46 h 84"/>
                <a:gd name="T14" fmla="*/ 106 w 168"/>
                <a:gd name="T15" fmla="*/ 28 h 84"/>
                <a:gd name="T16" fmla="*/ 78 w 168"/>
                <a:gd name="T17" fmla="*/ 22 h 84"/>
                <a:gd name="T18" fmla="*/ 62 w 168"/>
                <a:gd name="T19" fmla="*/ 24 h 84"/>
                <a:gd name="T20" fmla="*/ 60 w 168"/>
                <a:gd name="T21" fmla="*/ 22 h 84"/>
                <a:gd name="T22" fmla="*/ 60 w 168"/>
                <a:gd name="T23" fmla="*/ 21 h 84"/>
                <a:gd name="T24" fmla="*/ 62 w 168"/>
                <a:gd name="T25" fmla="*/ 20 h 84"/>
                <a:gd name="T26" fmla="*/ 78 w 168"/>
                <a:gd name="T27" fmla="*/ 18 h 84"/>
                <a:gd name="T28" fmla="*/ 107 w 168"/>
                <a:gd name="T29" fmla="*/ 25 h 84"/>
                <a:gd name="T30" fmla="*/ 133 w 168"/>
                <a:gd name="T31" fmla="*/ 48 h 84"/>
                <a:gd name="T32" fmla="*/ 134 w 168"/>
                <a:gd name="T33" fmla="*/ 49 h 84"/>
                <a:gd name="T34" fmla="*/ 133 w 168"/>
                <a:gd name="T35" fmla="*/ 50 h 84"/>
                <a:gd name="T36" fmla="*/ 124 w 168"/>
                <a:gd name="T37" fmla="*/ 55 h 84"/>
                <a:gd name="T38" fmla="*/ 165 w 168"/>
                <a:gd name="T39" fmla="*/ 79 h 84"/>
                <a:gd name="T40" fmla="*/ 165 w 168"/>
                <a:gd name="T41" fmla="*/ 32 h 84"/>
                <a:gd name="T42" fmla="*/ 156 w 168"/>
                <a:gd name="T43" fmla="*/ 37 h 84"/>
                <a:gd name="T44" fmla="*/ 155 w 168"/>
                <a:gd name="T45" fmla="*/ 37 h 84"/>
                <a:gd name="T46" fmla="*/ 154 w 168"/>
                <a:gd name="T47" fmla="*/ 36 h 84"/>
                <a:gd name="T48" fmla="*/ 114 w 168"/>
                <a:gd name="T49" fmla="*/ 9 h 84"/>
                <a:gd name="T50" fmla="*/ 85 w 168"/>
                <a:gd name="T51" fmla="*/ 4 h 84"/>
                <a:gd name="T52" fmla="*/ 59 w 168"/>
                <a:gd name="T53" fmla="*/ 8 h 84"/>
                <a:gd name="T54" fmla="*/ 16 w 168"/>
                <a:gd name="T55" fmla="*/ 39 h 84"/>
                <a:gd name="T56" fmla="*/ 4 w 168"/>
                <a:gd name="T57" fmla="*/ 66 h 84"/>
                <a:gd name="T58" fmla="*/ 2 w 168"/>
                <a:gd name="T59" fmla="*/ 68 h 84"/>
                <a:gd name="T60" fmla="*/ 0 w 168"/>
                <a:gd name="T61" fmla="*/ 67 h 84"/>
                <a:gd name="T62" fmla="*/ 0 w 168"/>
                <a:gd name="T63" fmla="*/ 65 h 84"/>
                <a:gd name="T64" fmla="*/ 13 w 168"/>
                <a:gd name="T65" fmla="*/ 37 h 84"/>
                <a:gd name="T66" fmla="*/ 58 w 168"/>
                <a:gd name="T67" fmla="*/ 4 h 84"/>
                <a:gd name="T68" fmla="*/ 85 w 168"/>
                <a:gd name="T69" fmla="*/ 0 h 84"/>
                <a:gd name="T70" fmla="*/ 115 w 168"/>
                <a:gd name="T71" fmla="*/ 5 h 84"/>
                <a:gd name="T72" fmla="*/ 155 w 168"/>
                <a:gd name="T73" fmla="*/ 31 h 84"/>
                <a:gd name="T74" fmla="*/ 156 w 168"/>
                <a:gd name="T75" fmla="*/ 33 h 84"/>
                <a:gd name="T76" fmla="*/ 166 w 168"/>
                <a:gd name="T77" fmla="*/ 27 h 84"/>
                <a:gd name="T78" fmla="*/ 166 w 168"/>
                <a:gd name="T79" fmla="*/ 27 h 84"/>
                <a:gd name="T80" fmla="*/ 167 w 168"/>
                <a:gd name="T81" fmla="*/ 27 h 84"/>
                <a:gd name="T82" fmla="*/ 168 w 168"/>
                <a:gd name="T83" fmla="*/ 29 h 84"/>
                <a:gd name="T84" fmla="*/ 168 w 168"/>
                <a:gd name="T85" fmla="*/ 82 h 84"/>
                <a:gd name="T86" fmla="*/ 167 w 168"/>
                <a:gd name="T87" fmla="*/ 84 h 84"/>
                <a:gd name="T88" fmla="*/ 166 w 168"/>
                <a:gd name="T8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8" h="84">
                  <a:moveTo>
                    <a:pt x="166" y="84"/>
                  </a:moveTo>
                  <a:cubicBezTo>
                    <a:pt x="166" y="84"/>
                    <a:pt x="166" y="84"/>
                    <a:pt x="165" y="84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19" y="57"/>
                    <a:pt x="118" y="56"/>
                    <a:pt x="118" y="55"/>
                  </a:cubicBezTo>
                  <a:cubicBezTo>
                    <a:pt x="118" y="55"/>
                    <a:pt x="119" y="54"/>
                    <a:pt x="119" y="54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2" y="39"/>
                    <a:pt x="114" y="32"/>
                    <a:pt x="106" y="28"/>
                  </a:cubicBezTo>
                  <a:cubicBezTo>
                    <a:pt x="98" y="24"/>
                    <a:pt x="89" y="22"/>
                    <a:pt x="78" y="22"/>
                  </a:cubicBezTo>
                  <a:cubicBezTo>
                    <a:pt x="73" y="22"/>
                    <a:pt x="68" y="23"/>
                    <a:pt x="62" y="24"/>
                  </a:cubicBezTo>
                  <a:cubicBezTo>
                    <a:pt x="61" y="24"/>
                    <a:pt x="60" y="23"/>
                    <a:pt x="60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1" y="20"/>
                    <a:pt x="61" y="20"/>
                    <a:pt x="62" y="20"/>
                  </a:cubicBezTo>
                  <a:cubicBezTo>
                    <a:pt x="67" y="19"/>
                    <a:pt x="73" y="18"/>
                    <a:pt x="78" y="18"/>
                  </a:cubicBezTo>
                  <a:cubicBezTo>
                    <a:pt x="89" y="18"/>
                    <a:pt x="99" y="20"/>
                    <a:pt x="107" y="25"/>
                  </a:cubicBezTo>
                  <a:cubicBezTo>
                    <a:pt x="118" y="30"/>
                    <a:pt x="127" y="38"/>
                    <a:pt x="133" y="48"/>
                  </a:cubicBezTo>
                  <a:cubicBezTo>
                    <a:pt x="134" y="48"/>
                    <a:pt x="134" y="49"/>
                    <a:pt x="134" y="49"/>
                  </a:cubicBezTo>
                  <a:cubicBezTo>
                    <a:pt x="134" y="50"/>
                    <a:pt x="133" y="50"/>
                    <a:pt x="133" y="50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5" y="37"/>
                  </a:cubicBezTo>
                  <a:cubicBezTo>
                    <a:pt x="155" y="37"/>
                    <a:pt x="154" y="37"/>
                    <a:pt x="154" y="36"/>
                  </a:cubicBezTo>
                  <a:cubicBezTo>
                    <a:pt x="143" y="24"/>
                    <a:pt x="129" y="14"/>
                    <a:pt x="114" y="9"/>
                  </a:cubicBezTo>
                  <a:cubicBezTo>
                    <a:pt x="105" y="5"/>
                    <a:pt x="95" y="4"/>
                    <a:pt x="85" y="4"/>
                  </a:cubicBezTo>
                  <a:cubicBezTo>
                    <a:pt x="76" y="4"/>
                    <a:pt x="67" y="5"/>
                    <a:pt x="59" y="8"/>
                  </a:cubicBezTo>
                  <a:cubicBezTo>
                    <a:pt x="42" y="13"/>
                    <a:pt x="27" y="24"/>
                    <a:pt x="16" y="39"/>
                  </a:cubicBezTo>
                  <a:cubicBezTo>
                    <a:pt x="11" y="47"/>
                    <a:pt x="6" y="56"/>
                    <a:pt x="4" y="66"/>
                  </a:cubicBezTo>
                  <a:cubicBezTo>
                    <a:pt x="4" y="67"/>
                    <a:pt x="3" y="68"/>
                    <a:pt x="2" y="68"/>
                  </a:cubicBezTo>
                  <a:cubicBezTo>
                    <a:pt x="1" y="67"/>
                    <a:pt x="1" y="67"/>
                    <a:pt x="0" y="67"/>
                  </a:cubicBezTo>
                  <a:cubicBezTo>
                    <a:pt x="0" y="66"/>
                    <a:pt x="0" y="66"/>
                    <a:pt x="0" y="65"/>
                  </a:cubicBezTo>
                  <a:cubicBezTo>
                    <a:pt x="3" y="55"/>
                    <a:pt x="7" y="45"/>
                    <a:pt x="13" y="37"/>
                  </a:cubicBezTo>
                  <a:cubicBezTo>
                    <a:pt x="24" y="21"/>
                    <a:pt x="40" y="10"/>
                    <a:pt x="58" y="4"/>
                  </a:cubicBezTo>
                  <a:cubicBezTo>
                    <a:pt x="67" y="1"/>
                    <a:pt x="76" y="0"/>
                    <a:pt x="85" y="0"/>
                  </a:cubicBezTo>
                  <a:cubicBezTo>
                    <a:pt x="96" y="0"/>
                    <a:pt x="106" y="2"/>
                    <a:pt x="115" y="5"/>
                  </a:cubicBezTo>
                  <a:cubicBezTo>
                    <a:pt x="130" y="10"/>
                    <a:pt x="144" y="19"/>
                    <a:pt x="155" y="31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8" y="27"/>
                    <a:pt x="168" y="28"/>
                    <a:pt x="168" y="29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168" y="83"/>
                    <a:pt x="168" y="83"/>
                    <a:pt x="167" y="84"/>
                  </a:cubicBezTo>
                  <a:cubicBezTo>
                    <a:pt x="167" y="84"/>
                    <a:pt x="167" y="84"/>
                    <a:pt x="16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29" name="直接连接符 128"/>
          <p:cNvCxnSpPr/>
          <p:nvPr/>
        </p:nvCxnSpPr>
        <p:spPr>
          <a:xfrm>
            <a:off x="8370384" y="3974469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8370384" y="4662838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8370384" y="5347400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8370384" y="6025887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4597182" y="3967578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4597182" y="4655947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4597182" y="5340509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4597182" y="6018996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654212" y="3971333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654212" y="4659702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654212" y="5344264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654212" y="6022751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566991" y="1470923"/>
            <a:ext cx="1496060" cy="1091565"/>
            <a:chOff x="2574" y="2256"/>
            <a:chExt cx="2356" cy="1719"/>
          </a:xfrm>
        </p:grpSpPr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6" y="2256"/>
              <a:ext cx="1384" cy="1497"/>
            </a:xfrm>
            <a:prstGeom prst="rect">
              <a:avLst/>
            </a:prstGeom>
          </p:spPr>
        </p:pic>
        <p:pic>
          <p:nvPicPr>
            <p:cNvPr id="125" name="图片 1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8" cstate="print"/>
            <a:srcRect/>
            <a:stretch>
              <a:fillRect/>
            </a:stretch>
          </p:blipFill>
          <p:spPr>
            <a:xfrm>
              <a:off x="2574" y="2467"/>
              <a:ext cx="1410" cy="1508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6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7</a:t>
            </a:fld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2906" y="2135822"/>
            <a:ext cx="1838960" cy="198564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167" y="457518"/>
            <a:ext cx="6535842" cy="430887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TW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MT5700</a:t>
            </a:r>
            <a:r>
              <a:rPr lang="zh-TW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6932358"/>
              </p:ext>
            </p:extLst>
          </p:nvPr>
        </p:nvGraphicFramePr>
        <p:xfrm>
          <a:off x="4370189" y="1197610"/>
          <a:ext cx="7473584" cy="4838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MT5700G-CN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00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MT5700M-CN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00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封装尺寸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62050" rtl="0" fontAlgn="auto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41mm*44mm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2.75mm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62050" rtl="0" fontAlgn="auto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M.2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52mm*30mm*2.3mm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indent="0" algn="ctr"/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支持频段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 NR:n1/n3/n5/n8/n28/n41/n78/n79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LTE-FDD:B1/B3/B5/B8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LTE-TDD:B34/B38/B39/B40/B41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WCDMA:B1/B8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 NR:n1/n3/n5/n8/n28/n41/n78/n79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LTE-FDD:B1/B3/B5/B8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LTE-TDD:B34/B38/B39/B40/B41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WCDMA:B1/B8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UL/DL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1.5Gbps/4Gbps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62050" rtl="0" fontAlgn="auto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UL/DL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1.5Gbps/4Gbps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USB2.0/3.0/3.1 Gen2, SGMII, XGE, 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3.0, UART, 1PPS, ADC, I2C, 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IRIG-B, PCM/I2S, SDIO, SPI, USIM, 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GNSS, 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网络状态指示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USB2.0/3.0/3.1 Gen2,  XGE, 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3.0, UART,  ADC, I2C, 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IRIG-B, PCM/I2S, SDIO, SPI, USIM, 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网络状态指示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3.3-4.4v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，典型值：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3.2-4.3v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，典型值：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超级上行、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SUL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uRLLC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 LAN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、高精度授时、网络切片、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VoNR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工作温度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正常工作温度 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-30°C ~ +70°C</a:t>
                      </a:r>
                    </a:p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扩展工作温度 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-40°C ~ +85°C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3C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*、工信部入网*、型号核准*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176655" y="2420620"/>
            <a:ext cx="1912620" cy="2044700"/>
          </a:xfrm>
          <a:prstGeom prst="rect">
            <a:avLst/>
          </a:prstGeom>
        </p:spPr>
      </p:pic>
      <p:pic>
        <p:nvPicPr>
          <p:cNvPr id="91" name="图片 90" descr="鼎桥智慧矿山解决方案主打胶片-内部审阅版 ppt(1) - 拆-10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7490" y="4149090"/>
            <a:ext cx="5535930" cy="133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23630" y="1250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14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8</a:t>
            </a:fld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" y="0"/>
            <a:ext cx="12192075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2906" y="2135822"/>
            <a:ext cx="1838960" cy="198564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167" y="457518"/>
            <a:ext cx="6535842" cy="430887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zh-TW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MT570X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zh-TW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0008622"/>
              </p:ext>
            </p:extLst>
          </p:nvPr>
        </p:nvGraphicFramePr>
        <p:xfrm>
          <a:off x="4370189" y="1197610"/>
          <a:ext cx="7473584" cy="4854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MT5701G-CN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00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MT5702G-CN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00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封装尺寸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162050" rtl="0" fontAlgn="auto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41mm*44mm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2.75mm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162050" rtl="0" fontAlgn="auto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indent="0" algn="ctr"/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支持频段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 NR:n1/n3/n5/n8/n28/n41/n78/n79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600M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定制：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n125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LTE-FDD:B1/B3/B5/B8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LTE-TDD:B34/B38/B39/B40/B41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WCDMA:B1/B8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 NR:n1/n3/n5/n8/n28/n41/n78/n79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800M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定制：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n197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LTE-FDD:B1/B3/B5/B8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LTE-TDD:B34/B38/B39/B40/B41</a:t>
                      </a:r>
                    </a:p>
                    <a:p>
                      <a:pPr algn="l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WCDMA:B1/B8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UL/DL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1.5Gbps/4Gbps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162050" rtl="0" fontAlgn="auto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1162050" rtl="0" eaLnBrk="1" fontAlgn="auto" latinLnBrk="0" hangingPunct="1">
                        <a:lnSpc>
                          <a:spcPts val="14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USB2.0/3.0/3.1 Gen2,  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SGMII, 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XGE, 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PCIe 3.0, 3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UART,</a:t>
                      </a:r>
                    </a:p>
                    <a:p>
                      <a:pPr marL="0" algn="ctr" defTabSz="1162050" rtl="0" eaLnBrk="1" fontAlgn="auto" latinLnBrk="0" hangingPunct="1">
                        <a:lnSpc>
                          <a:spcPts val="14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1PPS,2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ADC, 2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I2C, 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IRIG-B, PCM/I2S, 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SDIO, 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SPI, 2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USIM, </a:t>
                      </a:r>
                    </a:p>
                    <a:p>
                      <a:pPr marL="0" algn="ctr" defTabSz="1162050" rtl="0" eaLnBrk="1" fontAlgn="auto" latinLnBrk="0" hangingPunct="1">
                        <a:lnSpc>
                          <a:spcPts val="14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GNSS, 4/6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ANT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auto">
                        <a:lnSpc>
                          <a:spcPts val="1400"/>
                        </a:lnSpc>
                      </a:pPr>
                      <a:endParaRPr lang="zh-CN" altLang="en-US" sz="1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3.3-4.4v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，典型值：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endParaRPr lang="en-US" altLang="zh-CN" sz="1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超级上行、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SUL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uRLLC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 LAN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、高精度授时、网络切片、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VoNR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工作温度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正常工作温度 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-30°C ~ +70°C</a:t>
                      </a:r>
                    </a:p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扩展工作温度 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-40°C ~ +85°C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marR="0" lvl="0" indent="0" algn="ctr" defTabSz="11620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400"/>
                        </a:lnSpc>
                      </a:pP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3C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*、工信部入网*、型号核准*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176655" y="2420620"/>
            <a:ext cx="1912620" cy="2044700"/>
          </a:xfrm>
          <a:prstGeom prst="rect">
            <a:avLst/>
          </a:prstGeom>
        </p:spPr>
      </p:pic>
      <p:pic>
        <p:nvPicPr>
          <p:cNvPr id="91" name="图片 90" descr="鼎桥智慧矿山解决方案主打胶片-内部审阅版 ppt(1) - 拆-10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7490" y="4149090"/>
            <a:ext cx="5535930" cy="133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23630" y="1250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81" y="347369"/>
            <a:ext cx="1268552" cy="351371"/>
          </a:xfrm>
          <a:prstGeom prst="rect">
            <a:avLst/>
          </a:prstGeom>
        </p:spPr>
      </p:pic>
      <p:sp>
        <p:nvSpPr>
          <p:cNvPr id="14" name="灯片编号占位符 2"/>
          <p:cNvSpPr>
            <a:spLocks noGrp="1"/>
          </p:cNvSpPr>
          <p:nvPr/>
        </p:nvSpPr>
        <p:spPr>
          <a:xfrm>
            <a:off x="9728445" y="6511181"/>
            <a:ext cx="2032911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16205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810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205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307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10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512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551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6540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7565" algn="l" defTabSz="1162050" rtl="0" eaLnBrk="1" latinLnBrk="0" hangingPunct="1">
              <a:defRPr sz="2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468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18012d8b-cd1f-4450-8948-3edfe9f27a5d"/>
  <p:tag name="KSO_WPP_MARK_KEY" val="db753169-3d72-439d-82dd-c21e75471334"/>
  <p:tag name="COMMONDATA" val="eyJoZGlkIjoiMTQ0YTg4NDc0YzdlYjcyNTM1OWYxMjI2NWI0ZTA3Y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12.003149606299,&quot;width&quot;:3413.05511811023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23.615748031496,&quot;width&quot;:3415.3196850393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508,&quot;width&quot;:14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4509c55-42da-4777-bda9-fa1e7048f694}"/>
  <p:tag name="TABLE_ENDDRAG_ORIGIN_RECT" val="554*386"/>
  <p:tag name="TABLE_ENDDRAG_RECT" val="361*94*554*3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4509c55-42da-4777-bda9-fa1e7048f694}"/>
  <p:tag name="TABLE_ENDDRAG_ORIGIN_RECT" val="554*386"/>
  <p:tag name="TABLE_ENDDRAG_RECT" val="361*94*554*3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38aec62-8564-489d-892e-9373c0c9973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5.3826771653544,&quot;width&quot;:645.818897637795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46.8866141732283,&quot;width&quot;:3417.5543307086614}"/>
</p:tagLst>
</file>

<file path=ppt/theme/theme1.xml><?xml version="1.0" encoding="utf-8"?>
<a:theme xmlns:a="http://schemas.openxmlformats.org/drawingml/2006/main" name="~2997995">
  <a:themeElements>
    <a:clrScheme name="自定义 7">
      <a:dk1>
        <a:srgbClr val="000000"/>
      </a:dk1>
      <a:lt1>
        <a:srgbClr val="FFFFFF"/>
      </a:lt1>
      <a:dk2>
        <a:srgbClr val="E60012"/>
      </a:dk2>
      <a:lt2>
        <a:srgbClr val="FFFFFF"/>
      </a:lt2>
      <a:accent1>
        <a:srgbClr val="E60012"/>
      </a:accent1>
      <a:accent2>
        <a:srgbClr val="FFB600"/>
      </a:accent2>
      <a:accent3>
        <a:srgbClr val="602320"/>
      </a:accent3>
      <a:accent4>
        <a:srgbClr val="DB536A"/>
      </a:accent4>
      <a:accent5>
        <a:srgbClr val="A32020"/>
      </a:accent5>
      <a:accent6>
        <a:srgbClr val="E0301E"/>
      </a:accent6>
      <a:hlink>
        <a:srgbClr val="DC6900"/>
      </a:hlink>
      <a:folHlink>
        <a:srgbClr val="DC69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>
          <a:solidFill>
            <a:schemeClr val="tx2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anose="02040502050405020303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noAutofit/>
      </a:bodyPr>
      <a:lstStyle>
        <a:defPPr>
          <a:spcAft>
            <a:spcPts val="900"/>
          </a:spcAft>
          <a:defRPr sz="2000" dirty="0" smtClean="0">
            <a:latin typeface="Georgia" panose="02040502050405020303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17423</TotalTime>
  <Words>3158</Words>
  <Application>Microsoft Office PowerPoint</Application>
  <PresentationFormat>自定义</PresentationFormat>
  <Paragraphs>681</Paragraphs>
  <Slides>25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3" baseType="lpstr">
      <vt:lpstr>ESMDMP+MicrosoftYaHei-Bold</vt:lpstr>
      <vt:lpstr>FZLanTingHeiS-R-GB</vt:lpstr>
      <vt:lpstr>Gill Sans</vt:lpstr>
      <vt:lpstr>Helvetica Neue Light</vt:lpstr>
      <vt:lpstr>Huawei Sans</vt:lpstr>
      <vt:lpstr>Huawei Sans Medium</vt:lpstr>
      <vt:lpstr>KEWHRM+MicrosoftYaHei-Bold</vt:lpstr>
      <vt:lpstr>微軟正黑體</vt:lpstr>
      <vt:lpstr>MLRVRG+MicrosoftYaHei</vt:lpstr>
      <vt:lpstr>MQSGWS+MicrosoftYaHei</vt:lpstr>
      <vt:lpstr>MTSQDC+FZLTCHJW--GB1-0</vt:lpstr>
      <vt:lpstr>NFHSMM+MicrosoftYaHei-Bold</vt:lpstr>
      <vt:lpstr>NJLKRA+MicrosoftYaHei</vt:lpstr>
      <vt:lpstr>QBCPHG+MicrosoftYaHei</vt:lpstr>
      <vt:lpstr>RLPFJF+MicrosoftYaHei-Bold</vt:lpstr>
      <vt:lpstr>RWNMRN+MicrosoftYaHei-Bold</vt:lpstr>
      <vt:lpstr>等线</vt:lpstr>
      <vt:lpstr>黑体</vt:lpstr>
      <vt:lpstr>宋体</vt:lpstr>
      <vt:lpstr>宋体</vt:lpstr>
      <vt:lpstr>Microsoft YaHei</vt:lpstr>
      <vt:lpstr>Microsoft YaHei</vt:lpstr>
      <vt:lpstr>Arial</vt:lpstr>
      <vt:lpstr>Calibri</vt:lpstr>
      <vt:lpstr>Georgia</vt:lpstr>
      <vt:lpstr>Times New Roman</vt:lpstr>
      <vt:lpstr>Wingdings</vt:lpstr>
      <vt:lpstr>~2997995</vt:lpstr>
      <vt:lpstr>PowerPoint 演示文稿</vt:lpstr>
      <vt:lpstr>目 录</vt:lpstr>
      <vt:lpstr>PowerPoint 演示文稿</vt:lpstr>
      <vt:lpstr>PowerPoint 演示文稿</vt:lpstr>
      <vt:lpstr>面向客户的高效运作组织</vt:lpstr>
      <vt:lpstr>目 录</vt:lpstr>
      <vt:lpstr>PowerPoint 演示文稿</vt:lpstr>
      <vt:lpstr>PowerPoint 演示文稿</vt:lpstr>
      <vt:lpstr>PowerPoint 演示文稿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xiaohui.chen@td-tech.com</Manager>
  <Company>TD Tech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2022</dc:title>
  <dc:subject>PPT Template 2022</dc:subject>
  <dc:creator>xiaohui.chen@td-tech.com</dc:creator>
  <cp:lastModifiedBy>Taojialei</cp:lastModifiedBy>
  <cp:revision>1110</cp:revision>
  <cp:lastPrinted>2013-07-09T14:15:00Z</cp:lastPrinted>
  <dcterms:created xsi:type="dcterms:W3CDTF">2011-01-21T13:45:00Z</dcterms:created>
  <dcterms:modified xsi:type="dcterms:W3CDTF">2023-07-06T02:40:53Z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create by">
    <vt:lpwstr>PwC</vt:lpwstr>
  </property>
  <property fmtid="{D5CDD505-2E9C-101B-9397-08002B2CF9AE}" pid="3" name="TB template version">
    <vt:lpwstr>6</vt:lpwstr>
  </property>
  <property fmtid="{D5CDD505-2E9C-101B-9397-08002B2CF9AE}" pid="4" name="TB template type">
    <vt:lpwstr>Report</vt:lpwstr>
  </property>
  <property fmtid="{D5CDD505-2E9C-101B-9397-08002B2CF9AE}" pid="5" name="Template version">
    <vt:lpwstr>1</vt:lpwstr>
  </property>
  <property fmtid="{D5CDD505-2E9C-101B-9397-08002B2CF9AE}" pid="6" name="_2015_ms_pID_725343">
    <vt:lpwstr>(3)gFOA6zEgap7l0v/FR5uJ3WwAZzbkigRTGyUhr5iinNtPsSYE00DGH2EsfpTmkkTFiL+Ok8qj
n5dCkzXHINbqbceHCxXWrukB0jo/jGTFHo+8RKhO6IoeK/3FDROY2ei13DaEd5LhZeS980fa
Mz2WYqncLMsiwoVQILm/wvRHL5n1nDb4bhr4AovNdhaTK4uypeygIwlLoUzp/tXpys4kqflW
1S5VHIOZ3mXAS3QlME</vt:lpwstr>
  </property>
  <property fmtid="{D5CDD505-2E9C-101B-9397-08002B2CF9AE}" pid="7" name="_2015_ms_pID_7253431">
    <vt:lpwstr>sEa+H+iaswC//kSdgnv7iNj7NnJuK3KEn+aB7qW9yKXjeQP6PxzwIQ
h29bYBmk+aCKIqZy9gC+3qz6D89r9EHcgrmlaTqgKyfdGT088t/wSucqjUqOr/FPAmE0Dz86
tX/u7Iva6zc8cl32p2yNHq2f1ubRnpfCAiVsNe6ghZ20Yti+an9RTy4BI08n60CTCPEpB4S6
GNUnEDFRJ+C7dxdTT2p39EHt5pl9bYBn7m2O</vt:lpwstr>
  </property>
  <property fmtid="{D5CDD505-2E9C-101B-9397-08002B2CF9AE}" pid="8" name="_2015_ms_pID_7253432">
    <vt:lpwstr>j6Mncod0TgceC36yz3wiam4=</vt:lpwstr>
  </property>
  <property fmtid="{D5CDD505-2E9C-101B-9397-08002B2CF9AE}" pid="9" name="ICV">
    <vt:lpwstr>476B5D826AA44F2C99D4F363B6ADC902</vt:lpwstr>
  </property>
  <property fmtid="{D5CDD505-2E9C-101B-9397-08002B2CF9AE}" pid="10" name="KSOProductBuildVer">
    <vt:lpwstr>2052-11.1.0.12598</vt:lpwstr>
  </property>
</Properties>
</file>